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4"/>
  </p:notesMasterIdLst>
  <p:sldIdLst>
    <p:sldId id="256" r:id="rId5"/>
    <p:sldId id="279" r:id="rId6"/>
    <p:sldId id="886" r:id="rId7"/>
    <p:sldId id="890" r:id="rId8"/>
    <p:sldId id="887" r:id="rId9"/>
    <p:sldId id="892" r:id="rId10"/>
    <p:sldId id="889" r:id="rId11"/>
    <p:sldId id="888" r:id="rId12"/>
    <p:sldId id="901" r:id="rId13"/>
    <p:sldId id="903" r:id="rId14"/>
    <p:sldId id="902" r:id="rId15"/>
    <p:sldId id="904" r:id="rId16"/>
    <p:sldId id="894" r:id="rId17"/>
    <p:sldId id="895" r:id="rId18"/>
    <p:sldId id="896" r:id="rId19"/>
    <p:sldId id="897" r:id="rId20"/>
    <p:sldId id="898" r:id="rId21"/>
    <p:sldId id="900" r:id="rId22"/>
    <p:sldId id="876" r:id="rId2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vid OUAGNE" initials="DO" lastIdx="3" clrIdx="0">
    <p:extLst>
      <p:ext uri="{19B8F6BF-5375-455C-9EA6-DF929625EA0E}">
        <p15:presenceInfo xmlns:p15="http://schemas.microsoft.com/office/powerpoint/2012/main" userId="S::david.ouagne@phast.fr::d7ddf7fa-2979-4495-86da-a820bbfb686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77933C"/>
    <a:srgbClr val="7B380B"/>
    <a:srgbClr val="95440D"/>
    <a:srgbClr val="5F953B"/>
    <a:srgbClr val="517E32"/>
    <a:srgbClr val="BB5611"/>
    <a:srgbClr val="B60888"/>
    <a:srgbClr val="FFFFFF"/>
    <a:srgbClr val="FF1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6" autoAdjust="0"/>
    <p:restoredTop sz="95277" autoAdjust="0"/>
  </p:normalViewPr>
  <p:slideViewPr>
    <p:cSldViewPr snapToGrid="0">
      <p:cViewPr varScale="1">
        <p:scale>
          <a:sx n="76" d="100"/>
          <a:sy n="76" d="100"/>
        </p:scale>
        <p:origin x="228" y="3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F27F0D-020A-4E26-8A9B-1C0C507D2A49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6757CD-FF06-41A7-A0F8-8BB243E3AD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197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6757CD-FF06-41A7-A0F8-8BB243E3AD7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56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6757CD-FF06-41A7-A0F8-8BB243E3AD7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47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6757CD-FF06-41A7-A0F8-8BB243E3AD7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31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E0AC-5E14-4E18-90F5-D50B35C85342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D8EC-2B56-421B-8A8C-D1BCE10FFD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1011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E0AC-5E14-4E18-90F5-D50B35C85342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D8EC-2B56-421B-8A8C-D1BCE10FFD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663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9057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F1BD64B6-382D-4C82-9A19-00D2912691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"/>
            <a:ext cx="2297534" cy="6856776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677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182531" y="227480"/>
            <a:ext cx="666756" cy="597855"/>
          </a:xfrm>
          <a:prstGeom prst="rect">
            <a:avLst/>
          </a:prstGeom>
          <a:effectLst>
            <a:outerShdw blurRad="76200" dist="38100" dir="2700000" sx="108000" sy="108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54964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10495429" y="6176963"/>
            <a:ext cx="1781736" cy="768443"/>
          </a:xfrm>
          <a:prstGeom prst="rect">
            <a:avLst/>
          </a:prstGeom>
          <a:solidFill>
            <a:srgbClr val="7487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0495428" y="6256600"/>
            <a:ext cx="8583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fld id="{A5E9A1D3-120E-42F1-A00A-A8BB2228AECB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5" name="Connecteur droit 14"/>
          <p:cNvCxnSpPr>
            <a:cxnSpLocks/>
          </p:cNvCxnSpPr>
          <p:nvPr userDrawn="1"/>
        </p:nvCxnSpPr>
        <p:spPr>
          <a:xfrm>
            <a:off x="-131568" y="6617888"/>
            <a:ext cx="3622913" cy="3837"/>
          </a:xfrm>
          <a:prstGeom prst="line">
            <a:avLst/>
          </a:prstGeom>
          <a:ln w="22225">
            <a:solidFill>
              <a:srgbClr val="74872B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038600" y="62566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4872B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fr-FR"/>
              <a:t>Formation Snomed CT</a:t>
            </a:r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82044" y="231734"/>
            <a:ext cx="667891" cy="604123"/>
          </a:xfrm>
          <a:prstGeom prst="rect">
            <a:avLst/>
          </a:prstGeom>
          <a:effectLst>
            <a:outerShdw blurRad="76200" dist="38100" dir="2700000" sx="108000" sy="108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E2D0DD1D-A597-421F-974B-F15BCF62C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5479" y="1202698"/>
            <a:ext cx="9649072" cy="4856163"/>
          </a:xfrm>
          <a:prstGeom prst="rect">
            <a:avLst/>
          </a:prstGeom>
        </p:spPr>
        <p:txBody>
          <a:bodyPr/>
          <a:lstStyle>
            <a:lvl1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2pPr>
            <a:lvl3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3pPr>
            <a:lvl4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4pPr>
            <a:lvl5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" name="Titre 12">
            <a:extLst>
              <a:ext uri="{FF2B5EF4-FFF2-40B4-BE49-F238E27FC236}">
                <a16:creationId xmlns:a16="http://schemas.microsoft.com/office/drawing/2014/main" id="{54CA537D-4698-41EA-92A4-4D030645C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5480" y="256546"/>
            <a:ext cx="9649072" cy="601693"/>
          </a:xfrm>
          <a:prstGeom prst="rect">
            <a:avLst/>
          </a:prstGeom>
        </p:spPr>
        <p:txBody>
          <a:bodyPr/>
          <a:lstStyle>
            <a:lvl1pPr algn="r">
              <a:defRPr sz="3200"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132014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E0AC-5E14-4E18-90F5-D50B35C85342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D8EC-2B56-421B-8A8C-D1BCE10FFD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2111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E0AC-5E14-4E18-90F5-D50B35C85342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D8EC-2B56-421B-8A8C-D1BCE10FFD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7141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E0AC-5E14-4E18-90F5-D50B35C85342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D8EC-2B56-421B-8A8C-D1BCE10FFD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0183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E0AC-5E14-4E18-90F5-D50B35C85342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D8EC-2B56-421B-8A8C-D1BCE10FFD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4097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E0AC-5E14-4E18-90F5-D50B35C85342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D8EC-2B56-421B-8A8C-D1BCE10FFD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3038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E0AC-5E14-4E18-90F5-D50B35C85342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D8EC-2B56-421B-8A8C-D1BCE10FFD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3881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E0AC-5E14-4E18-90F5-D50B35C85342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D8EC-2B56-421B-8A8C-D1BCE10FFD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3074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E0AC-5E14-4E18-90F5-D50B35C85342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D8EC-2B56-421B-8A8C-D1BCE10FFD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759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0"/>
              </a:defRPr>
            </a:lvl1pPr>
          </a:lstStyle>
          <a:p>
            <a:fld id="{ECCFE0AC-5E14-4E18-90F5-D50B35C85342}" type="datetimeFigureOut">
              <a:rPr lang="fr-FR" smtClean="0"/>
              <a:pPr/>
              <a:t>04/03/2021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ource Sans Pro" panose="020B0503030403020204" pitchFamily="34" charset="0"/>
              </a:defRPr>
            </a:lvl1pPr>
          </a:lstStyle>
          <a:p>
            <a:fld id="{2FE0D8EC-2B56-421B-8A8C-D1BCE10FFDF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6933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Source Sans Pro" panose="020B0503030403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health/sites/health/files/files/eudralex/vol-2/c/smpc_guideline_rev2_en.pdf" TargetMode="External"/><Relationship Id="rId2" Type="http://schemas.openxmlformats.org/officeDocument/2006/relationships/hyperlink" Target="https://www.ema.europa.eu/en/glossary/summary-product-characteristics" TargetMode="Externa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ast.fr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emf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build.fhir.org/ig/HL7/fhir-order-catalog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2568696" y="2422113"/>
            <a:ext cx="6680387" cy="1473299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>
              <a:lnSpc>
                <a:spcPct val="90000"/>
              </a:lnSpc>
            </a:pPr>
            <a:r>
              <a:rPr lang="en-US" sz="4000" i="1" dirty="0">
                <a:solidFill>
                  <a:schemeClr val="bg1"/>
                </a:solidFill>
              </a:rPr>
              <a:t>Standardized master catalog of drugs for French hospitals</a:t>
            </a:r>
            <a:endParaRPr lang="en-US" sz="4000" i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-59377" y="3906980"/>
            <a:ext cx="9250878" cy="0"/>
          </a:xfrm>
          <a:prstGeom prst="line">
            <a:avLst/>
          </a:prstGeom>
          <a:ln w="38100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DF1A9AC4-D4FD-4E7D-B668-CA9529DE10DD}"/>
              </a:ext>
            </a:extLst>
          </p:cNvPr>
          <p:cNvSpPr txBox="1"/>
          <p:nvPr/>
        </p:nvSpPr>
        <p:spPr>
          <a:xfrm>
            <a:off x="0" y="6608385"/>
            <a:ext cx="15728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Copyright 2021 –PHAST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23AA51E-1845-4945-A1B4-07B1A7DD8C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770" y="121429"/>
            <a:ext cx="1741336" cy="209830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BBA5DAC-3C4C-4CFB-825F-0F75DC822550}"/>
              </a:ext>
            </a:extLst>
          </p:cNvPr>
          <p:cNvSpPr txBox="1"/>
          <p:nvPr/>
        </p:nvSpPr>
        <p:spPr>
          <a:xfrm>
            <a:off x="4414092" y="4114699"/>
            <a:ext cx="47774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</a:rPr>
              <a:t>DEUSG - March 4, 2021 meeting</a:t>
            </a:r>
          </a:p>
          <a:p>
            <a:pPr algn="r"/>
            <a:r>
              <a:rPr lang="en-US" sz="2400" dirty="0">
                <a:solidFill>
                  <a:schemeClr val="bg1"/>
                </a:solidFill>
              </a:rPr>
              <a:t>Olivier Boux, François Macary </a:t>
            </a:r>
          </a:p>
        </p:txBody>
      </p:sp>
    </p:spTree>
    <p:extLst>
      <p:ext uri="{BB962C8B-B14F-4D97-AF65-F5344CB8AC3E}">
        <p14:creationId xmlns:p14="http://schemas.microsoft.com/office/powerpoint/2010/main" val="110699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DFD193-8C8B-4461-BF43-B2ED1ED52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9A1D3-120E-42F1-A00A-A8BB2228AEC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3158180-B8E0-4FCC-86DE-C6DAD1B3AE18}"/>
              </a:ext>
            </a:extLst>
          </p:cNvPr>
          <p:cNvSpPr txBox="1"/>
          <p:nvPr/>
        </p:nvSpPr>
        <p:spPr>
          <a:xfrm>
            <a:off x="0" y="6608385"/>
            <a:ext cx="15728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74872B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Copyright 2021 –PHAST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C3BDABA-F6E5-4D2E-ADB6-5EDE1CA4D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1414" y="65314"/>
            <a:ext cx="7644926" cy="1008743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77933C"/>
                </a:solidFill>
                <a:cs typeface="+mn-cs"/>
              </a:rPr>
              <a:t>Mapping issues on dose forms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32B2993-618A-4CF6-BDF7-AB2F42856C31}"/>
              </a:ext>
            </a:extLst>
          </p:cNvPr>
          <p:cNvSpPr txBox="1"/>
          <p:nvPr/>
        </p:nvSpPr>
        <p:spPr>
          <a:xfrm>
            <a:off x="1014318" y="1513264"/>
            <a:ext cx="10753612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12 atomic dose forms missing 		</a:t>
            </a:r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</a:t>
            </a:r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37 branded medications concerned</a:t>
            </a:r>
          </a:p>
          <a:p>
            <a:pPr lvl="1">
              <a:spcAft>
                <a:spcPts val="600"/>
              </a:spcAft>
            </a:pPr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Example:</a:t>
            </a:r>
          </a:p>
          <a:p>
            <a:pPr lvl="1">
              <a:spcAft>
                <a:spcPts val="600"/>
              </a:spcAft>
            </a:pPr>
            <a:r>
              <a:rPr lang="en-US" sz="2000" dirty="0">
                <a:solidFill>
                  <a:schemeClr val="accent4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missing: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	</a:t>
            </a:r>
            <a:r>
              <a:rPr lang="en-US" sz="2000" dirty="0">
                <a:solidFill>
                  <a:schemeClr val="accent4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vapor emulsion for inhalation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>
              <a:spcAft>
                <a:spcPts val="600"/>
              </a:spcAft>
            </a:pPr>
            <a:r>
              <a:rPr lang="en-US" sz="2000" dirty="0">
                <a:solidFill>
                  <a:srgbClr val="00B0F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available: 	conventional release vapor solution for inhalation</a:t>
            </a:r>
          </a:p>
          <a:p>
            <a:pPr lvl="1">
              <a:spcAft>
                <a:spcPts val="600"/>
              </a:spcAft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268288" indent="-2682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36 combined dose forms missing		</a:t>
            </a:r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 </a:t>
            </a:r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324 branded medications</a:t>
            </a:r>
          </a:p>
          <a:p>
            <a:pPr lvl="1">
              <a:spcAft>
                <a:spcPts val="600"/>
              </a:spcAft>
            </a:pPr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Example: </a:t>
            </a:r>
          </a:p>
          <a:p>
            <a:pPr lvl="1">
              <a:spcAft>
                <a:spcPts val="600"/>
              </a:spcAft>
            </a:pPr>
            <a:r>
              <a:rPr lang="en-US" sz="2000" dirty="0">
                <a:solidFill>
                  <a:schemeClr val="accent4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missing: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	</a:t>
            </a:r>
            <a:r>
              <a:rPr lang="en-US" sz="2000" dirty="0">
                <a:solidFill>
                  <a:schemeClr val="accent4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powder and solvent for ocular solution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>
              <a:spcAft>
                <a:spcPts val="600"/>
              </a:spcAft>
            </a:pPr>
            <a:r>
              <a:rPr lang="en-US" sz="2000" dirty="0">
                <a:solidFill>
                  <a:srgbClr val="00B0F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available: 	powder for conventional release eye solution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4BC6A2D-1E4B-41EA-A8BD-3CB1BAE37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2452" y="150899"/>
            <a:ext cx="858371" cy="772941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B7485E22-EE55-4B3C-BB07-C34511F7FCBE}"/>
              </a:ext>
            </a:extLst>
          </p:cNvPr>
          <p:cNvSpPr txBox="1"/>
          <p:nvPr/>
        </p:nvSpPr>
        <p:spPr>
          <a:xfrm>
            <a:off x="1149490" y="5410284"/>
            <a:ext cx="7883192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dirty="0"/>
              <a:t>To be decided whether we create those in our extension or not, given that combined dose forms are currently out of scope of international edition.</a:t>
            </a:r>
          </a:p>
        </p:txBody>
      </p:sp>
    </p:spTree>
    <p:extLst>
      <p:ext uri="{BB962C8B-B14F-4D97-AF65-F5344CB8AC3E}">
        <p14:creationId xmlns:p14="http://schemas.microsoft.com/office/powerpoint/2010/main" val="2241227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DFD193-8C8B-4461-BF43-B2ED1ED52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9A1D3-120E-42F1-A00A-A8BB2228AEC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3158180-B8E0-4FCC-86DE-C6DAD1B3AE18}"/>
              </a:ext>
            </a:extLst>
          </p:cNvPr>
          <p:cNvSpPr txBox="1"/>
          <p:nvPr/>
        </p:nvSpPr>
        <p:spPr>
          <a:xfrm>
            <a:off x="0" y="6608385"/>
            <a:ext cx="15728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74872B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Copyright 2021 –PHAST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C3BDABA-F6E5-4D2E-ADB6-5EDE1CA4D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6229" y="65314"/>
            <a:ext cx="7990111" cy="1008743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77933C"/>
                </a:solidFill>
                <a:cs typeface="+mn-cs"/>
              </a:rPr>
              <a:t>The oral route issue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32B2993-618A-4CF6-BDF7-AB2F42856C31}"/>
              </a:ext>
            </a:extLst>
          </p:cNvPr>
          <p:cNvSpPr txBox="1"/>
          <p:nvPr/>
        </p:nvSpPr>
        <p:spPr>
          <a:xfrm>
            <a:off x="1014318" y="1441701"/>
            <a:ext cx="10713856" cy="389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Aft>
                <a:spcPts val="600"/>
              </a:spcAft>
            </a:pPr>
            <a:r>
              <a:rPr lang="en-US" sz="2400" b="1" dirty="0">
                <a:solidFill>
                  <a:srgbClr val="77933C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Oral route</a:t>
            </a:r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is  used by 60% of CIOmed branded medications.</a:t>
            </a:r>
          </a:p>
          <a:p>
            <a:pPr lvl="1">
              <a:spcAft>
                <a:spcPts val="600"/>
              </a:spcAft>
            </a:pPr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CIOmed follows the EDQM meaning: </a:t>
            </a:r>
          </a:p>
          <a:p>
            <a:pPr lvl="2">
              <a:spcAft>
                <a:spcPts val="600"/>
              </a:spcAft>
            </a:pPr>
            <a:endParaRPr lang="en-US" sz="24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2">
              <a:spcAft>
                <a:spcPts val="600"/>
              </a:spcAft>
            </a:pPr>
            <a:endParaRPr lang="en-US" sz="24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2">
              <a:spcAft>
                <a:spcPts val="600"/>
              </a:spcAft>
            </a:pPr>
            <a:endParaRPr lang="en-US" sz="24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>
              <a:spcAft>
                <a:spcPts val="600"/>
              </a:spcAft>
            </a:pPr>
            <a:endParaRPr lang="en-US" sz="24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>
              <a:spcAft>
                <a:spcPts val="600"/>
              </a:spcAft>
            </a:pPr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Distinct from SNOMED CT concept: </a:t>
            </a:r>
            <a:r>
              <a:rPr lang="en-US" sz="2400" dirty="0">
                <a:solidFill>
                  <a:srgbClr val="00B0F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26643006 |Oral route (qualifier value)|</a:t>
            </a:r>
          </a:p>
          <a:p>
            <a:pPr lvl="2">
              <a:spcAft>
                <a:spcPts val="600"/>
              </a:spcAft>
            </a:pPr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				       “</a:t>
            </a:r>
            <a:r>
              <a:rPr lang="en-US" sz="2000" dirty="0">
                <a:solidFill>
                  <a:srgbClr val="00B0F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 digestive tract route that begins in the mouth.</a:t>
            </a:r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”</a:t>
            </a:r>
            <a:b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4BC6A2D-1E4B-41EA-A8BD-3CB1BAE37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2452" y="150899"/>
            <a:ext cx="858371" cy="77294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0DAA77C-C182-4634-8731-6349691D65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096" y="2441858"/>
            <a:ext cx="10002646" cy="12003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B0B1F732-C6A3-4494-B3C8-8F295AC17DAE}"/>
              </a:ext>
            </a:extLst>
          </p:cNvPr>
          <p:cNvSpPr txBox="1"/>
          <p:nvPr/>
        </p:nvSpPr>
        <p:spPr>
          <a:xfrm>
            <a:off x="1516096" y="5222754"/>
            <a:ext cx="7381413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000"/>
            </a:lvl1pPr>
          </a:lstStyle>
          <a:p>
            <a:r>
              <a:rPr lang="en-US" dirty="0"/>
              <a:t>Problem with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dental route</a:t>
            </a:r>
            <a:r>
              <a:rPr lang="en-US" dirty="0"/>
              <a:t>,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sublingual route</a:t>
            </a:r>
            <a:r>
              <a:rPr lang="en-US" dirty="0"/>
              <a:t>,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gingival route… </a:t>
            </a:r>
            <a:r>
              <a:rPr lang="en-US" dirty="0"/>
              <a:t>considered to be kinds of oral routes in SNOMED CT, not in CIOmed.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4484E9F8-469E-411A-8B22-A6587A4F0D55}"/>
              </a:ext>
            </a:extLst>
          </p:cNvPr>
          <p:cNvGrpSpPr/>
          <p:nvPr/>
        </p:nvGrpSpPr>
        <p:grpSpPr>
          <a:xfrm>
            <a:off x="10834092" y="2441858"/>
            <a:ext cx="687180" cy="619425"/>
            <a:chOff x="8851667" y="459660"/>
            <a:chExt cx="687180" cy="619425"/>
          </a:xfrm>
        </p:grpSpPr>
        <p:sp>
          <p:nvSpPr>
            <p:cNvPr id="12" name="Rectangle : coins arrondis 11">
              <a:extLst>
                <a:ext uri="{FF2B5EF4-FFF2-40B4-BE49-F238E27FC236}">
                  <a16:creationId xmlns:a16="http://schemas.microsoft.com/office/drawing/2014/main" id="{9A0A4244-3E6E-455F-88A1-2A702617F35C}"/>
                </a:ext>
              </a:extLst>
            </p:cNvPr>
            <p:cNvSpPr/>
            <p:nvPr/>
          </p:nvSpPr>
          <p:spPr>
            <a:xfrm>
              <a:off x="8851667" y="459660"/>
              <a:ext cx="687180" cy="619425"/>
            </a:xfrm>
            <a:prstGeom prst="roundRect">
              <a:avLst>
                <a:gd name="adj" fmla="val 5646"/>
              </a:avLst>
            </a:prstGeom>
            <a:solidFill>
              <a:srgbClr val="0330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2F480C0B-C411-41B9-90EF-26724688ED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3123" y="520625"/>
              <a:ext cx="655724" cy="328971"/>
            </a:xfrm>
            <a:prstGeom prst="rect">
              <a:avLst/>
            </a:prstGeom>
          </p:spPr>
        </p:pic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B21BA594-E706-4883-A0B6-AB0CA94721CC}"/>
                </a:ext>
              </a:extLst>
            </p:cNvPr>
            <p:cNvSpPr txBox="1"/>
            <p:nvPr/>
          </p:nvSpPr>
          <p:spPr>
            <a:xfrm>
              <a:off x="8865839" y="839526"/>
              <a:ext cx="658835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>
                  <a:solidFill>
                    <a:schemeClr val="bg1"/>
                  </a:solidFill>
                </a:rPr>
                <a:t>Standard Terms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4439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DFD193-8C8B-4461-BF43-B2ED1ED52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9A1D3-120E-42F1-A00A-A8BB2228AEC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3158180-B8E0-4FCC-86DE-C6DAD1B3AE18}"/>
              </a:ext>
            </a:extLst>
          </p:cNvPr>
          <p:cNvSpPr txBox="1"/>
          <p:nvPr/>
        </p:nvSpPr>
        <p:spPr>
          <a:xfrm>
            <a:off x="0" y="6608385"/>
            <a:ext cx="15728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74872B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Copyright 2021 –PHAST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C3BDABA-F6E5-4D2E-ADB6-5EDE1CA4D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6229" y="65314"/>
            <a:ext cx="7990111" cy="1008743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77933C"/>
                </a:solidFill>
                <a:cs typeface="+mn-cs"/>
              </a:rPr>
              <a:t>Current status of ongoing mapping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4BC6A2D-1E4B-41EA-A8BD-3CB1BAE37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2452" y="150899"/>
            <a:ext cx="858371" cy="772941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02192D58-07AC-46AD-B484-AB8ED0C4AC9D}"/>
              </a:ext>
            </a:extLst>
          </p:cNvPr>
          <p:cNvSpPr txBox="1"/>
          <p:nvPr/>
        </p:nvSpPr>
        <p:spPr>
          <a:xfrm>
            <a:off x="1141758" y="4980910"/>
            <a:ext cx="7883192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dirty="0"/>
              <a:t>The mapping against the January 2021 edition is not completed yet . </a:t>
            </a:r>
          </a:p>
          <a:p>
            <a:r>
              <a:rPr lang="en-US" sz="2000" dirty="0"/>
              <a:t>So we do not have the “gaps for sure” yet at this stage.</a:t>
            </a:r>
          </a:p>
        </p:txBody>
      </p:sp>
      <p:graphicFrame>
        <p:nvGraphicFramePr>
          <p:cNvPr id="2" name="Tableau 2">
            <a:extLst>
              <a:ext uri="{FF2B5EF4-FFF2-40B4-BE49-F238E27FC236}">
                <a16:creationId xmlns:a16="http://schemas.microsoft.com/office/drawing/2014/main" id="{B8C2188A-FDB8-479D-B8A3-94703A622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623031"/>
              </p:ext>
            </p:extLst>
          </p:nvPr>
        </p:nvGraphicFramePr>
        <p:xfrm>
          <a:off x="1141758" y="1755598"/>
          <a:ext cx="9782855" cy="1584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95490">
                  <a:extLst>
                    <a:ext uri="{9D8B030D-6E8A-4147-A177-3AD203B41FA5}">
                      <a16:colId xmlns:a16="http://schemas.microsoft.com/office/drawing/2014/main" val="132635399"/>
                    </a:ext>
                  </a:extLst>
                </a:gridCol>
                <a:gridCol w="2354035">
                  <a:extLst>
                    <a:ext uri="{9D8B030D-6E8A-4147-A177-3AD203B41FA5}">
                      <a16:colId xmlns:a16="http://schemas.microsoft.com/office/drawing/2014/main" val="873995737"/>
                    </a:ext>
                  </a:extLst>
                </a:gridCol>
                <a:gridCol w="2967828">
                  <a:extLst>
                    <a:ext uri="{9D8B030D-6E8A-4147-A177-3AD203B41FA5}">
                      <a16:colId xmlns:a16="http://schemas.microsoft.com/office/drawing/2014/main" val="1194153292"/>
                    </a:ext>
                  </a:extLst>
                </a:gridCol>
                <a:gridCol w="1665502">
                  <a:extLst>
                    <a:ext uri="{9D8B030D-6E8A-4147-A177-3AD203B41FA5}">
                      <a16:colId xmlns:a16="http://schemas.microsoft.com/office/drawing/2014/main" val="11156021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Concepts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Total in CIOmed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# mapped to SNOMED 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%mapped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0990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Substances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2482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2404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97%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2144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Medicinal products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1830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1706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93%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8417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Clinical drugs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5063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4011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79%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3806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87659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DFD193-8C8B-4461-BF43-B2ED1ED52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9A1D3-120E-42F1-A00A-A8BB2228AEC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3158180-B8E0-4FCC-86DE-C6DAD1B3AE18}"/>
              </a:ext>
            </a:extLst>
          </p:cNvPr>
          <p:cNvSpPr txBox="1"/>
          <p:nvPr/>
        </p:nvSpPr>
        <p:spPr>
          <a:xfrm>
            <a:off x="0" y="6608385"/>
            <a:ext cx="15728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74872B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Copyright 2021 –PHAST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C3BDABA-F6E5-4D2E-ADB6-5EDE1CA4D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2867" y="65314"/>
            <a:ext cx="9443474" cy="1008743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77933C"/>
                </a:solidFill>
                <a:cs typeface="+mn-cs"/>
              </a:rPr>
              <a:t>The clinical knowledge part of CIOmed</a:t>
            </a:r>
            <a:br>
              <a:rPr lang="en-US" sz="3600" b="1" dirty="0">
                <a:solidFill>
                  <a:srgbClr val="77933C"/>
                </a:solidFill>
                <a:cs typeface="+mn-cs"/>
              </a:rPr>
            </a:br>
            <a:r>
              <a:rPr lang="en-US" sz="3600" b="1" dirty="0">
                <a:solidFill>
                  <a:srgbClr val="77933C"/>
                </a:solidFill>
                <a:cs typeface="+mn-cs"/>
              </a:rPr>
              <a:t>starting with therapeutic indications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6F6F1A2-7577-4E1E-BFC7-B361E97AD87D}"/>
              </a:ext>
            </a:extLst>
          </p:cNvPr>
          <p:cNvSpPr/>
          <p:nvPr/>
        </p:nvSpPr>
        <p:spPr>
          <a:xfrm>
            <a:off x="525982" y="1862789"/>
            <a:ext cx="4386469" cy="34455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tx1"/>
                </a:solidFill>
              </a:rPr>
              <a:t>1) Name of the medicinal product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9483F55-94FB-46F8-BE91-F553D7E187F8}"/>
              </a:ext>
            </a:extLst>
          </p:cNvPr>
          <p:cNvSpPr/>
          <p:nvPr/>
        </p:nvSpPr>
        <p:spPr>
          <a:xfrm>
            <a:off x="525984" y="2270496"/>
            <a:ext cx="4386469" cy="34455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tx1"/>
                </a:solidFill>
              </a:rPr>
              <a:t>2) Qualitative and quantitative composition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C3A541F-F6E5-4B09-82E0-0FE95548346A}"/>
              </a:ext>
            </a:extLst>
          </p:cNvPr>
          <p:cNvSpPr/>
          <p:nvPr/>
        </p:nvSpPr>
        <p:spPr>
          <a:xfrm>
            <a:off x="525981" y="3078477"/>
            <a:ext cx="4386469" cy="34455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tx1"/>
                </a:solidFill>
              </a:rPr>
              <a:t>4) Clinical particulars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3CAA5E3-FACF-4B62-8B9F-B408DC06D8CE}"/>
              </a:ext>
            </a:extLst>
          </p:cNvPr>
          <p:cNvSpPr/>
          <p:nvPr/>
        </p:nvSpPr>
        <p:spPr>
          <a:xfrm>
            <a:off x="532609" y="2670770"/>
            <a:ext cx="4386469" cy="34455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tx1"/>
                </a:solidFill>
              </a:rPr>
              <a:t>3) Pharmaceutical form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A9065E0-8E44-4B57-81C7-87E0B8ADFAEE}"/>
              </a:ext>
            </a:extLst>
          </p:cNvPr>
          <p:cNvSpPr/>
          <p:nvPr/>
        </p:nvSpPr>
        <p:spPr>
          <a:xfrm>
            <a:off x="943432" y="3486184"/>
            <a:ext cx="3969018" cy="34455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>
                <a:solidFill>
                  <a:schemeClr val="tx1"/>
                </a:solidFill>
              </a:rPr>
              <a:t>4.1 Therapeutic indications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4E9E571-850C-47B6-923E-4D97A151A7B8}"/>
              </a:ext>
            </a:extLst>
          </p:cNvPr>
          <p:cNvSpPr/>
          <p:nvPr/>
        </p:nvSpPr>
        <p:spPr>
          <a:xfrm>
            <a:off x="950061" y="3899710"/>
            <a:ext cx="3969018" cy="34455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>
                <a:solidFill>
                  <a:schemeClr val="tx1"/>
                </a:solidFill>
              </a:rPr>
              <a:t>4.2 Posology and method of administration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848727-B509-4C49-9A48-4BDDE84737EF}"/>
              </a:ext>
            </a:extLst>
          </p:cNvPr>
          <p:cNvSpPr/>
          <p:nvPr/>
        </p:nvSpPr>
        <p:spPr>
          <a:xfrm>
            <a:off x="936803" y="4301598"/>
            <a:ext cx="3969018" cy="34455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>
                <a:solidFill>
                  <a:schemeClr val="tx1"/>
                </a:solidFill>
              </a:rPr>
              <a:t>4.3 Contraindications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3F0BC1A-37AC-4669-A2FB-C981187EDA85}"/>
              </a:ext>
            </a:extLst>
          </p:cNvPr>
          <p:cNvSpPr/>
          <p:nvPr/>
        </p:nvSpPr>
        <p:spPr>
          <a:xfrm>
            <a:off x="943432" y="4715124"/>
            <a:ext cx="3969018" cy="34455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>
                <a:solidFill>
                  <a:schemeClr val="tx1"/>
                </a:solidFill>
              </a:rPr>
              <a:t>4.4 Special warnings and precautions for use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92979BC-4A8B-4111-91B9-2121C1E71A40}"/>
              </a:ext>
            </a:extLst>
          </p:cNvPr>
          <p:cNvSpPr/>
          <p:nvPr/>
        </p:nvSpPr>
        <p:spPr>
          <a:xfrm>
            <a:off x="950061" y="5128650"/>
            <a:ext cx="3969018" cy="34455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>
                <a:solidFill>
                  <a:schemeClr val="tx1"/>
                </a:solidFill>
              </a:rPr>
              <a:t>4.5 Interactions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664E237-2B83-4FD3-99AA-FCDA609E8D73}"/>
              </a:ext>
            </a:extLst>
          </p:cNvPr>
          <p:cNvSpPr/>
          <p:nvPr/>
        </p:nvSpPr>
        <p:spPr>
          <a:xfrm>
            <a:off x="936803" y="5542176"/>
            <a:ext cx="3969018" cy="34455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>
                <a:solidFill>
                  <a:schemeClr val="tx1"/>
                </a:solidFill>
              </a:rPr>
              <a:t>4.6 Fertility, pregnancy and lactation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6EAB015-0FEC-4D17-B0DC-6291301F504B}"/>
              </a:ext>
            </a:extLst>
          </p:cNvPr>
          <p:cNvSpPr txBox="1"/>
          <p:nvPr/>
        </p:nvSpPr>
        <p:spPr>
          <a:xfrm>
            <a:off x="375795" y="1271131"/>
            <a:ext cx="6054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Summary of Product Characteristics</a:t>
            </a:r>
            <a:r>
              <a:rPr lang="en-US" sz="2400" dirty="0"/>
              <a:t>:</a:t>
            </a:r>
            <a:endParaRPr lang="en-US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428C70A-6D3B-465E-B2A5-CFFFD86201D9}"/>
              </a:ext>
            </a:extLst>
          </p:cNvPr>
          <p:cNvSpPr txBox="1"/>
          <p:nvPr/>
        </p:nvSpPr>
        <p:spPr>
          <a:xfrm>
            <a:off x="355916" y="6011071"/>
            <a:ext cx="5340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hlinkClick r:id="rId2"/>
              </a:rPr>
              <a:t>https://www.ema.europa.eu/en/glossary/summary-product-characteristics</a:t>
            </a:r>
            <a:endParaRPr lang="en-US" sz="1000" dirty="0"/>
          </a:p>
          <a:p>
            <a:r>
              <a:rPr lang="en-US" sz="1000" dirty="0">
                <a:hlinkClick r:id="rId3"/>
              </a:rPr>
              <a:t>https://ec.europa.eu/health//sites/health/files/files/eudralex/vol-2/c/smpc_guideline_rev2_en.pdf</a:t>
            </a:r>
            <a:r>
              <a:rPr lang="en-US" sz="1000" dirty="0"/>
              <a:t> 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F82BA9C5-BDE9-40E2-8E45-AB48F25308D6}"/>
              </a:ext>
            </a:extLst>
          </p:cNvPr>
          <p:cNvSpPr txBox="1"/>
          <p:nvPr/>
        </p:nvSpPr>
        <p:spPr>
          <a:xfrm>
            <a:off x="6889326" y="3423034"/>
            <a:ext cx="45914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Conversion of therapeutic indications from plain text to computable data needs to combine several models, depending on the semantic and logic richness expressed by the text.</a:t>
            </a:r>
          </a:p>
        </p:txBody>
      </p:sp>
    </p:spTree>
    <p:extLst>
      <p:ext uri="{BB962C8B-B14F-4D97-AF65-F5344CB8AC3E}">
        <p14:creationId xmlns:p14="http://schemas.microsoft.com/office/powerpoint/2010/main" val="20121034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DFD193-8C8B-4461-BF43-B2ED1ED52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9A1D3-120E-42F1-A00A-A8BB2228AEC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3158180-B8E0-4FCC-86DE-C6DAD1B3AE18}"/>
              </a:ext>
            </a:extLst>
          </p:cNvPr>
          <p:cNvSpPr txBox="1"/>
          <p:nvPr/>
        </p:nvSpPr>
        <p:spPr>
          <a:xfrm>
            <a:off x="0" y="6608385"/>
            <a:ext cx="15728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74872B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Copyright 2021 –PHAST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C3BDABA-F6E5-4D2E-ADB6-5EDE1CA4D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115" y="65314"/>
            <a:ext cx="8737599" cy="1008743"/>
          </a:xfrm>
        </p:spPr>
        <p:txBody>
          <a:bodyPr>
            <a:noAutofit/>
          </a:bodyPr>
          <a:lstStyle/>
          <a:p>
            <a:pPr algn="l"/>
            <a:r>
              <a:rPr lang="en-US" b="1" dirty="0">
                <a:solidFill>
                  <a:srgbClr val="77933C"/>
                </a:solidFill>
                <a:cs typeface="+mn-cs"/>
              </a:rPr>
              <a:t>Models and underlying standards for representing therapeutic indications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570CE0A9-E980-4D88-A759-5D7DC5223E60}"/>
              </a:ext>
            </a:extLst>
          </p:cNvPr>
          <p:cNvSpPr/>
          <p:nvPr/>
        </p:nvSpPr>
        <p:spPr>
          <a:xfrm>
            <a:off x="4727226" y="1409878"/>
            <a:ext cx="1895475" cy="914400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latin typeface="Source Sans Pro" panose="020B0503030403020204" pitchFamily="34" charset="0"/>
                <a:ea typeface="Source Sans Pro" panose="020B0503030403020204" pitchFamily="34" charset="0"/>
              </a:rPr>
              <a:t>Information model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B3F92421-9756-4E36-8F27-79BFC36664F2}"/>
              </a:ext>
            </a:extLst>
          </p:cNvPr>
          <p:cNvSpPr/>
          <p:nvPr/>
        </p:nvSpPr>
        <p:spPr>
          <a:xfrm>
            <a:off x="2783038" y="4466709"/>
            <a:ext cx="1895475" cy="9144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latin typeface="Source Sans Pro" panose="020B0503030403020204" pitchFamily="34" charset="0"/>
                <a:ea typeface="Source Sans Pro" panose="020B0503030403020204" pitchFamily="34" charset="0"/>
              </a:rPr>
              <a:t>Inference model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3017F780-5FFC-4B58-96D7-F6E5AD8D3AA5}"/>
              </a:ext>
            </a:extLst>
          </p:cNvPr>
          <p:cNvSpPr/>
          <p:nvPr/>
        </p:nvSpPr>
        <p:spPr>
          <a:xfrm>
            <a:off x="6980587" y="4487967"/>
            <a:ext cx="1825487" cy="914400"/>
          </a:xfrm>
          <a:prstGeom prst="roundRect">
            <a:avLst/>
          </a:prstGeom>
          <a:solidFill>
            <a:srgbClr val="BB561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latin typeface="Source Sans Pro" panose="020B0503030403020204" pitchFamily="34" charset="0"/>
                <a:ea typeface="Source Sans Pro" panose="020B0503030403020204" pitchFamily="34" charset="0"/>
              </a:rPr>
              <a:t>Concept model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0C1D3812-69D0-4E75-B5A4-389626AABE37}"/>
              </a:ext>
            </a:extLst>
          </p:cNvPr>
          <p:cNvCxnSpPr>
            <a:stCxn id="12" idx="1"/>
            <a:endCxn id="13" idx="0"/>
          </p:cNvCxnSpPr>
          <p:nvPr/>
        </p:nvCxnSpPr>
        <p:spPr>
          <a:xfrm flipH="1">
            <a:off x="3730776" y="1867078"/>
            <a:ext cx="996450" cy="259963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8479C8F8-7E1D-4DC2-9FF8-54A7CB4449F1}"/>
              </a:ext>
            </a:extLst>
          </p:cNvPr>
          <p:cNvCxnSpPr>
            <a:cxnSpLocks/>
            <a:stCxn id="12" idx="3"/>
            <a:endCxn id="14" idx="0"/>
          </p:cNvCxnSpPr>
          <p:nvPr/>
        </p:nvCxnSpPr>
        <p:spPr>
          <a:xfrm>
            <a:off x="6622701" y="1867078"/>
            <a:ext cx="1270630" cy="262088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B3B6EAFB-1AD0-4ABE-91AF-104E8E3164E1}"/>
              </a:ext>
            </a:extLst>
          </p:cNvPr>
          <p:cNvCxnSpPr>
            <a:cxnSpLocks/>
            <a:stCxn id="14" idx="1"/>
            <a:endCxn id="13" idx="3"/>
          </p:cNvCxnSpPr>
          <p:nvPr/>
        </p:nvCxnSpPr>
        <p:spPr>
          <a:xfrm flipH="1" flipV="1">
            <a:off x="4678513" y="4923909"/>
            <a:ext cx="2302074" cy="2125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B2F744DE-B94C-426D-90F7-D0739DB3BA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042" y="1486990"/>
            <a:ext cx="1317329" cy="565354"/>
          </a:xfrm>
          <a:prstGeom prst="rect">
            <a:avLst/>
          </a:prstGeom>
        </p:spPr>
      </p:pic>
      <p:pic>
        <p:nvPicPr>
          <p:cNvPr id="19" name="Picture 2" descr="Résultat de recherche d'images pour &quot;snomed ct&quot;">
            <a:extLst>
              <a:ext uri="{FF2B5EF4-FFF2-40B4-BE49-F238E27FC236}">
                <a16:creationId xmlns:a16="http://schemas.microsoft.com/office/drawing/2014/main" id="{8279D52F-B73A-4EFA-A7C2-A30CE17390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378" y="4524969"/>
            <a:ext cx="1946657" cy="573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Résultat de recherche d'images pour &quot;loinc&quot;">
            <a:extLst>
              <a:ext uri="{FF2B5EF4-FFF2-40B4-BE49-F238E27FC236}">
                <a16:creationId xmlns:a16="http://schemas.microsoft.com/office/drawing/2014/main" id="{E2EF701A-F9DC-4A85-AC4B-35943ECB3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378" y="5014684"/>
            <a:ext cx="1178031" cy="41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AB1621D4-B04E-4908-B411-CB55A5A53B8D}"/>
              </a:ext>
            </a:extLst>
          </p:cNvPr>
          <p:cNvSpPr txBox="1"/>
          <p:nvPr/>
        </p:nvSpPr>
        <p:spPr>
          <a:xfrm>
            <a:off x="8570570" y="1759641"/>
            <a:ext cx="4439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1919"/>
                </a:solidFill>
              </a:rPr>
              <a:t>R5</a:t>
            </a:r>
          </a:p>
        </p:txBody>
      </p:sp>
      <p:pic>
        <p:nvPicPr>
          <p:cNvPr id="23" name="Picture 2" descr="Clinical Quality Language">
            <a:extLst>
              <a:ext uri="{FF2B5EF4-FFF2-40B4-BE49-F238E27FC236}">
                <a16:creationId xmlns:a16="http://schemas.microsoft.com/office/drawing/2014/main" id="{3FA4E526-C37A-4FCB-A513-C004FE94D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732" y="4655141"/>
            <a:ext cx="757002" cy="532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Visit the HL7 website">
            <a:extLst>
              <a:ext uri="{FF2B5EF4-FFF2-40B4-BE49-F238E27FC236}">
                <a16:creationId xmlns:a16="http://schemas.microsoft.com/office/drawing/2014/main" id="{99A9905B-3749-43B5-9DAE-E1E6B9DB1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3285" y="1646968"/>
            <a:ext cx="729479" cy="40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Visit the HL7 website">
            <a:extLst>
              <a:ext uri="{FF2B5EF4-FFF2-40B4-BE49-F238E27FC236}">
                <a16:creationId xmlns:a16="http://schemas.microsoft.com/office/drawing/2014/main" id="{15CC3238-8581-4A10-B39E-59EC29F1BB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106" y="4722280"/>
            <a:ext cx="723208" cy="39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A940917B-BA5A-4B88-89BA-FF45277803DF}"/>
              </a:ext>
            </a:extLst>
          </p:cNvPr>
          <p:cNvSpPr txBox="1"/>
          <p:nvPr/>
        </p:nvSpPr>
        <p:spPr>
          <a:xfrm>
            <a:off x="9042779" y="1306670"/>
            <a:ext cx="29052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Uses two FHIR resources 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MedicationKnowledge</a:t>
            </a:r>
            <a:r>
              <a:rPr lang="en-US" dirty="0"/>
              <a:t> 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ClinicalUseIssue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0D5F43-500B-4808-AF87-50F5F170A7AB}"/>
              </a:ext>
            </a:extLst>
          </p:cNvPr>
          <p:cNvSpPr txBox="1"/>
          <p:nvPr/>
        </p:nvSpPr>
        <p:spPr>
          <a:xfrm>
            <a:off x="6980587" y="3251200"/>
            <a:ext cx="912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binding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60933CB7-8809-4C87-8DF8-918EF2B96944}"/>
              </a:ext>
            </a:extLst>
          </p:cNvPr>
          <p:cNvSpPr txBox="1"/>
          <p:nvPr/>
        </p:nvSpPr>
        <p:spPr>
          <a:xfrm>
            <a:off x="5299217" y="4690048"/>
            <a:ext cx="912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binding</a:t>
            </a:r>
          </a:p>
        </p:txBody>
      </p:sp>
    </p:spTree>
    <p:extLst>
      <p:ext uri="{BB962C8B-B14F-4D97-AF65-F5344CB8AC3E}">
        <p14:creationId xmlns:p14="http://schemas.microsoft.com/office/powerpoint/2010/main" val="934909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DFD193-8C8B-4461-BF43-B2ED1ED52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95428" y="6060659"/>
            <a:ext cx="858371" cy="365125"/>
          </a:xfrm>
        </p:spPr>
        <p:txBody>
          <a:bodyPr/>
          <a:lstStyle/>
          <a:p>
            <a:fld id="{A5E9A1D3-120E-42F1-A00A-A8BB2228AEC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3158180-B8E0-4FCC-86DE-C6DAD1B3AE18}"/>
              </a:ext>
            </a:extLst>
          </p:cNvPr>
          <p:cNvSpPr txBox="1"/>
          <p:nvPr/>
        </p:nvSpPr>
        <p:spPr>
          <a:xfrm>
            <a:off x="0" y="6608385"/>
            <a:ext cx="15728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74872B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Copyright 2021 –PHAST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C3BDABA-F6E5-4D2E-ADB6-5EDE1CA4D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115" y="65314"/>
            <a:ext cx="8737599" cy="1008743"/>
          </a:xfrm>
        </p:spPr>
        <p:txBody>
          <a:bodyPr>
            <a:noAutofit/>
          </a:bodyPr>
          <a:lstStyle/>
          <a:p>
            <a:pPr algn="l"/>
            <a:r>
              <a:rPr lang="en-US" b="1" dirty="0">
                <a:solidFill>
                  <a:srgbClr val="77933C"/>
                </a:solidFill>
                <a:cs typeface="+mn-cs"/>
              </a:rPr>
              <a:t>Concept model for therapeutic indications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CBB87EE9-8D67-4E41-9A86-5A03802D5FA0}"/>
              </a:ext>
            </a:extLst>
          </p:cNvPr>
          <p:cNvSpPr/>
          <p:nvPr/>
        </p:nvSpPr>
        <p:spPr>
          <a:xfrm>
            <a:off x="364435" y="3230664"/>
            <a:ext cx="1828800" cy="947520"/>
          </a:xfrm>
          <a:prstGeom prst="roundRect">
            <a:avLst/>
          </a:prstGeom>
          <a:solidFill>
            <a:srgbClr val="BB561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Therapeutic Indication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2497F6BE-D0D7-4D52-9906-4BC1FE81DBE9}"/>
              </a:ext>
            </a:extLst>
          </p:cNvPr>
          <p:cNvCxnSpPr>
            <a:cxnSpLocks/>
            <a:stCxn id="22" idx="3"/>
            <a:endCxn id="29" idx="1"/>
          </p:cNvCxnSpPr>
          <p:nvPr/>
        </p:nvCxnSpPr>
        <p:spPr>
          <a:xfrm>
            <a:off x="2193235" y="3704424"/>
            <a:ext cx="35118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843EFB6F-4A55-41FB-8353-1CEF7E0029AC}"/>
              </a:ext>
            </a:extLst>
          </p:cNvPr>
          <p:cNvSpPr/>
          <p:nvPr/>
        </p:nvSpPr>
        <p:spPr>
          <a:xfrm>
            <a:off x="2544421" y="3436069"/>
            <a:ext cx="2604052" cy="536711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B0F0"/>
                </a:solidFill>
              </a:rPr>
              <a:t>&lt;&lt;|Administration of drug or medicament (procedure)|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49AF64D-689F-4F1F-94FD-42B72CBF131B}"/>
              </a:ext>
            </a:extLst>
          </p:cNvPr>
          <p:cNvSpPr/>
          <p:nvPr/>
        </p:nvSpPr>
        <p:spPr>
          <a:xfrm>
            <a:off x="5870719" y="1207289"/>
            <a:ext cx="2604052" cy="34578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00B0F0"/>
                </a:solidFill>
              </a:rPr>
              <a:t>|Has intent (attribute)|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C2FB288-2D2A-4B14-BAF6-99D0ED9F2C76}"/>
              </a:ext>
            </a:extLst>
          </p:cNvPr>
          <p:cNvSpPr/>
          <p:nvPr/>
        </p:nvSpPr>
        <p:spPr>
          <a:xfrm>
            <a:off x="5870719" y="1725353"/>
            <a:ext cx="2604052" cy="536711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00B0F0"/>
                </a:solidFill>
              </a:rPr>
              <a:t>|Recipient category (attribute)|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5F850F48-4BCD-4809-ACD6-421378A68F62}"/>
              </a:ext>
            </a:extLst>
          </p:cNvPr>
          <p:cNvSpPr txBox="1"/>
          <p:nvPr/>
        </p:nvSpPr>
        <p:spPr>
          <a:xfrm>
            <a:off x="8640422" y="1033240"/>
            <a:ext cx="3210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Treatment intent: curative, preventive, adjunct …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EE739D7-C256-42C1-A742-C7BED608B2B0}"/>
              </a:ext>
            </a:extLst>
          </p:cNvPr>
          <p:cNvSpPr txBox="1"/>
          <p:nvPr/>
        </p:nvSpPr>
        <p:spPr>
          <a:xfrm>
            <a:off x="8640423" y="1769286"/>
            <a:ext cx="3279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Patient characteristic: adult, newborn, pregnant …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E0D7772-C686-49B4-820C-2F55B86FA183}"/>
              </a:ext>
            </a:extLst>
          </p:cNvPr>
          <p:cNvSpPr/>
          <p:nvPr/>
        </p:nvSpPr>
        <p:spPr>
          <a:xfrm>
            <a:off x="5870719" y="2436909"/>
            <a:ext cx="2604052" cy="53671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accent2">
                    <a:lumMod val="75000"/>
                  </a:schemeClr>
                </a:solidFill>
              </a:rPr>
              <a:t>Range for a measurable patient characteristic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4CDEFD4-453C-4AC5-92B3-17C38D7C3497}"/>
              </a:ext>
            </a:extLst>
          </p:cNvPr>
          <p:cNvSpPr/>
          <p:nvPr/>
        </p:nvSpPr>
        <p:spPr>
          <a:xfrm>
            <a:off x="5870719" y="3167713"/>
            <a:ext cx="2604052" cy="536711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00B0F0"/>
                </a:solidFill>
              </a:rPr>
              <a:t>|Route of administration (attribute)|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A1A4B46-EB5A-41C1-84F6-931AB260E9C8}"/>
              </a:ext>
            </a:extLst>
          </p:cNvPr>
          <p:cNvSpPr/>
          <p:nvPr/>
        </p:nvSpPr>
        <p:spPr>
          <a:xfrm>
            <a:off x="5870719" y="4622473"/>
            <a:ext cx="2604052" cy="536711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00B0F0"/>
                </a:solidFill>
              </a:rPr>
              <a:t>|Method (attribute)|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43AC28C-C608-45DC-9458-DD1E3F39B7C9}"/>
              </a:ext>
            </a:extLst>
          </p:cNvPr>
          <p:cNvSpPr/>
          <p:nvPr/>
        </p:nvSpPr>
        <p:spPr>
          <a:xfrm>
            <a:off x="5870719" y="3898517"/>
            <a:ext cx="2604052" cy="536711"/>
          </a:xfrm>
          <a:prstGeom prst="rect">
            <a:avLst/>
          </a:prstGeom>
          <a:solidFill>
            <a:schemeClr val="bg1"/>
          </a:solidFill>
          <a:ln w="127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00B0F0"/>
                </a:solidFill>
              </a:rPr>
              <a:t>|Has focus (attribute)|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CF6DFE6-249F-4314-A81D-0D8AAFC5C4BD}"/>
              </a:ext>
            </a:extLst>
          </p:cNvPr>
          <p:cNvSpPr/>
          <p:nvPr/>
        </p:nvSpPr>
        <p:spPr>
          <a:xfrm>
            <a:off x="5870719" y="6085144"/>
            <a:ext cx="2604052" cy="53671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Related therapy (drug or other product or activity)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1A3E8E8-0879-4AA9-880F-1331DA4B9EB4}"/>
              </a:ext>
            </a:extLst>
          </p:cNvPr>
          <p:cNvSpPr/>
          <p:nvPr/>
        </p:nvSpPr>
        <p:spPr>
          <a:xfrm>
            <a:off x="5870719" y="5361191"/>
            <a:ext cx="2604052" cy="53671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accent2">
                    <a:lumMod val="75000"/>
                  </a:schemeClr>
                </a:solidFill>
              </a:rPr>
              <a:t>Maximum duration of treatment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1DE70C3-06B2-4C6C-B039-BAAD560BB796}"/>
              </a:ext>
            </a:extLst>
          </p:cNvPr>
          <p:cNvSpPr/>
          <p:nvPr/>
        </p:nvSpPr>
        <p:spPr>
          <a:xfrm>
            <a:off x="8812699" y="3187006"/>
            <a:ext cx="3107634" cy="308532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00B0F0"/>
                </a:solidFill>
              </a:rPr>
              <a:t>&lt; |Clinical finding|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10437D9-6998-4D79-9F99-AD826D788EDC}"/>
              </a:ext>
            </a:extLst>
          </p:cNvPr>
          <p:cNvSpPr/>
          <p:nvPr/>
        </p:nvSpPr>
        <p:spPr>
          <a:xfrm>
            <a:off x="8812699" y="3564836"/>
            <a:ext cx="3107634" cy="308532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00B0F0"/>
                </a:solidFill>
              </a:rPr>
              <a:t>&lt; |Procedure|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CA8DB24-CD31-4CBA-9583-8655C25C7664}"/>
              </a:ext>
            </a:extLst>
          </p:cNvPr>
          <p:cNvSpPr/>
          <p:nvPr/>
        </p:nvSpPr>
        <p:spPr>
          <a:xfrm>
            <a:off x="8812699" y="3943891"/>
            <a:ext cx="3107634" cy="308532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00B0F0"/>
                </a:solidFill>
              </a:rPr>
              <a:t>&lt; |Finding with explicit context|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34CB56E-1BC9-459E-9B01-11BC2631F08C}"/>
              </a:ext>
            </a:extLst>
          </p:cNvPr>
          <p:cNvSpPr/>
          <p:nvPr/>
        </p:nvSpPr>
        <p:spPr>
          <a:xfrm>
            <a:off x="8812699" y="4334975"/>
            <a:ext cx="3107634" cy="308532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00B0F0"/>
                </a:solidFill>
              </a:rPr>
              <a:t>&lt; |Procedure with explicit context|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5649A01-F68A-4775-89AB-A2D6A3CA3CFC}"/>
              </a:ext>
            </a:extLst>
          </p:cNvPr>
          <p:cNvSpPr/>
          <p:nvPr/>
        </p:nvSpPr>
        <p:spPr>
          <a:xfrm>
            <a:off x="8812698" y="4719421"/>
            <a:ext cx="3107633" cy="365125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Range for a measurable observation</a:t>
            </a:r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D54B857C-DA4F-4268-BA0D-1140E4AB7F12}"/>
              </a:ext>
            </a:extLst>
          </p:cNvPr>
          <p:cNvCxnSpPr>
            <a:cxnSpLocks/>
            <a:stCxn id="30" idx="1"/>
            <a:endCxn id="29" idx="3"/>
          </p:cNvCxnSpPr>
          <p:nvPr/>
        </p:nvCxnSpPr>
        <p:spPr>
          <a:xfrm flipH="1">
            <a:off x="5148473" y="1380181"/>
            <a:ext cx="722246" cy="232424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7DAC4139-F4FF-49D1-9BA0-F913321C22B1}"/>
              </a:ext>
            </a:extLst>
          </p:cNvPr>
          <p:cNvCxnSpPr>
            <a:cxnSpLocks/>
            <a:stCxn id="31" idx="1"/>
            <a:endCxn id="29" idx="3"/>
          </p:cNvCxnSpPr>
          <p:nvPr/>
        </p:nvCxnSpPr>
        <p:spPr>
          <a:xfrm flipH="1">
            <a:off x="5148473" y="1993709"/>
            <a:ext cx="722246" cy="17107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E468A30F-2FCF-4FAE-8015-DF6DFF0C8B10}"/>
              </a:ext>
            </a:extLst>
          </p:cNvPr>
          <p:cNvCxnSpPr>
            <a:cxnSpLocks/>
            <a:stCxn id="34" idx="1"/>
            <a:endCxn id="29" idx="3"/>
          </p:cNvCxnSpPr>
          <p:nvPr/>
        </p:nvCxnSpPr>
        <p:spPr>
          <a:xfrm flipH="1">
            <a:off x="5148473" y="2705265"/>
            <a:ext cx="722246" cy="9991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2A6D263C-EE1E-4683-9835-119F4EBA851A}"/>
              </a:ext>
            </a:extLst>
          </p:cNvPr>
          <p:cNvCxnSpPr>
            <a:cxnSpLocks/>
            <a:stCxn id="35" idx="1"/>
            <a:endCxn id="29" idx="3"/>
          </p:cNvCxnSpPr>
          <p:nvPr/>
        </p:nvCxnSpPr>
        <p:spPr>
          <a:xfrm flipH="1">
            <a:off x="5148473" y="3436069"/>
            <a:ext cx="722246" cy="2683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394F599E-746C-4F74-A400-BE47270EA8FB}"/>
              </a:ext>
            </a:extLst>
          </p:cNvPr>
          <p:cNvCxnSpPr>
            <a:cxnSpLocks/>
            <a:stCxn id="36" idx="1"/>
            <a:endCxn id="29" idx="3"/>
          </p:cNvCxnSpPr>
          <p:nvPr/>
        </p:nvCxnSpPr>
        <p:spPr>
          <a:xfrm flipH="1" flipV="1">
            <a:off x="5148473" y="3704425"/>
            <a:ext cx="722246" cy="11864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8C2E0DC4-FE63-4B6D-A68D-9EFDD926415B}"/>
              </a:ext>
            </a:extLst>
          </p:cNvPr>
          <p:cNvCxnSpPr>
            <a:cxnSpLocks/>
            <a:stCxn id="37" idx="1"/>
            <a:endCxn id="29" idx="3"/>
          </p:cNvCxnSpPr>
          <p:nvPr/>
        </p:nvCxnSpPr>
        <p:spPr>
          <a:xfrm flipH="1" flipV="1">
            <a:off x="5148473" y="3704425"/>
            <a:ext cx="722246" cy="4624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86F0741B-8921-4B73-B802-5B9F100A0D0D}"/>
              </a:ext>
            </a:extLst>
          </p:cNvPr>
          <p:cNvCxnSpPr>
            <a:cxnSpLocks/>
            <a:stCxn id="38" idx="1"/>
            <a:endCxn id="29" idx="3"/>
          </p:cNvCxnSpPr>
          <p:nvPr/>
        </p:nvCxnSpPr>
        <p:spPr>
          <a:xfrm flipH="1" flipV="1">
            <a:off x="5148473" y="3704425"/>
            <a:ext cx="722246" cy="26490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060CE50F-6608-452C-A1AD-54B9FB973A7F}"/>
              </a:ext>
            </a:extLst>
          </p:cNvPr>
          <p:cNvCxnSpPr>
            <a:cxnSpLocks/>
            <a:stCxn id="39" idx="1"/>
            <a:endCxn id="29" idx="3"/>
          </p:cNvCxnSpPr>
          <p:nvPr/>
        </p:nvCxnSpPr>
        <p:spPr>
          <a:xfrm flipH="1" flipV="1">
            <a:off x="5148473" y="3704425"/>
            <a:ext cx="722246" cy="192512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5B0A53E1-6C28-4357-8DE7-741683E71C4F}"/>
              </a:ext>
            </a:extLst>
          </p:cNvPr>
          <p:cNvCxnSpPr>
            <a:cxnSpLocks/>
            <a:stCxn id="44" idx="1"/>
            <a:endCxn id="37" idx="3"/>
          </p:cNvCxnSpPr>
          <p:nvPr/>
        </p:nvCxnSpPr>
        <p:spPr>
          <a:xfrm flipH="1" flipV="1">
            <a:off x="8474771" y="4166873"/>
            <a:ext cx="337927" cy="7351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482C2CED-C451-4703-84ED-4F5C82325CB3}"/>
              </a:ext>
            </a:extLst>
          </p:cNvPr>
          <p:cNvCxnSpPr>
            <a:cxnSpLocks/>
            <a:stCxn id="43" idx="1"/>
            <a:endCxn id="37" idx="3"/>
          </p:cNvCxnSpPr>
          <p:nvPr/>
        </p:nvCxnSpPr>
        <p:spPr>
          <a:xfrm flipH="1" flipV="1">
            <a:off x="8474771" y="4166873"/>
            <a:ext cx="337928" cy="3223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56C31969-FD6D-4C9B-98B3-C5E4B36E00DC}"/>
              </a:ext>
            </a:extLst>
          </p:cNvPr>
          <p:cNvCxnSpPr>
            <a:cxnSpLocks/>
            <a:stCxn id="42" idx="1"/>
            <a:endCxn id="37" idx="3"/>
          </p:cNvCxnSpPr>
          <p:nvPr/>
        </p:nvCxnSpPr>
        <p:spPr>
          <a:xfrm flipH="1">
            <a:off x="8474771" y="4098157"/>
            <a:ext cx="337928" cy="687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8E31EFC4-57A6-4AE2-B4BD-D67CF6364E18}"/>
              </a:ext>
            </a:extLst>
          </p:cNvPr>
          <p:cNvCxnSpPr>
            <a:cxnSpLocks/>
            <a:stCxn id="41" idx="1"/>
            <a:endCxn id="37" idx="3"/>
          </p:cNvCxnSpPr>
          <p:nvPr/>
        </p:nvCxnSpPr>
        <p:spPr>
          <a:xfrm flipH="1">
            <a:off x="8474771" y="3719102"/>
            <a:ext cx="337928" cy="44777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DADE5DB6-7C2E-48A0-BFBE-B9EF166A6E3F}"/>
              </a:ext>
            </a:extLst>
          </p:cNvPr>
          <p:cNvCxnSpPr>
            <a:cxnSpLocks/>
            <a:stCxn id="40" idx="1"/>
            <a:endCxn id="37" idx="3"/>
          </p:cNvCxnSpPr>
          <p:nvPr/>
        </p:nvCxnSpPr>
        <p:spPr>
          <a:xfrm flipH="1">
            <a:off x="8474771" y="3341272"/>
            <a:ext cx="337928" cy="82560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ZoneTexte 57">
            <a:extLst>
              <a:ext uri="{FF2B5EF4-FFF2-40B4-BE49-F238E27FC236}">
                <a16:creationId xmlns:a16="http://schemas.microsoft.com/office/drawing/2014/main" id="{07DE7D66-8A5E-41E1-9A11-3FF638601C16}"/>
              </a:ext>
            </a:extLst>
          </p:cNvPr>
          <p:cNvSpPr txBox="1"/>
          <p:nvPr/>
        </p:nvSpPr>
        <p:spPr>
          <a:xfrm>
            <a:off x="8640423" y="2501573"/>
            <a:ext cx="2418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e.g. age, body weight … </a:t>
            </a:r>
          </a:p>
        </p:txBody>
      </p:sp>
      <p:pic>
        <p:nvPicPr>
          <p:cNvPr id="59" name="Picture 2" descr="Résultat de recherche d'images pour &quot;snomed ct&quot;">
            <a:extLst>
              <a:ext uri="{FF2B5EF4-FFF2-40B4-BE49-F238E27FC236}">
                <a16:creationId xmlns:a16="http://schemas.microsoft.com/office/drawing/2014/main" id="{BC9C40C8-987E-4D84-9A54-6B49F80884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35" y="5109495"/>
            <a:ext cx="1267751" cy="373588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4" descr="Résultat de recherche d'images pour &quot;loinc&quot;">
            <a:extLst>
              <a:ext uri="{FF2B5EF4-FFF2-40B4-BE49-F238E27FC236}">
                <a16:creationId xmlns:a16="http://schemas.microsoft.com/office/drawing/2014/main" id="{8CCC18F7-1F5C-40A1-9D15-FB0FCBC7A1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35" y="5615728"/>
            <a:ext cx="1178031" cy="413076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D1C08DFC-5A7E-44AE-A5AB-4BF8F9BCB7EB}"/>
              </a:ext>
            </a:extLst>
          </p:cNvPr>
          <p:cNvSpPr/>
          <p:nvPr/>
        </p:nvSpPr>
        <p:spPr>
          <a:xfrm>
            <a:off x="8818519" y="5307314"/>
            <a:ext cx="3107634" cy="308532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B0F0"/>
                </a:solidFill>
              </a:rPr>
              <a:t>&lt; |Pharmaceutical product|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F264288-8376-4926-B5F4-8130DEFBBCA7}"/>
              </a:ext>
            </a:extLst>
          </p:cNvPr>
          <p:cNvSpPr/>
          <p:nvPr/>
        </p:nvSpPr>
        <p:spPr>
          <a:xfrm>
            <a:off x="8812697" y="6145357"/>
            <a:ext cx="3107634" cy="308532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00B0F0"/>
                </a:solidFill>
              </a:rPr>
              <a:t>&lt; |Procedure|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2AE2658-3DC2-484C-8A72-E4F55AC6A8C8}"/>
              </a:ext>
            </a:extLst>
          </p:cNvPr>
          <p:cNvSpPr/>
          <p:nvPr/>
        </p:nvSpPr>
        <p:spPr>
          <a:xfrm>
            <a:off x="8812697" y="5731454"/>
            <a:ext cx="3107634" cy="308532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B0F0"/>
                </a:solidFill>
              </a:rPr>
              <a:t>&lt; |Substance|</a:t>
            </a:r>
          </a:p>
        </p:txBody>
      </p:sp>
      <p:cxnSp>
        <p:nvCxnSpPr>
          <p:cNvPr id="64" name="Connecteur droit 63">
            <a:extLst>
              <a:ext uri="{FF2B5EF4-FFF2-40B4-BE49-F238E27FC236}">
                <a16:creationId xmlns:a16="http://schemas.microsoft.com/office/drawing/2014/main" id="{80D996F9-AD7E-45FB-A35D-157308545513}"/>
              </a:ext>
            </a:extLst>
          </p:cNvPr>
          <p:cNvCxnSpPr>
            <a:cxnSpLocks/>
            <a:stCxn id="63" idx="1"/>
            <a:endCxn id="38" idx="3"/>
          </p:cNvCxnSpPr>
          <p:nvPr/>
        </p:nvCxnSpPr>
        <p:spPr>
          <a:xfrm flipH="1">
            <a:off x="8474771" y="5885720"/>
            <a:ext cx="337926" cy="4677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C678DCE8-D58A-402D-9804-C44F70DD06CD}"/>
              </a:ext>
            </a:extLst>
          </p:cNvPr>
          <p:cNvCxnSpPr>
            <a:cxnSpLocks/>
            <a:stCxn id="62" idx="1"/>
            <a:endCxn id="38" idx="3"/>
          </p:cNvCxnSpPr>
          <p:nvPr/>
        </p:nvCxnSpPr>
        <p:spPr>
          <a:xfrm flipH="1">
            <a:off x="8474771" y="6299623"/>
            <a:ext cx="337926" cy="5387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DEA889B3-1498-4E7B-A913-9EB3F2D187C1}"/>
              </a:ext>
            </a:extLst>
          </p:cNvPr>
          <p:cNvCxnSpPr>
            <a:cxnSpLocks/>
            <a:stCxn id="61" idx="1"/>
            <a:endCxn id="38" idx="3"/>
          </p:cNvCxnSpPr>
          <p:nvPr/>
        </p:nvCxnSpPr>
        <p:spPr>
          <a:xfrm flipH="1">
            <a:off x="8474771" y="5461580"/>
            <a:ext cx="343748" cy="8919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108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DFD193-8C8B-4461-BF43-B2ED1ED52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9A1D3-120E-42F1-A00A-A8BB2228AEC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3158180-B8E0-4FCC-86DE-C6DAD1B3AE18}"/>
              </a:ext>
            </a:extLst>
          </p:cNvPr>
          <p:cNvSpPr txBox="1"/>
          <p:nvPr/>
        </p:nvSpPr>
        <p:spPr>
          <a:xfrm>
            <a:off x="0" y="6608385"/>
            <a:ext cx="15728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74872B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Copyright 2021 –PHAST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C3BDABA-F6E5-4D2E-ADB6-5EDE1CA4D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115" y="65314"/>
            <a:ext cx="8737599" cy="1008743"/>
          </a:xfrm>
        </p:spPr>
        <p:txBody>
          <a:bodyPr>
            <a:noAutofit/>
          </a:bodyPr>
          <a:lstStyle/>
          <a:p>
            <a:pPr algn="l"/>
            <a:r>
              <a:rPr lang="en-US" b="1" dirty="0">
                <a:solidFill>
                  <a:srgbClr val="77933C"/>
                </a:solidFill>
                <a:cs typeface="+mn-cs"/>
              </a:rPr>
              <a:t>Example of a simple indication (1/2)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0D79D56-F1AE-49B4-8C6A-008D2C780955}"/>
              </a:ext>
            </a:extLst>
          </p:cNvPr>
          <p:cNvSpPr txBox="1"/>
          <p:nvPr/>
        </p:nvSpPr>
        <p:spPr>
          <a:xfrm>
            <a:off x="710995" y="1074057"/>
            <a:ext cx="8070147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noProof="1">
                <a:latin typeface="Source Sans Pro" panose="020B0503030403020204" pitchFamily="34" charset="0"/>
                <a:ea typeface="Source Sans Pro" panose="020B0503030403020204" pitchFamily="34" charset="0"/>
              </a:rPr>
              <a:t>“Prevention of recurrence of deep vein thrombosis in adults”</a:t>
            </a:r>
            <a:endParaRPr lang="en-US" sz="2400" noProof="1">
              <a:solidFill>
                <a:srgbClr val="0070C0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D22CCE52-8CDB-44CA-9BDB-297EEF59682D}"/>
              </a:ext>
            </a:extLst>
          </p:cNvPr>
          <p:cNvGrpSpPr/>
          <p:nvPr/>
        </p:nvGrpSpPr>
        <p:grpSpPr>
          <a:xfrm>
            <a:off x="710995" y="2031570"/>
            <a:ext cx="9644743" cy="1127795"/>
            <a:chOff x="710995" y="2031570"/>
            <a:chExt cx="9644743" cy="1127795"/>
          </a:xfrm>
        </p:grpSpPr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2477D902-0FDA-40D9-ADB8-507C79D50C77}"/>
                </a:ext>
              </a:extLst>
            </p:cNvPr>
            <p:cNvSpPr txBox="1"/>
            <p:nvPr/>
          </p:nvSpPr>
          <p:spPr>
            <a:xfrm>
              <a:off x="798286" y="2100249"/>
              <a:ext cx="39247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a) Linguistic identification of blocs:</a:t>
              </a:r>
            </a:p>
          </p:txBody>
        </p:sp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EA0D1B27-63C8-4901-B31E-F935BECE2505}"/>
                </a:ext>
              </a:extLst>
            </p:cNvPr>
            <p:cNvSpPr txBox="1"/>
            <p:nvPr/>
          </p:nvSpPr>
          <p:spPr>
            <a:xfrm>
              <a:off x="1393371" y="2657339"/>
              <a:ext cx="6510920" cy="3693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noProof="1">
                  <a:highlight>
                    <a:srgbClr val="FFFF00"/>
                  </a:highlight>
                  <a:latin typeface="Source Sans Pro" panose="020B0503030403020204" pitchFamily="34" charset="0"/>
                  <a:ea typeface="Source Sans Pro" panose="020B0503030403020204" pitchFamily="34" charset="0"/>
                </a:rPr>
                <a:t>Prevention of</a:t>
              </a:r>
              <a:r>
                <a:rPr lang="en-US" noProof="1">
                  <a:latin typeface="Source Sans Pro" panose="020B0503030403020204" pitchFamily="34" charset="0"/>
                  <a:ea typeface="Source Sans Pro" panose="020B0503030403020204" pitchFamily="34" charset="0"/>
                </a:rPr>
                <a:t> </a:t>
              </a:r>
              <a:r>
                <a:rPr lang="en-US" noProof="1">
                  <a:highlight>
                    <a:srgbClr val="00FFFF"/>
                  </a:highlight>
                  <a:latin typeface="Source Sans Pro" panose="020B0503030403020204" pitchFamily="34" charset="0"/>
                  <a:ea typeface="Source Sans Pro" panose="020B0503030403020204" pitchFamily="34" charset="0"/>
                </a:rPr>
                <a:t>recurrence of deep vein thrombosis</a:t>
              </a:r>
              <a:r>
                <a:rPr lang="en-US" noProof="1">
                  <a:latin typeface="Source Sans Pro" panose="020B0503030403020204" pitchFamily="34" charset="0"/>
                  <a:ea typeface="Source Sans Pro" panose="020B0503030403020204" pitchFamily="34" charset="0"/>
                </a:rPr>
                <a:t> </a:t>
              </a:r>
              <a:r>
                <a:rPr lang="en-US" noProof="1">
                  <a:highlight>
                    <a:srgbClr val="FFFF00"/>
                  </a:highlight>
                  <a:latin typeface="Source Sans Pro" panose="020B0503030403020204" pitchFamily="34" charset="0"/>
                  <a:ea typeface="Source Sans Pro" panose="020B0503030403020204" pitchFamily="34" charset="0"/>
                </a:rPr>
                <a:t>in adults</a:t>
              </a:r>
              <a:endParaRPr lang="en-US" noProof="1">
                <a:solidFill>
                  <a:srgbClr val="0070C0"/>
                </a:solidFill>
                <a:highlight>
                  <a:srgbClr val="FFFF00"/>
                </a:highlight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AFDF5CA-FE04-44BD-AC6F-99DBD399BD91}"/>
                </a:ext>
              </a:extLst>
            </p:cNvPr>
            <p:cNvSpPr/>
            <p:nvPr/>
          </p:nvSpPr>
          <p:spPr>
            <a:xfrm>
              <a:off x="710995" y="2031570"/>
              <a:ext cx="9644743" cy="1127795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275EE1E5-6940-47F6-A660-A4A4486F482F}"/>
              </a:ext>
            </a:extLst>
          </p:cNvPr>
          <p:cNvGrpSpPr/>
          <p:nvPr/>
        </p:nvGrpSpPr>
        <p:grpSpPr>
          <a:xfrm>
            <a:off x="710994" y="3482559"/>
            <a:ext cx="9644743" cy="2381210"/>
            <a:chOff x="710994" y="3482559"/>
            <a:chExt cx="9644743" cy="2381210"/>
          </a:xfrm>
        </p:grpSpPr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EA7E0A58-C6F2-4DCF-8557-55DF6F3A941D}"/>
                </a:ext>
              </a:extLst>
            </p:cNvPr>
            <p:cNvSpPr txBox="1"/>
            <p:nvPr/>
          </p:nvSpPr>
          <p:spPr>
            <a:xfrm>
              <a:off x="791026" y="3526485"/>
              <a:ext cx="35922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b) Semantic normalization:  </a:t>
              </a:r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59532676-0355-4EF6-B914-DD08C930FCD5}"/>
                </a:ext>
              </a:extLst>
            </p:cNvPr>
            <p:cNvSpPr txBox="1"/>
            <p:nvPr/>
          </p:nvSpPr>
          <p:spPr>
            <a:xfrm>
              <a:off x="1405046" y="3926595"/>
              <a:ext cx="8607288" cy="1785104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just">
                <a:spcAft>
                  <a:spcPts val="600"/>
                </a:spcAft>
              </a:pPr>
              <a:r>
                <a:rPr lang="en-US" sz="1800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Prevention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  </a:t>
              </a:r>
              <a:r>
                <a:rPr lang="en-US" sz="1800" dirty="0">
                  <a:solidFill>
                    <a:srgbClr val="00B0F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18629005 |Administration of drug or medicament|:</a:t>
              </a:r>
              <a:endPara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lvl="2" algn="just">
                <a:spcAft>
                  <a:spcPts val="600"/>
                </a:spcAft>
              </a:pPr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	</a:t>
              </a:r>
              <a:r>
                <a:rPr lang="en-US" dirty="0">
                  <a:solidFill>
                    <a:srgbClr val="00B0F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363703001 |Has intent| = 129428001 |Preventive - procedure intent|,</a:t>
              </a:r>
              <a:endPara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just">
                <a:spcAft>
                  <a:spcPts val="600"/>
                </a:spcAft>
              </a:pPr>
              <a:r>
                <a:rPr lang="en-US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of 	    	</a:t>
              </a:r>
              <a:r>
                <a:rPr lang="en-US" dirty="0">
                  <a:solidFill>
                    <a:srgbClr val="00B0F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363702006 |Has focus| =</a:t>
              </a:r>
              <a:r>
                <a:rPr lang="en-US" dirty="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</a:p>
            <a:p>
              <a:pPr algn="just">
                <a:spcAft>
                  <a:spcPts val="600"/>
                </a:spcAft>
              </a:pPr>
              <a:r>
                <a:rPr lang="en-US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recurrence of deep vein thrombosis	</a:t>
              </a:r>
              <a:r>
                <a:rPr lang="en-US" dirty="0">
                  <a:solidFill>
                    <a:srgbClr val="00B0F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710167004 |Recurrent deep vein thrombosis|,</a:t>
              </a:r>
              <a:endParaRPr lang="fr-FR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just">
                <a:spcAft>
                  <a:spcPts val="600"/>
                </a:spcAft>
              </a:pPr>
              <a:r>
                <a:rPr lang="en-US" i="1" dirty="0">
                  <a:latin typeface="Calibri" panose="020F0502020204030204" pitchFamily="34" charset="0"/>
                  <a:cs typeface="Arial" panose="020B0604020202020204" pitchFamily="34" charset="0"/>
                </a:rPr>
                <a:t>in adults 		</a:t>
              </a:r>
              <a:r>
                <a:rPr lang="en-US" dirty="0">
                  <a:solidFill>
                    <a:srgbClr val="00B0F0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370131001 |Recipient category| = 133936004 |Adult |</a:t>
              </a:r>
              <a:r>
                <a:rPr lang="en-US" dirty="0">
                  <a:latin typeface="Calibri" panose="020F0502020204030204" pitchFamily="34" charset="0"/>
                  <a:cs typeface="Arial" panose="020B0604020202020204" pitchFamily="34" charset="0"/>
                </a:rPr>
                <a:t>		</a:t>
              </a:r>
              <a:endParaRPr lang="en-US" dirty="0">
                <a:solidFill>
                  <a:srgbClr val="00B0F0"/>
                </a:solidFill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0F6B833-C1C5-4F5F-88D7-B8798F5607F9}"/>
                </a:ext>
              </a:extLst>
            </p:cNvPr>
            <p:cNvSpPr/>
            <p:nvPr/>
          </p:nvSpPr>
          <p:spPr>
            <a:xfrm>
              <a:off x="710994" y="3482559"/>
              <a:ext cx="9644743" cy="238121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4BFE7803-5196-47C7-8776-9988985BD3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72605" y="3526485"/>
              <a:ext cx="708802" cy="641127"/>
            </a:xfrm>
            <a:prstGeom prst="rect">
              <a:avLst/>
            </a:prstGeom>
          </p:spPr>
        </p:pic>
      </p:grpSp>
      <p:sp>
        <p:nvSpPr>
          <p:cNvPr id="8" name="ZoneTexte 7">
            <a:extLst>
              <a:ext uri="{FF2B5EF4-FFF2-40B4-BE49-F238E27FC236}">
                <a16:creationId xmlns:a16="http://schemas.microsoft.com/office/drawing/2014/main" id="{476D1A31-A9DF-4BC0-9375-983E1578A807}"/>
              </a:ext>
            </a:extLst>
          </p:cNvPr>
          <p:cNvSpPr txBox="1"/>
          <p:nvPr/>
        </p:nvSpPr>
        <p:spPr>
          <a:xfrm>
            <a:off x="6981245" y="2075496"/>
            <a:ext cx="335052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treatment guideline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    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rPr>
              <a:t>target of treatment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527800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A19A5D3-476D-4B39-BD1A-E3090B6A2416}"/>
              </a:ext>
            </a:extLst>
          </p:cNvPr>
          <p:cNvSpPr/>
          <p:nvPr/>
        </p:nvSpPr>
        <p:spPr>
          <a:xfrm>
            <a:off x="1506328" y="3302367"/>
            <a:ext cx="8062687" cy="774042"/>
          </a:xfrm>
          <a:prstGeom prst="rect">
            <a:avLst/>
          </a:prstGeom>
          <a:noFill/>
          <a:ln w="28575"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4FE332B-57CD-4CD6-A087-8D56105067E6}"/>
              </a:ext>
            </a:extLst>
          </p:cNvPr>
          <p:cNvSpPr/>
          <p:nvPr/>
        </p:nvSpPr>
        <p:spPr>
          <a:xfrm>
            <a:off x="1516741" y="4188092"/>
            <a:ext cx="8062687" cy="1633355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DFD193-8C8B-4461-BF43-B2ED1ED52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9A1D3-120E-42F1-A00A-A8BB2228AEC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3158180-B8E0-4FCC-86DE-C6DAD1B3AE18}"/>
              </a:ext>
            </a:extLst>
          </p:cNvPr>
          <p:cNvSpPr txBox="1"/>
          <p:nvPr/>
        </p:nvSpPr>
        <p:spPr>
          <a:xfrm>
            <a:off x="0" y="6608385"/>
            <a:ext cx="15728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74872B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Copyright 2021 –PHAST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C3BDABA-F6E5-4D2E-ADB6-5EDE1CA4D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115" y="65314"/>
            <a:ext cx="8737599" cy="1008743"/>
          </a:xfrm>
        </p:spPr>
        <p:txBody>
          <a:bodyPr>
            <a:noAutofit/>
          </a:bodyPr>
          <a:lstStyle/>
          <a:p>
            <a:pPr algn="l"/>
            <a:r>
              <a:rPr lang="en-US" b="1" dirty="0">
                <a:solidFill>
                  <a:srgbClr val="77933C"/>
                </a:solidFill>
                <a:cs typeface="+mn-cs"/>
              </a:rPr>
              <a:t>Example of a simple indication (2/2)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0D79D56-F1AE-49B4-8C6A-008D2C780955}"/>
              </a:ext>
            </a:extLst>
          </p:cNvPr>
          <p:cNvSpPr txBox="1"/>
          <p:nvPr/>
        </p:nvSpPr>
        <p:spPr>
          <a:xfrm>
            <a:off x="710995" y="1074057"/>
            <a:ext cx="8070147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000" noProof="1">
                <a:highlight>
                  <a:srgbClr val="FFFF00"/>
                </a:highlight>
                <a:latin typeface="Source Sans Pro" panose="020B0503030403020204" pitchFamily="34" charset="0"/>
                <a:ea typeface="Source Sans Pro" panose="020B0503030403020204" pitchFamily="34" charset="0"/>
              </a:rPr>
              <a:t>Prevention of</a:t>
            </a:r>
            <a:r>
              <a:rPr lang="en-US" sz="2000" noProof="1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2000" noProof="1">
                <a:highlight>
                  <a:srgbClr val="66FFFF"/>
                </a:highlight>
                <a:latin typeface="Source Sans Pro" panose="020B0503030403020204" pitchFamily="34" charset="0"/>
                <a:ea typeface="Source Sans Pro" panose="020B0503030403020204" pitchFamily="34" charset="0"/>
              </a:rPr>
              <a:t>recurrence of deep vein thrombosis</a:t>
            </a:r>
            <a:r>
              <a:rPr lang="en-US" sz="2000" noProof="1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2000" noProof="1">
                <a:highlight>
                  <a:srgbClr val="FFFF00"/>
                </a:highlight>
                <a:latin typeface="Source Sans Pro" panose="020B0503030403020204" pitchFamily="34" charset="0"/>
                <a:ea typeface="Source Sans Pro" panose="020B0503030403020204" pitchFamily="34" charset="0"/>
              </a:rPr>
              <a:t>in adults</a:t>
            </a:r>
            <a:endParaRPr lang="en-US" sz="2000" noProof="1">
              <a:solidFill>
                <a:srgbClr val="0070C0"/>
              </a:solidFill>
              <a:highlight>
                <a:srgbClr val="FFFF00"/>
              </a:highlight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2477D902-0FDA-40D9-ADB8-507C79D50C77}"/>
              </a:ext>
            </a:extLst>
          </p:cNvPr>
          <p:cNvSpPr txBox="1"/>
          <p:nvPr/>
        </p:nvSpPr>
        <p:spPr>
          <a:xfrm>
            <a:off x="798286" y="1875279"/>
            <a:ext cx="5400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c) Formalization of the computable indication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AFDF5CA-FE04-44BD-AC6F-99DBD399BD91}"/>
              </a:ext>
            </a:extLst>
          </p:cNvPr>
          <p:cNvSpPr/>
          <p:nvPr/>
        </p:nvSpPr>
        <p:spPr>
          <a:xfrm>
            <a:off x="529771" y="1719943"/>
            <a:ext cx="9825967" cy="465908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78266D9D-A51B-4766-B880-6FF3F19B3615}"/>
              </a:ext>
            </a:extLst>
          </p:cNvPr>
          <p:cNvGrpSpPr/>
          <p:nvPr/>
        </p:nvGrpSpPr>
        <p:grpSpPr>
          <a:xfrm>
            <a:off x="1205317" y="2397914"/>
            <a:ext cx="8461513" cy="3858686"/>
            <a:chOff x="3505200" y="3786734"/>
            <a:chExt cx="2590800" cy="1533098"/>
          </a:xfrm>
          <a:noFill/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7B4E8A3-3E0A-49DA-9287-3D93B47234CD}"/>
                </a:ext>
              </a:extLst>
            </p:cNvPr>
            <p:cNvSpPr/>
            <p:nvPr/>
          </p:nvSpPr>
          <p:spPr>
            <a:xfrm>
              <a:off x="3505200" y="3786734"/>
              <a:ext cx="2590800" cy="1533098"/>
            </a:xfrm>
            <a:prstGeom prst="rect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b="1" dirty="0">
                  <a:solidFill>
                    <a:srgbClr val="0070C0"/>
                  </a:solidFill>
                </a:rPr>
                <a:t>MedicationKnowledge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…</a:t>
              </a:r>
            </a:p>
            <a:p>
              <a:pPr marL="228600" algn="just">
                <a:spcAft>
                  <a:spcPts val="600"/>
                </a:spcAft>
              </a:pPr>
              <a:r>
                <a:rPr lang="en-US" sz="1400" dirty="0" err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indicationGuideline</a:t>
              </a:r>
              <a:endParaRPr lang="fr-FR" sz="18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228600" indent="220980" algn="just">
                <a:spcAft>
                  <a:spcPts val="600"/>
                </a:spcAft>
              </a:pPr>
              <a:r>
                <a:rPr lang="en-US" sz="1400" dirty="0" err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indication.concept</a:t>
              </a: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: 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[</a:t>
              </a:r>
            </a:p>
            <a:p>
              <a:pPr marL="685800" lvl="1" indent="220980" algn="just">
                <a:spcAft>
                  <a:spcPts val="600"/>
                </a:spcAft>
              </a:pP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coding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: {</a:t>
              </a: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system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: http://snomed.info/sct, </a:t>
              </a: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code 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: 710167004, </a:t>
              </a: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display 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: recurrent deep vein thrombosis}</a:t>
              </a:r>
            </a:p>
            <a:p>
              <a:pPr marL="228600" indent="220980" algn="just">
                <a:spcAft>
                  <a:spcPts val="600"/>
                </a:spcAft>
              </a:pPr>
              <a:r>
                <a:rPr lang="en-US" sz="14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]</a:t>
              </a: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endParaRPr lang="fr-FR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228600" indent="220980" algn="just">
                <a:spcAft>
                  <a:spcPts val="600"/>
                </a:spcAft>
              </a:pPr>
              <a:r>
                <a:rPr lang="en-US" sz="1400" dirty="0" err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dosingGuideline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: {</a:t>
              </a:r>
            </a:p>
            <a:p>
              <a:pPr marL="228600" indent="220980" algn="just">
                <a:spcAft>
                  <a:spcPts val="600"/>
                </a:spcAft>
              </a:pP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  </a:t>
              </a:r>
              <a:r>
                <a:rPr lang="en-US" sz="1400" dirty="0" err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treatmentIntent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: [</a:t>
              </a: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coding: 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{</a:t>
              </a: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system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: http://snomed.info/sct, </a:t>
              </a: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code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:</a:t>
              </a: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129428001,</a:t>
              </a: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display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: preventive intent} ]</a:t>
              </a:r>
              <a:endParaRPr lang="fr-FR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228600" indent="220980" algn="just">
                <a:spcAft>
                  <a:spcPts val="600"/>
                </a:spcAft>
              </a:pP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  </a:t>
              </a:r>
              <a:r>
                <a:rPr lang="en-US" sz="1400" dirty="0" err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patientCharacteristic</a:t>
              </a: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: {</a:t>
              </a:r>
              <a:endParaRPr lang="fr-FR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449580" indent="220980" algn="just">
                <a:spcAft>
                  <a:spcPts val="600"/>
                </a:spcAft>
              </a:pP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type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: [</a:t>
              </a: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coding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: {</a:t>
              </a: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system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: http://snomed.info/sct, </a:t>
              </a: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code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: 370131001, </a:t>
              </a: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display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: recipient category} ]</a:t>
              </a:r>
              <a:endParaRPr lang="fr-FR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449580" indent="220980" algn="just">
                <a:spcAft>
                  <a:spcPts val="600"/>
                </a:spcAft>
              </a:pPr>
              <a:r>
                <a:rPr lang="en-US" sz="1400" dirty="0" err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valueCodeableConcept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: [</a:t>
              </a: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coding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: {</a:t>
              </a: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system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: http://snomed.info/sct, </a:t>
              </a: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code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: 133936004, </a:t>
              </a:r>
              <a:r>
                <a:rPr lang="en-US" sz="14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display</a:t>
              </a: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: adult} ]</a:t>
              </a:r>
              <a:endParaRPr lang="fr-FR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449580" indent="635" algn="just">
                <a:spcAft>
                  <a:spcPts val="600"/>
                </a:spcAft>
              </a:pPr>
              <a:r>
                <a:rPr lang="en-US" sz="14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}</a:t>
              </a:r>
              <a:endParaRPr lang="fr-FR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lvl="1"/>
              <a:r>
                <a:rPr lang="en-US" dirty="0">
                  <a:solidFill>
                    <a:srgbClr val="0070C0"/>
                  </a:solidFill>
                </a:rPr>
                <a:t>…</a:t>
              </a:r>
            </a:p>
          </p:txBody>
        </p: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1587507F-032C-4D90-85DD-2AEEF0546D77}"/>
                </a:ext>
              </a:extLst>
            </p:cNvPr>
            <p:cNvCxnSpPr/>
            <p:nvPr/>
          </p:nvCxnSpPr>
          <p:spPr>
            <a:xfrm>
              <a:off x="3505200" y="3973355"/>
              <a:ext cx="2590800" cy="0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Image 14">
            <a:extLst>
              <a:ext uri="{FF2B5EF4-FFF2-40B4-BE49-F238E27FC236}">
                <a16:creationId xmlns:a16="http://schemas.microsoft.com/office/drawing/2014/main" id="{FDB6A78C-CF34-4AEC-90EA-0D1B746367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7564" y="2270757"/>
            <a:ext cx="1317329" cy="565354"/>
          </a:xfrm>
          <a:prstGeom prst="rect">
            <a:avLst/>
          </a:prstGeom>
        </p:spPr>
      </p:pic>
      <p:pic>
        <p:nvPicPr>
          <p:cNvPr id="18" name="Picture 2" descr="Visit the HL7 website">
            <a:extLst>
              <a:ext uri="{FF2B5EF4-FFF2-40B4-BE49-F238E27FC236}">
                <a16:creationId xmlns:a16="http://schemas.microsoft.com/office/drawing/2014/main" id="{A1FB13F9-6E44-4AA2-8790-108E3E7C84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085" y="2423520"/>
            <a:ext cx="729479" cy="40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77244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DFD193-8C8B-4461-BF43-B2ED1ED52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9A1D3-120E-42F1-A00A-A8BB2228AEC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3158180-B8E0-4FCC-86DE-C6DAD1B3AE18}"/>
              </a:ext>
            </a:extLst>
          </p:cNvPr>
          <p:cNvSpPr txBox="1"/>
          <p:nvPr/>
        </p:nvSpPr>
        <p:spPr>
          <a:xfrm>
            <a:off x="0" y="6608385"/>
            <a:ext cx="15728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74872B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Copyright 2021 –PHAST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C3BDABA-F6E5-4D2E-ADB6-5EDE1CA4D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571" y="65314"/>
            <a:ext cx="10435769" cy="1008743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77933C"/>
                </a:solidFill>
                <a:cs typeface="+mn-cs"/>
              </a:rPr>
              <a:t>Next steps for CIOmed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32B2993-618A-4CF6-BDF7-AB2F42856C31}"/>
              </a:ext>
            </a:extLst>
          </p:cNvPr>
          <p:cNvSpPr txBox="1"/>
          <p:nvPr/>
        </p:nvSpPr>
        <p:spPr>
          <a:xfrm>
            <a:off x="680965" y="2567225"/>
            <a:ext cx="10435768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Conclude the gap analysis on the mappings to SNOMED CT	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 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April</a:t>
            </a:r>
          </a:p>
          <a:p>
            <a:pPr marL="268288" indent="-2682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Publish beta release of CIOmed as a FHIR catalog of drugs	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 June</a:t>
            </a:r>
          </a:p>
          <a:p>
            <a:pPr marL="268288" indent="-2682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New ballot of HL7 FHIR implementation guide “catalogs”	 August</a:t>
            </a:r>
          </a:p>
          <a:p>
            <a:pPr marL="268288" indent="-2682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Test API with client applications at FHIR connectathons		 September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0069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136BFEF-D97A-40F2-8F07-220853A1386F}"/>
              </a:ext>
            </a:extLst>
          </p:cNvPr>
          <p:cNvSpPr txBox="1"/>
          <p:nvPr/>
        </p:nvSpPr>
        <p:spPr>
          <a:xfrm>
            <a:off x="0" y="6608385"/>
            <a:ext cx="15728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Copyright 2021 –PHAST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2BC033C-3F2F-4F91-A4D9-4EFF300BF1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802" y="1407191"/>
            <a:ext cx="2385803" cy="238580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768543D-B954-4836-AF98-64684FA2CCFE}"/>
              </a:ext>
            </a:extLst>
          </p:cNvPr>
          <p:cNvSpPr txBox="1"/>
          <p:nvPr/>
        </p:nvSpPr>
        <p:spPr>
          <a:xfrm>
            <a:off x="4107312" y="4719200"/>
            <a:ext cx="3373039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kern="0" dirty="0">
                <a:solidFill>
                  <a:prstClr val="white"/>
                </a:solidFill>
                <a:latin typeface="Source Sans Pro" panose="020B0503030403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www.phast.fr</a:t>
            </a:r>
            <a:endParaRPr lang="fr-FR" sz="4400" kern="0" dirty="0">
              <a:solidFill>
                <a:prstClr val="white"/>
              </a:solidFill>
              <a:latin typeface="Source Sans Pro" panose="020B0503030403020204" pitchFamily="34" charset="0"/>
            </a:endParaRPr>
          </a:p>
          <a:p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4157847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9E01F89E-82EC-4160-A7D5-188BB9172C49}"/>
              </a:ext>
            </a:extLst>
          </p:cNvPr>
          <p:cNvSpPr txBox="1"/>
          <p:nvPr/>
        </p:nvSpPr>
        <p:spPr>
          <a:xfrm>
            <a:off x="1507804" y="1833714"/>
            <a:ext cx="10041465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spcAft>
                <a:spcPts val="1200"/>
              </a:spcAft>
              <a:buClr>
                <a:srgbClr val="77933C"/>
              </a:buClr>
              <a:buFont typeface="+mj-lt"/>
              <a:buAutoNum type="arabicPeriod"/>
            </a:pPr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2 words about PHAST</a:t>
            </a:r>
          </a:p>
          <a:p>
            <a:pPr marL="447675" indent="-447675">
              <a:spcAft>
                <a:spcPts val="1200"/>
              </a:spcAft>
              <a:buClr>
                <a:srgbClr val="77933C"/>
              </a:buClr>
              <a:buFont typeface="+mj-lt"/>
              <a:buAutoNum type="arabicPeriod"/>
            </a:pPr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Usage of SNOMED CT in PHAST’s master drug catalog CIOmed</a:t>
            </a:r>
          </a:p>
          <a:p>
            <a:pPr marL="447675" indent="-447675">
              <a:spcAft>
                <a:spcPts val="1200"/>
              </a:spcAft>
              <a:buClr>
                <a:srgbClr val="77933C"/>
              </a:buClr>
              <a:buFont typeface="+mj-lt"/>
              <a:buAutoNum type="arabicPeriod"/>
            </a:pPr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Identified gaps for the descriptive part of CIOmed</a:t>
            </a:r>
          </a:p>
          <a:p>
            <a:pPr marL="447675" indent="-447675">
              <a:spcAft>
                <a:spcPts val="1200"/>
              </a:spcAft>
              <a:buClr>
                <a:srgbClr val="77933C"/>
              </a:buClr>
              <a:buFont typeface="+mj-lt"/>
              <a:buAutoNum type="arabicPeriod"/>
            </a:pPr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The clinical knowledge part of CIOmed: Computable drug indications</a:t>
            </a:r>
          </a:p>
          <a:p>
            <a:pPr marL="447675" indent="-447675">
              <a:spcAft>
                <a:spcPts val="1200"/>
              </a:spcAft>
              <a:buClr>
                <a:srgbClr val="77933C"/>
              </a:buClr>
              <a:buFont typeface="+mj-lt"/>
              <a:buAutoNum type="arabicPeriod"/>
            </a:pPr>
            <a:r>
              <a:rPr lang="en-US" sz="2400">
                <a:latin typeface="Source Sans Pro" panose="020B0503030403020204" pitchFamily="34" charset="0"/>
                <a:ea typeface="Source Sans Pro" panose="020B0503030403020204" pitchFamily="34" charset="0"/>
              </a:rPr>
              <a:t>Next steps</a:t>
            </a:r>
            <a:endParaRPr lang="en-US" sz="24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447675" indent="-447675">
              <a:spcAft>
                <a:spcPts val="1200"/>
              </a:spcAft>
              <a:buFont typeface="+mj-lt"/>
              <a:buAutoNum type="arabicPeriod"/>
            </a:pPr>
            <a:endParaRPr lang="en-US" sz="24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25D4409-A410-4B15-B4D5-04571A140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4000" b="1" dirty="0">
                <a:solidFill>
                  <a:srgbClr val="77933C"/>
                </a:solidFill>
              </a:rPr>
              <a:t>Content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DFD193-8C8B-4461-BF43-B2ED1ED52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9A1D3-120E-42F1-A00A-A8BB2228AEC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3158180-B8E0-4FCC-86DE-C6DAD1B3AE18}"/>
              </a:ext>
            </a:extLst>
          </p:cNvPr>
          <p:cNvSpPr txBox="1"/>
          <p:nvPr/>
        </p:nvSpPr>
        <p:spPr>
          <a:xfrm>
            <a:off x="0" y="6608385"/>
            <a:ext cx="15728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74872B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Copyright 2021 –PHAST</a:t>
            </a:r>
          </a:p>
        </p:txBody>
      </p:sp>
    </p:spTree>
    <p:extLst>
      <p:ext uri="{BB962C8B-B14F-4D97-AF65-F5344CB8AC3E}">
        <p14:creationId xmlns:p14="http://schemas.microsoft.com/office/powerpoint/2010/main" val="875710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DFD193-8C8B-4461-BF43-B2ED1ED52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9A1D3-120E-42F1-A00A-A8BB2228AEC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3158180-B8E0-4FCC-86DE-C6DAD1B3AE18}"/>
              </a:ext>
            </a:extLst>
          </p:cNvPr>
          <p:cNvSpPr txBox="1"/>
          <p:nvPr/>
        </p:nvSpPr>
        <p:spPr>
          <a:xfrm>
            <a:off x="0" y="6608385"/>
            <a:ext cx="15728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74872B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Copyright 2021 –PHAST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C3BDABA-F6E5-4D2E-ADB6-5EDE1CA4D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301" y="256546"/>
            <a:ext cx="10645251" cy="601693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b="1" dirty="0">
                <a:solidFill>
                  <a:srgbClr val="77933C"/>
                </a:solidFill>
                <a:cs typeface="+mn-cs"/>
              </a:rPr>
              <a:t>PHAST</a:t>
            </a:r>
          </a:p>
        </p:txBody>
      </p:sp>
      <p:sp>
        <p:nvSpPr>
          <p:cNvPr id="9" name="Espace réservé du contenu 3">
            <a:extLst>
              <a:ext uri="{FF2B5EF4-FFF2-40B4-BE49-F238E27FC236}">
                <a16:creationId xmlns:a16="http://schemas.microsoft.com/office/drawing/2014/main" id="{FC8497AF-03B0-4311-AA79-2B022B000849}"/>
              </a:ext>
            </a:extLst>
          </p:cNvPr>
          <p:cNvSpPr txBox="1">
            <a:spLocks/>
          </p:cNvSpPr>
          <p:nvPr/>
        </p:nvSpPr>
        <p:spPr>
          <a:xfrm>
            <a:off x="698985" y="2971552"/>
            <a:ext cx="5017760" cy="318494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ea typeface="Source Sans Pro" panose="020B0503030403020204" pitchFamily="34" charset="0"/>
              </a:rPr>
              <a:t>Contributes to SDOs:</a:t>
            </a:r>
          </a:p>
          <a:p>
            <a:pPr lvl="1">
              <a:spcBef>
                <a:spcPts val="600"/>
              </a:spcBef>
            </a:pP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Source Sans Pro" panose="020B0503030403020204" pitchFamily="34" charset="0"/>
              </a:rPr>
              <a:t>HL7: CTS2, IPS, Catalogs in FHIR</a:t>
            </a:r>
          </a:p>
          <a:p>
            <a:pPr lvl="1">
              <a:spcBef>
                <a:spcPts val="600"/>
              </a:spcBef>
            </a:pP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Source Sans Pro" panose="020B0503030403020204" pitchFamily="34" charset="0"/>
              </a:rPr>
              <a:t>SNOMED CT: cochair of multi-NRC French translation group</a:t>
            </a:r>
          </a:p>
          <a:p>
            <a:pPr lvl="1">
              <a:spcBef>
                <a:spcPts val="600"/>
              </a:spcBef>
            </a:pP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Source Sans Pro" panose="020B0503030403020204" pitchFamily="34" charset="0"/>
              </a:rPr>
              <a:t>IHE: Pathology and Laboratory Medicine (PaLM)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ea typeface="Source Sans Pro" panose="020B0503030403020204" pitchFamily="34" charset="0"/>
              </a:rPr>
              <a:t>Training, consulting and mapping on semantic interoperability: </a:t>
            </a:r>
          </a:p>
          <a:p>
            <a:pPr lvl="1">
              <a:spcBef>
                <a:spcPts val="1200"/>
              </a:spcBef>
            </a:pP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Source Sans Pro" panose="020B0503030403020204" pitchFamily="34" charset="0"/>
              </a:rPr>
              <a:t>FHIR, </a:t>
            </a:r>
          </a:p>
          <a:p>
            <a:pPr lvl="1">
              <a:spcBef>
                <a:spcPts val="1200"/>
              </a:spcBef>
            </a:pP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Source Sans Pro" panose="020B0503030403020204" pitchFamily="34" charset="0"/>
              </a:rPr>
              <a:t>SNOMED CT, LOINC, UCUM</a:t>
            </a:r>
          </a:p>
          <a:p>
            <a:pPr lvl="1">
              <a:spcBef>
                <a:spcPts val="1200"/>
              </a:spcBef>
            </a:pPr>
            <a:r>
              <a:rPr lang="en-US" sz="1600" dirty="0">
                <a:solidFill>
                  <a:schemeClr val="accent3">
                    <a:lumMod val="50000"/>
                  </a:schemeClr>
                </a:solidFill>
                <a:ea typeface="Source Sans Pro" panose="020B0503030403020204" pitchFamily="34" charset="0"/>
              </a:rPr>
              <a:t>Mappings to local interface terminologies</a:t>
            </a:r>
          </a:p>
        </p:txBody>
      </p:sp>
      <p:sp>
        <p:nvSpPr>
          <p:cNvPr id="10" name="Espace réservé du contenu 3">
            <a:extLst>
              <a:ext uri="{FF2B5EF4-FFF2-40B4-BE49-F238E27FC236}">
                <a16:creationId xmlns:a16="http://schemas.microsoft.com/office/drawing/2014/main" id="{4F777868-F265-4C29-B33A-A0C1BB851635}"/>
              </a:ext>
            </a:extLst>
          </p:cNvPr>
          <p:cNvSpPr txBox="1">
            <a:spLocks/>
          </p:cNvSpPr>
          <p:nvPr/>
        </p:nvSpPr>
        <p:spPr>
          <a:xfrm>
            <a:off x="6725281" y="1542695"/>
            <a:ext cx="4944827" cy="453003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Provides standard-based services:</a:t>
            </a:r>
          </a:p>
          <a:p>
            <a:pPr marL="893763" lvl="1">
              <a:spcBef>
                <a:spcPts val="600"/>
              </a:spcBef>
            </a:pPr>
            <a:r>
              <a:rPr lang="en-US" sz="1800" dirty="0">
                <a:solidFill>
                  <a:schemeClr val="accent3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HL7 FHIR Terminology services</a:t>
            </a:r>
          </a:p>
          <a:p>
            <a:pPr marL="893763" lvl="1">
              <a:spcBef>
                <a:spcPts val="0"/>
              </a:spcBef>
            </a:pPr>
            <a:r>
              <a:rPr lang="en-US" sz="1800" dirty="0">
                <a:solidFill>
                  <a:schemeClr val="accent3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HL7 FHIR Catalog services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Distributes master catalogs to support semantic interoperability in hospitals:</a:t>
            </a:r>
          </a:p>
          <a:p>
            <a:pPr marL="893763" lvl="1">
              <a:spcBef>
                <a:spcPts val="1200"/>
              </a:spcBef>
            </a:pPr>
            <a:r>
              <a:rPr lang="en-US" sz="1800" dirty="0">
                <a:solidFill>
                  <a:schemeClr val="accent3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medications workflows </a:t>
            </a:r>
          </a:p>
          <a:p>
            <a:pPr marL="893763" lvl="1">
              <a:spcBef>
                <a:spcPts val="0"/>
              </a:spcBef>
            </a:pPr>
            <a:r>
              <a:rPr lang="en-US" sz="1800" dirty="0">
                <a:solidFill>
                  <a:schemeClr val="accent3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(prescribe, dispense, administer)</a:t>
            </a:r>
          </a:p>
          <a:p>
            <a:pPr marL="893763" lvl="1">
              <a:spcBef>
                <a:spcPts val="1800"/>
              </a:spcBef>
            </a:pPr>
            <a:r>
              <a:rPr lang="en-US" sz="1800" dirty="0">
                <a:solidFill>
                  <a:schemeClr val="accent3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medical devices </a:t>
            </a:r>
          </a:p>
          <a:p>
            <a:pPr marL="893763" lvl="1">
              <a:spcBef>
                <a:spcPts val="0"/>
              </a:spcBef>
            </a:pPr>
            <a:r>
              <a:rPr lang="en-US" sz="1800" dirty="0">
                <a:solidFill>
                  <a:schemeClr val="accent3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(order, use)</a:t>
            </a:r>
          </a:p>
          <a:p>
            <a:pPr marL="893763" lvl="1">
              <a:spcBef>
                <a:spcPts val="1800"/>
              </a:spcBef>
            </a:pPr>
            <a:r>
              <a:rPr lang="en-US" sz="1800" dirty="0">
                <a:solidFill>
                  <a:schemeClr val="accent3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laboratory medicine services </a:t>
            </a:r>
          </a:p>
          <a:p>
            <a:pPr marL="893763" lvl="1">
              <a:spcBef>
                <a:spcPts val="0"/>
              </a:spcBef>
            </a:pPr>
            <a:r>
              <a:rPr lang="en-US" sz="1800" dirty="0">
                <a:solidFill>
                  <a:schemeClr val="accent3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(order, perform, report)</a:t>
            </a:r>
          </a:p>
          <a:p>
            <a:pPr lvl="1">
              <a:spcBef>
                <a:spcPts val="1200"/>
              </a:spcBef>
            </a:pPr>
            <a:endParaRPr lang="en-US" sz="1800" dirty="0">
              <a:solidFill>
                <a:schemeClr val="accent3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6C524AE-9091-4583-AB1F-5412B7E9AE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301" y="2903748"/>
            <a:ext cx="479445" cy="47792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2FB79D5-38B6-4CAD-A529-C01F35A079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317" y="1926060"/>
            <a:ext cx="652175" cy="58760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5A026AF-2140-4989-A662-F5EEB6F7FE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094" y="4429114"/>
            <a:ext cx="541457" cy="508119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78989B88-A2B7-4BBD-829E-5A5CA6262206}"/>
              </a:ext>
            </a:extLst>
          </p:cNvPr>
          <p:cNvSpPr txBox="1"/>
          <p:nvPr/>
        </p:nvSpPr>
        <p:spPr>
          <a:xfrm>
            <a:off x="419301" y="1647316"/>
            <a:ext cx="5676698" cy="892552"/>
          </a:xfrm>
          <a:prstGeom prst="rect">
            <a:avLst/>
          </a:prstGeom>
          <a:noFill/>
          <a:ln>
            <a:solidFill>
              <a:srgbClr val="5F953B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Private company based in Paris 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25 employees (pharmacists, physicians, software engineers)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&gt; 500 client hospitals</a:t>
            </a:r>
            <a:endParaRPr lang="en-US" sz="20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BD73A742-A547-488D-A102-3AB2688974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317" y="3691166"/>
            <a:ext cx="639432" cy="575792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31C03D8F-C774-4560-9DB7-4BF15CA5B3A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317" y="4477010"/>
            <a:ext cx="639809" cy="576131"/>
          </a:xfrm>
          <a:prstGeom prst="rect">
            <a:avLst/>
          </a:prstGeom>
        </p:spPr>
      </p:pic>
      <p:pic>
        <p:nvPicPr>
          <p:cNvPr id="18" name="Image 17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0CADC5EE-38DF-459F-BF7C-0F47A403639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317" y="5234267"/>
            <a:ext cx="664435" cy="59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524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DFD193-8C8B-4461-BF43-B2ED1ED52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9A1D3-120E-42F1-A00A-A8BB2228AEC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C3BDABA-F6E5-4D2E-ADB6-5EDE1CA4D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385" y="256546"/>
            <a:ext cx="11084482" cy="601693"/>
          </a:xfrm>
        </p:spPr>
        <p:txBody>
          <a:bodyPr>
            <a:noAutofit/>
          </a:bodyPr>
          <a:lstStyle/>
          <a:p>
            <a:pPr algn="l"/>
            <a:r>
              <a:rPr lang="en-US" b="1" dirty="0">
                <a:solidFill>
                  <a:srgbClr val="77933C"/>
                </a:solidFill>
                <a:cs typeface="+mn-cs"/>
              </a:rPr>
              <a:t>Master catalog of medications for semantic interoperability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6D0FAD7F-26AA-4ECE-AFBD-AAEC695984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3344" y="191216"/>
            <a:ext cx="786598" cy="708311"/>
          </a:xfrm>
          <a:prstGeom prst="rect">
            <a:avLst/>
          </a:prstGeom>
        </p:spPr>
      </p:pic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DFDE600A-FE9C-4231-8DFA-7E282EB5E0D8}"/>
              </a:ext>
            </a:extLst>
          </p:cNvPr>
          <p:cNvSpPr/>
          <p:nvPr/>
        </p:nvSpPr>
        <p:spPr>
          <a:xfrm>
            <a:off x="173691" y="1469146"/>
            <a:ext cx="11832779" cy="1463800"/>
          </a:xfrm>
          <a:prstGeom prst="roundRect">
            <a:avLst>
              <a:gd name="adj" fmla="val 11914"/>
            </a:avLst>
          </a:prstGeom>
          <a:gradFill flip="none" rotWithShape="1">
            <a:gsLst>
              <a:gs pos="0">
                <a:srgbClr val="FFB40F">
                  <a:shade val="30000"/>
                  <a:satMod val="115000"/>
                </a:srgbClr>
              </a:gs>
              <a:gs pos="29000">
                <a:srgbClr val="FFB40F">
                  <a:shade val="67500"/>
                  <a:satMod val="115000"/>
                  <a:lumMod val="72000"/>
                  <a:lumOff val="28000"/>
                </a:srgbClr>
              </a:gs>
              <a:gs pos="100000">
                <a:srgbClr val="FFB40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623CF49A-8494-458E-843B-7E20F66A4B22}"/>
              </a:ext>
            </a:extLst>
          </p:cNvPr>
          <p:cNvSpPr>
            <a:spLocks noChangeAspect="1"/>
          </p:cNvSpPr>
          <p:nvPr/>
        </p:nvSpPr>
        <p:spPr>
          <a:xfrm>
            <a:off x="3047575" y="3393986"/>
            <a:ext cx="270000" cy="27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1" name="Rectangle : coins arrondis 50">
            <a:extLst>
              <a:ext uri="{FF2B5EF4-FFF2-40B4-BE49-F238E27FC236}">
                <a16:creationId xmlns:a16="http://schemas.microsoft.com/office/drawing/2014/main" id="{0FC3B91F-AD41-4E4E-A430-2FC11F70AE10}"/>
              </a:ext>
            </a:extLst>
          </p:cNvPr>
          <p:cNvSpPr/>
          <p:nvPr/>
        </p:nvSpPr>
        <p:spPr>
          <a:xfrm>
            <a:off x="2366109" y="3528986"/>
            <a:ext cx="1632933" cy="577516"/>
          </a:xfrm>
          <a:prstGeom prst="roundRect">
            <a:avLst>
              <a:gd name="adj" fmla="val 49603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Substances</a:t>
            </a:r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98DD31DD-B8FF-41E4-9613-A65F67B87416}"/>
              </a:ext>
            </a:extLst>
          </p:cNvPr>
          <p:cNvSpPr>
            <a:spLocks noChangeAspect="1"/>
          </p:cNvSpPr>
          <p:nvPr/>
        </p:nvSpPr>
        <p:spPr>
          <a:xfrm>
            <a:off x="7068598" y="3393986"/>
            <a:ext cx="270000" cy="27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Rectangle : coins arrondis 54">
            <a:extLst>
              <a:ext uri="{FF2B5EF4-FFF2-40B4-BE49-F238E27FC236}">
                <a16:creationId xmlns:a16="http://schemas.microsoft.com/office/drawing/2014/main" id="{DAB4BB60-AA5D-4C7B-94A4-3645715DB486}"/>
              </a:ext>
            </a:extLst>
          </p:cNvPr>
          <p:cNvSpPr/>
          <p:nvPr/>
        </p:nvSpPr>
        <p:spPr>
          <a:xfrm>
            <a:off x="6593816" y="3528986"/>
            <a:ext cx="1219565" cy="577516"/>
          </a:xfrm>
          <a:prstGeom prst="roundRect">
            <a:avLst>
              <a:gd name="adj" fmla="val 49603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Dose forms</a:t>
            </a:r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7A079EB1-0E91-4C7D-848C-8E36B11911B6}"/>
              </a:ext>
            </a:extLst>
          </p:cNvPr>
          <p:cNvSpPr>
            <a:spLocks noChangeAspect="1"/>
          </p:cNvSpPr>
          <p:nvPr/>
        </p:nvSpPr>
        <p:spPr>
          <a:xfrm>
            <a:off x="8682466" y="3393986"/>
            <a:ext cx="270000" cy="27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8" name="Rectangle : coins arrondis 57">
            <a:extLst>
              <a:ext uri="{FF2B5EF4-FFF2-40B4-BE49-F238E27FC236}">
                <a16:creationId xmlns:a16="http://schemas.microsoft.com/office/drawing/2014/main" id="{B104F1EB-48B8-4B77-82E7-A8B4B76885EC}"/>
              </a:ext>
            </a:extLst>
          </p:cNvPr>
          <p:cNvSpPr/>
          <p:nvPr/>
        </p:nvSpPr>
        <p:spPr>
          <a:xfrm>
            <a:off x="8325882" y="3528986"/>
            <a:ext cx="983168" cy="577516"/>
          </a:xfrm>
          <a:prstGeom prst="roundRect">
            <a:avLst>
              <a:gd name="adj" fmla="val 49603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latin typeface="Source Sans Pro" panose="020B0503030403020204" pitchFamily="34" charset="0"/>
                <a:ea typeface="Source Sans Pro" panose="020B0503030403020204" pitchFamily="34" charset="0"/>
              </a:rPr>
              <a:t>ATC</a:t>
            </a:r>
          </a:p>
        </p:txBody>
      </p:sp>
      <p:cxnSp>
        <p:nvCxnSpPr>
          <p:cNvPr id="59" name="Connecteur droit 58">
            <a:extLst>
              <a:ext uri="{FF2B5EF4-FFF2-40B4-BE49-F238E27FC236}">
                <a16:creationId xmlns:a16="http://schemas.microsoft.com/office/drawing/2014/main" id="{7DBA6AFF-8532-42DD-AC58-27734495B31F}"/>
              </a:ext>
            </a:extLst>
          </p:cNvPr>
          <p:cNvCxnSpPr>
            <a:stCxn id="29" idx="4"/>
            <a:endCxn id="49" idx="0"/>
          </p:cNvCxnSpPr>
          <p:nvPr/>
        </p:nvCxnSpPr>
        <p:spPr>
          <a:xfrm>
            <a:off x="3182575" y="2713237"/>
            <a:ext cx="0" cy="680749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>
            <a:extLst>
              <a:ext uri="{FF2B5EF4-FFF2-40B4-BE49-F238E27FC236}">
                <a16:creationId xmlns:a16="http://schemas.microsoft.com/office/drawing/2014/main" id="{ADCF900D-D3C0-4B6B-9C64-944A41BB9F07}"/>
              </a:ext>
            </a:extLst>
          </p:cNvPr>
          <p:cNvCxnSpPr>
            <a:cxnSpLocks/>
          </p:cNvCxnSpPr>
          <p:nvPr/>
        </p:nvCxnSpPr>
        <p:spPr>
          <a:xfrm>
            <a:off x="6184399" y="2713237"/>
            <a:ext cx="10495" cy="1563234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>
            <a:extLst>
              <a:ext uri="{FF2B5EF4-FFF2-40B4-BE49-F238E27FC236}">
                <a16:creationId xmlns:a16="http://schemas.microsoft.com/office/drawing/2014/main" id="{060B74B0-5173-410E-AB8E-3C394B3F0247}"/>
              </a:ext>
            </a:extLst>
          </p:cNvPr>
          <p:cNvCxnSpPr>
            <a:cxnSpLocks/>
            <a:stCxn id="35" idx="4"/>
            <a:endCxn id="53" idx="0"/>
          </p:cNvCxnSpPr>
          <p:nvPr/>
        </p:nvCxnSpPr>
        <p:spPr>
          <a:xfrm>
            <a:off x="7203598" y="2713237"/>
            <a:ext cx="0" cy="680749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507BF6D3-F286-4581-9F90-5304F5384972}"/>
              </a:ext>
            </a:extLst>
          </p:cNvPr>
          <p:cNvCxnSpPr>
            <a:cxnSpLocks/>
            <a:stCxn id="38" idx="4"/>
            <a:endCxn id="110" idx="0"/>
          </p:cNvCxnSpPr>
          <p:nvPr/>
        </p:nvCxnSpPr>
        <p:spPr>
          <a:xfrm>
            <a:off x="8052339" y="2713237"/>
            <a:ext cx="0" cy="207859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DD4FC6D0-DACF-486A-8BB8-7D58021B0437}"/>
              </a:ext>
            </a:extLst>
          </p:cNvPr>
          <p:cNvCxnSpPr>
            <a:cxnSpLocks/>
            <a:stCxn id="41" idx="4"/>
            <a:endCxn id="57" idx="0"/>
          </p:cNvCxnSpPr>
          <p:nvPr/>
        </p:nvCxnSpPr>
        <p:spPr>
          <a:xfrm>
            <a:off x="8817466" y="2713237"/>
            <a:ext cx="0" cy="680749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>
            <a:extLst>
              <a:ext uri="{FF2B5EF4-FFF2-40B4-BE49-F238E27FC236}">
                <a16:creationId xmlns:a16="http://schemas.microsoft.com/office/drawing/2014/main" id="{9504C8F2-1316-4B2D-8BF1-F2BBF77F80FD}"/>
              </a:ext>
            </a:extLst>
          </p:cNvPr>
          <p:cNvCxnSpPr>
            <a:cxnSpLocks/>
            <a:stCxn id="47" idx="4"/>
          </p:cNvCxnSpPr>
          <p:nvPr/>
        </p:nvCxnSpPr>
        <p:spPr>
          <a:xfrm>
            <a:off x="9758033" y="2713237"/>
            <a:ext cx="1991" cy="1563234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96952166-71CB-4619-9F8C-1287430BF25C}"/>
              </a:ext>
            </a:extLst>
          </p:cNvPr>
          <p:cNvCxnSpPr>
            <a:cxnSpLocks/>
            <a:stCxn id="44" idx="4"/>
            <a:endCxn id="67" idx="0"/>
          </p:cNvCxnSpPr>
          <p:nvPr/>
        </p:nvCxnSpPr>
        <p:spPr>
          <a:xfrm flipH="1">
            <a:off x="11231707" y="2713237"/>
            <a:ext cx="1253" cy="733842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Ellipse 66">
            <a:extLst>
              <a:ext uri="{FF2B5EF4-FFF2-40B4-BE49-F238E27FC236}">
                <a16:creationId xmlns:a16="http://schemas.microsoft.com/office/drawing/2014/main" id="{5D07CC50-0696-4AF6-87AF-890C5DAD14AA}"/>
              </a:ext>
            </a:extLst>
          </p:cNvPr>
          <p:cNvSpPr>
            <a:spLocks noChangeAspect="1"/>
          </p:cNvSpPr>
          <p:nvPr/>
        </p:nvSpPr>
        <p:spPr>
          <a:xfrm>
            <a:off x="11096707" y="3447079"/>
            <a:ext cx="270000" cy="27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69" name="Groupe 68">
            <a:extLst>
              <a:ext uri="{FF2B5EF4-FFF2-40B4-BE49-F238E27FC236}">
                <a16:creationId xmlns:a16="http://schemas.microsoft.com/office/drawing/2014/main" id="{75F18541-44A1-4974-94A4-6A61FA51E230}"/>
              </a:ext>
            </a:extLst>
          </p:cNvPr>
          <p:cNvGrpSpPr/>
          <p:nvPr/>
        </p:nvGrpSpPr>
        <p:grpSpPr>
          <a:xfrm>
            <a:off x="10722723" y="3581523"/>
            <a:ext cx="1287968" cy="882316"/>
            <a:chOff x="9332134" y="4412381"/>
            <a:chExt cx="1287968" cy="882316"/>
          </a:xfrm>
        </p:grpSpPr>
        <p:sp>
          <p:nvSpPr>
            <p:cNvPr id="70" name="Rectangle : coins arrondis 69">
              <a:extLst>
                <a:ext uri="{FF2B5EF4-FFF2-40B4-BE49-F238E27FC236}">
                  <a16:creationId xmlns:a16="http://schemas.microsoft.com/office/drawing/2014/main" id="{F2E61D70-9605-4DE3-BFA7-18354F5E4CB8}"/>
                </a:ext>
              </a:extLst>
            </p:cNvPr>
            <p:cNvSpPr/>
            <p:nvPr/>
          </p:nvSpPr>
          <p:spPr>
            <a:xfrm>
              <a:off x="9332134" y="4412381"/>
              <a:ext cx="983168" cy="577516"/>
            </a:xfrm>
            <a:prstGeom prst="roundRect">
              <a:avLst>
                <a:gd name="adj" fmla="val 49603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1" name="Rectangle : coins arrondis 70">
              <a:extLst>
                <a:ext uri="{FF2B5EF4-FFF2-40B4-BE49-F238E27FC236}">
                  <a16:creationId xmlns:a16="http://schemas.microsoft.com/office/drawing/2014/main" id="{756A9D76-E99F-4A62-BAB1-CA433417D596}"/>
                </a:ext>
              </a:extLst>
            </p:cNvPr>
            <p:cNvSpPr/>
            <p:nvPr/>
          </p:nvSpPr>
          <p:spPr>
            <a:xfrm>
              <a:off x="9484534" y="4564781"/>
              <a:ext cx="983168" cy="577516"/>
            </a:xfrm>
            <a:prstGeom prst="roundRect">
              <a:avLst>
                <a:gd name="adj" fmla="val 49603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2" name="Rectangle : coins arrondis 71">
              <a:extLst>
                <a:ext uri="{FF2B5EF4-FFF2-40B4-BE49-F238E27FC236}">
                  <a16:creationId xmlns:a16="http://schemas.microsoft.com/office/drawing/2014/main" id="{49102E84-6A5E-42A6-82B0-9F81DDDDF46C}"/>
                </a:ext>
              </a:extLst>
            </p:cNvPr>
            <p:cNvSpPr/>
            <p:nvPr/>
          </p:nvSpPr>
          <p:spPr>
            <a:xfrm>
              <a:off x="9636934" y="4717181"/>
              <a:ext cx="983168" cy="577516"/>
            </a:xfrm>
            <a:prstGeom prst="roundRect">
              <a:avLst>
                <a:gd name="adj" fmla="val 49603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80" name="Ellipse 79">
            <a:extLst>
              <a:ext uri="{FF2B5EF4-FFF2-40B4-BE49-F238E27FC236}">
                <a16:creationId xmlns:a16="http://schemas.microsoft.com/office/drawing/2014/main" id="{A25A1C2E-3613-474D-B2A5-F4679BAD8971}"/>
              </a:ext>
            </a:extLst>
          </p:cNvPr>
          <p:cNvSpPr>
            <a:spLocks noChangeAspect="1"/>
          </p:cNvSpPr>
          <p:nvPr/>
        </p:nvSpPr>
        <p:spPr>
          <a:xfrm>
            <a:off x="5055418" y="3421146"/>
            <a:ext cx="270000" cy="27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2" name="Rectangle : coins arrondis 81">
            <a:extLst>
              <a:ext uri="{FF2B5EF4-FFF2-40B4-BE49-F238E27FC236}">
                <a16:creationId xmlns:a16="http://schemas.microsoft.com/office/drawing/2014/main" id="{D8001D61-A00E-4234-A170-0040F5F439D6}"/>
              </a:ext>
            </a:extLst>
          </p:cNvPr>
          <p:cNvSpPr/>
          <p:nvPr/>
        </p:nvSpPr>
        <p:spPr>
          <a:xfrm>
            <a:off x="4463735" y="3540660"/>
            <a:ext cx="1453366" cy="577516"/>
          </a:xfrm>
          <a:prstGeom prst="roundRect">
            <a:avLst>
              <a:gd name="adj" fmla="val 49603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70000"/>
              </a:lnSpc>
            </a:pPr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Units of measure</a:t>
            </a:r>
          </a:p>
        </p:txBody>
      </p: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71F3D0D9-5B46-45D5-93E9-6D219437D215}"/>
              </a:ext>
            </a:extLst>
          </p:cNvPr>
          <p:cNvCxnSpPr>
            <a:cxnSpLocks/>
            <a:stCxn id="75" idx="4"/>
          </p:cNvCxnSpPr>
          <p:nvPr/>
        </p:nvCxnSpPr>
        <p:spPr>
          <a:xfrm>
            <a:off x="4258142" y="2713237"/>
            <a:ext cx="6705" cy="1540931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>
            <a:extLst>
              <a:ext uri="{FF2B5EF4-FFF2-40B4-BE49-F238E27FC236}">
                <a16:creationId xmlns:a16="http://schemas.microsoft.com/office/drawing/2014/main" id="{ABE84481-1609-46BC-AA51-C830D5ED15AB}"/>
              </a:ext>
            </a:extLst>
          </p:cNvPr>
          <p:cNvCxnSpPr>
            <a:cxnSpLocks/>
            <a:stCxn id="78" idx="4"/>
            <a:endCxn id="80" idx="0"/>
          </p:cNvCxnSpPr>
          <p:nvPr/>
        </p:nvCxnSpPr>
        <p:spPr>
          <a:xfrm>
            <a:off x="5190418" y="2713237"/>
            <a:ext cx="0" cy="707909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Ellipse 94">
            <a:extLst>
              <a:ext uri="{FF2B5EF4-FFF2-40B4-BE49-F238E27FC236}">
                <a16:creationId xmlns:a16="http://schemas.microsoft.com/office/drawing/2014/main" id="{0134FE89-9D7B-45A6-979A-048622658B0E}"/>
              </a:ext>
            </a:extLst>
          </p:cNvPr>
          <p:cNvSpPr>
            <a:spLocks noChangeAspect="1"/>
          </p:cNvSpPr>
          <p:nvPr/>
        </p:nvSpPr>
        <p:spPr>
          <a:xfrm>
            <a:off x="9613949" y="4138586"/>
            <a:ext cx="270000" cy="27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1" name="ZoneTexte 100">
            <a:extLst>
              <a:ext uri="{FF2B5EF4-FFF2-40B4-BE49-F238E27FC236}">
                <a16:creationId xmlns:a16="http://schemas.microsoft.com/office/drawing/2014/main" id="{CCA3FC71-30AA-4212-AD93-D3A3E9E810F6}"/>
              </a:ext>
            </a:extLst>
          </p:cNvPr>
          <p:cNvSpPr txBox="1"/>
          <p:nvPr/>
        </p:nvSpPr>
        <p:spPr>
          <a:xfrm>
            <a:off x="395824" y="1000576"/>
            <a:ext cx="96695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~ 13,500 actual (branded) medications authorized on the French market</a:t>
            </a:r>
          </a:p>
        </p:txBody>
      </p:sp>
      <p:sp>
        <p:nvSpPr>
          <p:cNvPr id="103" name="Ellipse 102">
            <a:extLst>
              <a:ext uri="{FF2B5EF4-FFF2-40B4-BE49-F238E27FC236}">
                <a16:creationId xmlns:a16="http://schemas.microsoft.com/office/drawing/2014/main" id="{D0828EE7-29B6-4879-B756-A7486763C2C8}"/>
              </a:ext>
            </a:extLst>
          </p:cNvPr>
          <p:cNvSpPr>
            <a:spLocks noChangeAspect="1"/>
          </p:cNvSpPr>
          <p:nvPr/>
        </p:nvSpPr>
        <p:spPr>
          <a:xfrm>
            <a:off x="4094230" y="4057928"/>
            <a:ext cx="327824" cy="31836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5" name="Rectangle : coins arrondis 104">
            <a:extLst>
              <a:ext uri="{FF2B5EF4-FFF2-40B4-BE49-F238E27FC236}">
                <a16:creationId xmlns:a16="http://schemas.microsoft.com/office/drawing/2014/main" id="{65D41062-380E-4592-B9F3-8ACDC50ED63D}"/>
              </a:ext>
            </a:extLst>
          </p:cNvPr>
          <p:cNvSpPr/>
          <p:nvPr/>
        </p:nvSpPr>
        <p:spPr>
          <a:xfrm>
            <a:off x="3461659" y="4198850"/>
            <a:ext cx="1592966" cy="680964"/>
          </a:xfrm>
          <a:prstGeom prst="roundRect">
            <a:avLst>
              <a:gd name="adj" fmla="val 49603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>
              <a:lnSpc>
                <a:spcPct val="70000"/>
              </a:lnSpc>
            </a:pPr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Units of </a:t>
            </a:r>
          </a:p>
          <a:p>
            <a:pPr algn="ctr">
              <a:lnSpc>
                <a:spcPct val="70000"/>
              </a:lnSpc>
            </a:pPr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</a:p>
        </p:txBody>
      </p:sp>
      <p:sp>
        <p:nvSpPr>
          <p:cNvPr id="107" name="Ellipse 106">
            <a:extLst>
              <a:ext uri="{FF2B5EF4-FFF2-40B4-BE49-F238E27FC236}">
                <a16:creationId xmlns:a16="http://schemas.microsoft.com/office/drawing/2014/main" id="{6FAE6F9F-F0CE-4A1E-A2D7-E1BE5807E829}"/>
              </a:ext>
            </a:extLst>
          </p:cNvPr>
          <p:cNvSpPr>
            <a:spLocks noChangeAspect="1"/>
          </p:cNvSpPr>
          <p:nvPr/>
        </p:nvSpPr>
        <p:spPr>
          <a:xfrm>
            <a:off x="6061386" y="4131060"/>
            <a:ext cx="270000" cy="27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9" name="Rectangle : coins arrondis 108">
            <a:extLst>
              <a:ext uri="{FF2B5EF4-FFF2-40B4-BE49-F238E27FC236}">
                <a16:creationId xmlns:a16="http://schemas.microsoft.com/office/drawing/2014/main" id="{B32F26A2-8D47-4257-BDAB-A0EAF30F1B02}"/>
              </a:ext>
            </a:extLst>
          </p:cNvPr>
          <p:cNvSpPr/>
          <p:nvPr/>
        </p:nvSpPr>
        <p:spPr>
          <a:xfrm>
            <a:off x="5379920" y="4250574"/>
            <a:ext cx="1632933" cy="577516"/>
          </a:xfrm>
          <a:prstGeom prst="roundRect">
            <a:avLst>
              <a:gd name="adj" fmla="val 49603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Kinetics</a:t>
            </a: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8AFDFFD5-49B3-4528-922F-4BC58BCD51EC}"/>
              </a:ext>
            </a:extLst>
          </p:cNvPr>
          <p:cNvSpPr>
            <a:spLocks noChangeAspect="1"/>
          </p:cNvSpPr>
          <p:nvPr/>
        </p:nvSpPr>
        <p:spPr>
          <a:xfrm>
            <a:off x="7917339" y="4791827"/>
            <a:ext cx="270000" cy="27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1" name="Rectangle : coins arrondis 110">
            <a:extLst>
              <a:ext uri="{FF2B5EF4-FFF2-40B4-BE49-F238E27FC236}">
                <a16:creationId xmlns:a16="http://schemas.microsoft.com/office/drawing/2014/main" id="{440B9D92-6762-4472-9C64-55F6633EC669}"/>
              </a:ext>
            </a:extLst>
          </p:cNvPr>
          <p:cNvSpPr/>
          <p:nvPr/>
        </p:nvSpPr>
        <p:spPr>
          <a:xfrm>
            <a:off x="7038056" y="4896478"/>
            <a:ext cx="2028566" cy="577516"/>
          </a:xfrm>
          <a:prstGeom prst="roundRect">
            <a:avLst>
              <a:gd name="adj" fmla="val 49603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Routes of administration</a:t>
            </a:r>
          </a:p>
        </p:txBody>
      </p:sp>
      <p:sp>
        <p:nvSpPr>
          <p:cNvPr id="112" name="ZoneTexte 111">
            <a:extLst>
              <a:ext uri="{FF2B5EF4-FFF2-40B4-BE49-F238E27FC236}">
                <a16:creationId xmlns:a16="http://schemas.microsoft.com/office/drawing/2014/main" id="{77E962E7-CA44-449B-9AD0-439B5676E075}"/>
              </a:ext>
            </a:extLst>
          </p:cNvPr>
          <p:cNvSpPr txBox="1"/>
          <p:nvPr/>
        </p:nvSpPr>
        <p:spPr>
          <a:xfrm>
            <a:off x="83063" y="3589973"/>
            <a:ext cx="18888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Backed by internal dictionary of the catalog</a:t>
            </a:r>
          </a:p>
        </p:txBody>
      </p:sp>
      <p:sp>
        <p:nvSpPr>
          <p:cNvPr id="113" name="Rectangle : coins arrondis 112">
            <a:extLst>
              <a:ext uri="{FF2B5EF4-FFF2-40B4-BE49-F238E27FC236}">
                <a16:creationId xmlns:a16="http://schemas.microsoft.com/office/drawing/2014/main" id="{026C0DFF-B087-4B4D-914D-2F0E10677FD0}"/>
              </a:ext>
            </a:extLst>
          </p:cNvPr>
          <p:cNvSpPr/>
          <p:nvPr/>
        </p:nvSpPr>
        <p:spPr>
          <a:xfrm>
            <a:off x="8745962" y="4250574"/>
            <a:ext cx="2028566" cy="577516"/>
          </a:xfrm>
          <a:prstGeom prst="roundRect">
            <a:avLst>
              <a:gd name="adj" fmla="val 49603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Therapeutic</a:t>
            </a:r>
          </a:p>
          <a:p>
            <a:pPr algn="ctr"/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indications</a:t>
            </a:r>
          </a:p>
        </p:txBody>
      </p:sp>
      <p:sp>
        <p:nvSpPr>
          <p:cNvPr id="115" name="Flèche : bas 114">
            <a:extLst>
              <a:ext uri="{FF2B5EF4-FFF2-40B4-BE49-F238E27FC236}">
                <a16:creationId xmlns:a16="http://schemas.microsoft.com/office/drawing/2014/main" id="{B808B16E-D9CD-4218-81E7-F470E056159F}"/>
              </a:ext>
            </a:extLst>
          </p:cNvPr>
          <p:cNvSpPr/>
          <p:nvPr/>
        </p:nvSpPr>
        <p:spPr>
          <a:xfrm flipV="1">
            <a:off x="412149" y="3035394"/>
            <a:ext cx="722568" cy="461665"/>
          </a:xfrm>
          <a:prstGeom prst="downArrow">
            <a:avLst>
              <a:gd name="adj1" fmla="val 58253"/>
              <a:gd name="adj2" fmla="val 50000"/>
            </a:avLst>
          </a:prstGeom>
          <a:gradFill flip="none" rotWithShape="1">
            <a:gsLst>
              <a:gs pos="0">
                <a:schemeClr val="tx1">
                  <a:lumMod val="50000"/>
                  <a:lumOff val="50000"/>
                  <a:tint val="66000"/>
                  <a:satMod val="160000"/>
                </a:schemeClr>
              </a:gs>
              <a:gs pos="50000">
                <a:schemeClr val="tx1">
                  <a:lumMod val="50000"/>
                  <a:lumOff val="50000"/>
                  <a:tint val="44500"/>
                  <a:satMod val="160000"/>
                </a:schemeClr>
              </a:gs>
              <a:gs pos="100000">
                <a:schemeClr val="tx1">
                  <a:lumMod val="50000"/>
                  <a:lumOff val="50000"/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6655189D-1355-4B49-9E80-3EE889048A85}"/>
              </a:ext>
            </a:extLst>
          </p:cNvPr>
          <p:cNvSpPr>
            <a:spLocks noChangeAspect="1"/>
          </p:cNvSpPr>
          <p:nvPr/>
        </p:nvSpPr>
        <p:spPr>
          <a:xfrm>
            <a:off x="645381" y="2443237"/>
            <a:ext cx="270000" cy="27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148D0AF9-A642-448E-8B0D-AA164B139780}"/>
              </a:ext>
            </a:extLst>
          </p:cNvPr>
          <p:cNvSpPr>
            <a:spLocks noChangeAspect="1"/>
          </p:cNvSpPr>
          <p:nvPr/>
        </p:nvSpPr>
        <p:spPr>
          <a:xfrm>
            <a:off x="1804017" y="2443237"/>
            <a:ext cx="270000" cy="27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6BD1C781-85B2-41D4-96D4-768BC03EB42D}"/>
              </a:ext>
            </a:extLst>
          </p:cNvPr>
          <p:cNvSpPr>
            <a:spLocks noChangeAspect="1"/>
          </p:cNvSpPr>
          <p:nvPr/>
        </p:nvSpPr>
        <p:spPr>
          <a:xfrm>
            <a:off x="3047575" y="2443237"/>
            <a:ext cx="270000" cy="27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B1C16DBD-A883-4138-8C0B-BE1646D9757B}"/>
              </a:ext>
            </a:extLst>
          </p:cNvPr>
          <p:cNvSpPr>
            <a:spLocks noChangeAspect="1"/>
          </p:cNvSpPr>
          <p:nvPr/>
        </p:nvSpPr>
        <p:spPr>
          <a:xfrm>
            <a:off x="6061386" y="2443237"/>
            <a:ext cx="270000" cy="27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25473565-A0FF-4AC6-BEB1-D5F0F3A77FF1}"/>
              </a:ext>
            </a:extLst>
          </p:cNvPr>
          <p:cNvSpPr>
            <a:spLocks noChangeAspect="1"/>
          </p:cNvSpPr>
          <p:nvPr/>
        </p:nvSpPr>
        <p:spPr>
          <a:xfrm>
            <a:off x="7068598" y="2443237"/>
            <a:ext cx="270000" cy="27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1A6C9639-259E-4A94-A59B-42124B71C9BA}"/>
              </a:ext>
            </a:extLst>
          </p:cNvPr>
          <p:cNvSpPr>
            <a:spLocks noChangeAspect="1"/>
          </p:cNvSpPr>
          <p:nvPr/>
        </p:nvSpPr>
        <p:spPr>
          <a:xfrm>
            <a:off x="7917339" y="2443237"/>
            <a:ext cx="270000" cy="27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881A5BC1-AF9C-4269-99DB-3313EF55C479}"/>
              </a:ext>
            </a:extLst>
          </p:cNvPr>
          <p:cNvSpPr>
            <a:spLocks noChangeAspect="1"/>
          </p:cNvSpPr>
          <p:nvPr/>
        </p:nvSpPr>
        <p:spPr>
          <a:xfrm>
            <a:off x="8682466" y="2443237"/>
            <a:ext cx="270000" cy="27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1EC9E439-945F-4C7D-B221-7611C23F376C}"/>
              </a:ext>
            </a:extLst>
          </p:cNvPr>
          <p:cNvSpPr>
            <a:spLocks noChangeAspect="1"/>
          </p:cNvSpPr>
          <p:nvPr/>
        </p:nvSpPr>
        <p:spPr>
          <a:xfrm>
            <a:off x="11097960" y="2443237"/>
            <a:ext cx="270000" cy="27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42F03215-40DE-4699-8375-C6C3BA4E10E5}"/>
              </a:ext>
            </a:extLst>
          </p:cNvPr>
          <p:cNvSpPr>
            <a:spLocks noChangeAspect="1"/>
          </p:cNvSpPr>
          <p:nvPr/>
        </p:nvSpPr>
        <p:spPr>
          <a:xfrm>
            <a:off x="9623033" y="2443237"/>
            <a:ext cx="270000" cy="27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82C14728-6670-4369-84B4-258C3F5476A6}"/>
              </a:ext>
            </a:extLst>
          </p:cNvPr>
          <p:cNvSpPr>
            <a:spLocks noChangeAspect="1"/>
          </p:cNvSpPr>
          <p:nvPr/>
        </p:nvSpPr>
        <p:spPr>
          <a:xfrm>
            <a:off x="4123142" y="2443237"/>
            <a:ext cx="270000" cy="27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A5CF6505-66B2-45DD-9A5C-CC0003146355}"/>
              </a:ext>
            </a:extLst>
          </p:cNvPr>
          <p:cNvSpPr>
            <a:spLocks noChangeAspect="1"/>
          </p:cNvSpPr>
          <p:nvPr/>
        </p:nvSpPr>
        <p:spPr>
          <a:xfrm>
            <a:off x="5055418" y="2443237"/>
            <a:ext cx="270000" cy="27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1EA5A64-D158-43E8-BCAC-127A4C5BF5BB}"/>
              </a:ext>
            </a:extLst>
          </p:cNvPr>
          <p:cNvSpPr txBox="1"/>
          <p:nvPr/>
        </p:nvSpPr>
        <p:spPr>
          <a:xfrm>
            <a:off x="97101" y="1640202"/>
            <a:ext cx="1385316" cy="761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National</a:t>
            </a:r>
          </a:p>
          <a:p>
            <a:pPr algn="ctr">
              <a:lnSpc>
                <a:spcPct val="8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identifier for</a:t>
            </a:r>
          </a:p>
          <a:p>
            <a:pPr algn="ctr">
              <a:lnSpc>
                <a:spcPct val="8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dispense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B870BF6-003E-4A60-B14C-F11D76C00E6B}"/>
              </a:ext>
            </a:extLst>
          </p:cNvPr>
          <p:cNvSpPr txBox="1"/>
          <p:nvPr/>
        </p:nvSpPr>
        <p:spPr>
          <a:xfrm>
            <a:off x="1497230" y="2016591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Names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A587BF5-14EC-4DD8-8025-DC231FF161FA}"/>
              </a:ext>
            </a:extLst>
          </p:cNvPr>
          <p:cNvSpPr txBox="1"/>
          <p:nvPr/>
        </p:nvSpPr>
        <p:spPr>
          <a:xfrm>
            <a:off x="2500363" y="2016591"/>
            <a:ext cx="1282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Ingredients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223A17F2-BAAF-492F-B87E-F4F1611C4CBD}"/>
              </a:ext>
            </a:extLst>
          </p:cNvPr>
          <p:cNvSpPr txBox="1"/>
          <p:nvPr/>
        </p:nvSpPr>
        <p:spPr>
          <a:xfrm>
            <a:off x="5639937" y="2016591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Kinetics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67E2C0A8-38FD-4704-9B3D-F4EEC040A776}"/>
              </a:ext>
            </a:extLst>
          </p:cNvPr>
          <p:cNvSpPr txBox="1"/>
          <p:nvPr/>
        </p:nvSpPr>
        <p:spPr>
          <a:xfrm>
            <a:off x="6845433" y="2016591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Form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47BD4ED1-964C-4ACC-86EA-F030956ECFBE}"/>
              </a:ext>
            </a:extLst>
          </p:cNvPr>
          <p:cNvSpPr txBox="1"/>
          <p:nvPr/>
        </p:nvSpPr>
        <p:spPr>
          <a:xfrm>
            <a:off x="7673069" y="2016591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Route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C1EE614C-BBAF-47F4-B30A-054A22A8F8DE}"/>
              </a:ext>
            </a:extLst>
          </p:cNvPr>
          <p:cNvSpPr txBox="1"/>
          <p:nvPr/>
        </p:nvSpPr>
        <p:spPr>
          <a:xfrm>
            <a:off x="8549491" y="2016591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Source Sans Pro" panose="020B0503030403020204" pitchFamily="34" charset="0"/>
                <a:ea typeface="Source Sans Pro" panose="020B0503030403020204" pitchFamily="34" charset="0"/>
              </a:rPr>
              <a:t>ATC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FBB37BD4-4657-4F7D-A556-A956F6F0D8E0}"/>
              </a:ext>
            </a:extLst>
          </p:cNvPr>
          <p:cNvSpPr txBox="1"/>
          <p:nvPr/>
        </p:nvSpPr>
        <p:spPr>
          <a:xfrm>
            <a:off x="10484990" y="1624999"/>
            <a:ext cx="1533319" cy="761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Regulatory</a:t>
            </a:r>
          </a:p>
          <a:p>
            <a:pPr algn="ctr">
              <a:lnSpc>
                <a:spcPct val="8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economic constraints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8F45E049-17D3-472E-A6C6-FA58898C15CE}"/>
              </a:ext>
            </a:extLst>
          </p:cNvPr>
          <p:cNvSpPr txBox="1"/>
          <p:nvPr/>
        </p:nvSpPr>
        <p:spPr>
          <a:xfrm>
            <a:off x="9142972" y="1740818"/>
            <a:ext cx="1247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Clinical </a:t>
            </a:r>
          </a:p>
          <a:p>
            <a:pPr algn="ctr"/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knowledge</a:t>
            </a: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FECBB9EE-2E6A-4F4F-AF07-9F877EEF3832}"/>
              </a:ext>
            </a:extLst>
          </p:cNvPr>
          <p:cNvSpPr txBox="1"/>
          <p:nvPr/>
        </p:nvSpPr>
        <p:spPr>
          <a:xfrm>
            <a:off x="3999042" y="2016591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Unit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C9525D0D-4C07-440F-B8B3-21FC5524BFC9}"/>
              </a:ext>
            </a:extLst>
          </p:cNvPr>
          <p:cNvSpPr txBox="1"/>
          <p:nvPr/>
        </p:nvSpPr>
        <p:spPr>
          <a:xfrm>
            <a:off x="4739434" y="2016591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Source Sans Pro" panose="020B0503030403020204" pitchFamily="34" charset="0"/>
                <a:ea typeface="Source Sans Pro" panose="020B0503030403020204" pitchFamily="34" charset="0"/>
              </a:rPr>
              <a:t>Volume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AFC8418F-4A19-46F1-B7E9-3607126AB9A6}"/>
              </a:ext>
            </a:extLst>
          </p:cNvPr>
          <p:cNvSpPr txBox="1"/>
          <p:nvPr/>
        </p:nvSpPr>
        <p:spPr>
          <a:xfrm>
            <a:off x="0" y="6608385"/>
            <a:ext cx="15728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74872B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Copyright 2021 –PHAST</a:t>
            </a:r>
          </a:p>
        </p:txBody>
      </p:sp>
    </p:spTree>
    <p:extLst>
      <p:ext uri="{BB962C8B-B14F-4D97-AF65-F5344CB8AC3E}">
        <p14:creationId xmlns:p14="http://schemas.microsoft.com/office/powerpoint/2010/main" val="26298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DFD193-8C8B-4461-BF43-B2ED1ED52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9A1D3-120E-42F1-A00A-A8BB2228AEC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3158180-B8E0-4FCC-86DE-C6DAD1B3AE18}"/>
              </a:ext>
            </a:extLst>
          </p:cNvPr>
          <p:cNvSpPr txBox="1"/>
          <p:nvPr/>
        </p:nvSpPr>
        <p:spPr>
          <a:xfrm>
            <a:off x="0" y="6608385"/>
            <a:ext cx="15728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74872B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Copyright 2021 –PHAST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C3BDABA-F6E5-4D2E-ADB6-5EDE1CA4D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385" y="256546"/>
            <a:ext cx="11084482" cy="601693"/>
          </a:xfrm>
        </p:spPr>
        <p:txBody>
          <a:bodyPr>
            <a:noAutofit/>
          </a:bodyPr>
          <a:lstStyle/>
          <a:p>
            <a:pPr algn="l"/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rPr>
              <a:t>Master catalog of medications for semantic interoperability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6D0FAD7F-26AA-4ECE-AFBD-AAEC695984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3344" y="191216"/>
            <a:ext cx="786598" cy="708311"/>
          </a:xfrm>
          <a:prstGeom prst="rect">
            <a:avLst/>
          </a:prstGeom>
        </p:spPr>
      </p:pic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DFDE600A-FE9C-4231-8DFA-7E282EB5E0D8}"/>
              </a:ext>
            </a:extLst>
          </p:cNvPr>
          <p:cNvSpPr/>
          <p:nvPr/>
        </p:nvSpPr>
        <p:spPr>
          <a:xfrm>
            <a:off x="173691" y="1469146"/>
            <a:ext cx="11832779" cy="1463800"/>
          </a:xfrm>
          <a:prstGeom prst="roundRect">
            <a:avLst>
              <a:gd name="adj" fmla="val 11914"/>
            </a:avLst>
          </a:prstGeom>
          <a:gradFill flip="none" rotWithShape="1">
            <a:gsLst>
              <a:gs pos="0">
                <a:srgbClr val="FFB40F">
                  <a:shade val="30000"/>
                  <a:satMod val="115000"/>
                </a:srgbClr>
              </a:gs>
              <a:gs pos="39000">
                <a:srgbClr val="FFB40F">
                  <a:shade val="67500"/>
                  <a:satMod val="115000"/>
                  <a:lumMod val="72000"/>
                  <a:lumOff val="28000"/>
                </a:srgbClr>
              </a:gs>
              <a:gs pos="100000">
                <a:srgbClr val="FFB40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6655189D-1355-4B49-9E80-3EE889048A85}"/>
              </a:ext>
            </a:extLst>
          </p:cNvPr>
          <p:cNvSpPr>
            <a:spLocks noChangeAspect="1"/>
          </p:cNvSpPr>
          <p:nvPr/>
        </p:nvSpPr>
        <p:spPr>
          <a:xfrm>
            <a:off x="645381" y="2443237"/>
            <a:ext cx="270000" cy="27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B870BF6-003E-4A60-B14C-F11D76C00E6B}"/>
              </a:ext>
            </a:extLst>
          </p:cNvPr>
          <p:cNvSpPr txBox="1"/>
          <p:nvPr/>
        </p:nvSpPr>
        <p:spPr>
          <a:xfrm>
            <a:off x="1497230" y="2016591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Names</a:t>
            </a: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148D0AF9-A642-448E-8B0D-AA164B139780}"/>
              </a:ext>
            </a:extLst>
          </p:cNvPr>
          <p:cNvSpPr>
            <a:spLocks noChangeAspect="1"/>
          </p:cNvSpPr>
          <p:nvPr/>
        </p:nvSpPr>
        <p:spPr>
          <a:xfrm>
            <a:off x="1804017" y="2443237"/>
            <a:ext cx="270000" cy="27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A587BF5-14EC-4DD8-8025-DC231FF161FA}"/>
              </a:ext>
            </a:extLst>
          </p:cNvPr>
          <p:cNvSpPr txBox="1"/>
          <p:nvPr/>
        </p:nvSpPr>
        <p:spPr>
          <a:xfrm>
            <a:off x="2500363" y="2016591"/>
            <a:ext cx="1282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Ingredients</a:t>
            </a: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6BD1C781-85B2-41D4-96D4-768BC03EB42D}"/>
              </a:ext>
            </a:extLst>
          </p:cNvPr>
          <p:cNvSpPr>
            <a:spLocks noChangeAspect="1"/>
          </p:cNvSpPr>
          <p:nvPr/>
        </p:nvSpPr>
        <p:spPr>
          <a:xfrm>
            <a:off x="3052410" y="2443237"/>
            <a:ext cx="270000" cy="27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223A17F2-BAAF-492F-B87E-F4F1611C4CBD}"/>
              </a:ext>
            </a:extLst>
          </p:cNvPr>
          <p:cNvSpPr txBox="1"/>
          <p:nvPr/>
        </p:nvSpPr>
        <p:spPr>
          <a:xfrm>
            <a:off x="5639937" y="2016591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Kinetics</a:t>
            </a: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B1C16DBD-A883-4138-8C0B-BE1646D9757B}"/>
              </a:ext>
            </a:extLst>
          </p:cNvPr>
          <p:cNvSpPr>
            <a:spLocks noChangeAspect="1"/>
          </p:cNvSpPr>
          <p:nvPr/>
        </p:nvSpPr>
        <p:spPr>
          <a:xfrm>
            <a:off x="6047906" y="2443237"/>
            <a:ext cx="270000" cy="27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67E2C0A8-38FD-4704-9B3D-F4EEC040A776}"/>
              </a:ext>
            </a:extLst>
          </p:cNvPr>
          <p:cNvSpPr txBox="1"/>
          <p:nvPr/>
        </p:nvSpPr>
        <p:spPr>
          <a:xfrm>
            <a:off x="6845433" y="2016591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Form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25473565-A0FF-4AC6-BEB1-D5F0F3A77FF1}"/>
              </a:ext>
            </a:extLst>
          </p:cNvPr>
          <p:cNvSpPr>
            <a:spLocks noChangeAspect="1"/>
          </p:cNvSpPr>
          <p:nvPr/>
        </p:nvSpPr>
        <p:spPr>
          <a:xfrm>
            <a:off x="7062253" y="2443237"/>
            <a:ext cx="270000" cy="27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47BD4ED1-964C-4ACC-86EA-F030956ECFBE}"/>
              </a:ext>
            </a:extLst>
          </p:cNvPr>
          <p:cNvSpPr txBox="1"/>
          <p:nvPr/>
        </p:nvSpPr>
        <p:spPr>
          <a:xfrm>
            <a:off x="7673069" y="2016591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Route</a:t>
            </a: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1A6C9639-259E-4A94-A59B-42124B71C9BA}"/>
              </a:ext>
            </a:extLst>
          </p:cNvPr>
          <p:cNvSpPr>
            <a:spLocks noChangeAspect="1"/>
          </p:cNvSpPr>
          <p:nvPr/>
        </p:nvSpPr>
        <p:spPr>
          <a:xfrm>
            <a:off x="7917340" y="2443237"/>
            <a:ext cx="270000" cy="27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C1EE614C-BBAF-47F4-B30A-054A22A8F8DE}"/>
              </a:ext>
            </a:extLst>
          </p:cNvPr>
          <p:cNvSpPr txBox="1"/>
          <p:nvPr/>
        </p:nvSpPr>
        <p:spPr>
          <a:xfrm>
            <a:off x="8549491" y="2016591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Source Sans Pro" panose="020B0503030403020204" pitchFamily="34" charset="0"/>
                <a:ea typeface="Source Sans Pro" panose="020B0503030403020204" pitchFamily="34" charset="0"/>
              </a:rPr>
              <a:t>ATC</a:t>
            </a: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881A5BC1-AF9C-4269-99DB-3313EF55C479}"/>
              </a:ext>
            </a:extLst>
          </p:cNvPr>
          <p:cNvSpPr>
            <a:spLocks noChangeAspect="1"/>
          </p:cNvSpPr>
          <p:nvPr/>
        </p:nvSpPr>
        <p:spPr>
          <a:xfrm>
            <a:off x="8679788" y="2443237"/>
            <a:ext cx="270000" cy="27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FBB37BD4-4657-4F7D-A556-A956F6F0D8E0}"/>
              </a:ext>
            </a:extLst>
          </p:cNvPr>
          <p:cNvSpPr txBox="1"/>
          <p:nvPr/>
        </p:nvSpPr>
        <p:spPr>
          <a:xfrm>
            <a:off x="10484990" y="1624999"/>
            <a:ext cx="1533319" cy="761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Regulatory</a:t>
            </a:r>
          </a:p>
          <a:p>
            <a:pPr algn="ctr">
              <a:lnSpc>
                <a:spcPct val="8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economic constraints</a:t>
            </a: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1EC9E439-945F-4C7D-B221-7611C23F376C}"/>
              </a:ext>
            </a:extLst>
          </p:cNvPr>
          <p:cNvSpPr>
            <a:spLocks noChangeAspect="1"/>
          </p:cNvSpPr>
          <p:nvPr/>
        </p:nvSpPr>
        <p:spPr>
          <a:xfrm>
            <a:off x="11097960" y="2443237"/>
            <a:ext cx="270000" cy="27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8F45E049-17D3-472E-A6C6-FA58898C15CE}"/>
              </a:ext>
            </a:extLst>
          </p:cNvPr>
          <p:cNvSpPr txBox="1"/>
          <p:nvPr/>
        </p:nvSpPr>
        <p:spPr>
          <a:xfrm>
            <a:off x="9142972" y="1740818"/>
            <a:ext cx="1247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Clinical </a:t>
            </a:r>
          </a:p>
          <a:p>
            <a:pPr algn="ctr"/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knowledge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42F03215-40DE-4699-8375-C6C3BA4E10E5}"/>
              </a:ext>
            </a:extLst>
          </p:cNvPr>
          <p:cNvSpPr>
            <a:spLocks noChangeAspect="1"/>
          </p:cNvSpPr>
          <p:nvPr/>
        </p:nvSpPr>
        <p:spPr>
          <a:xfrm>
            <a:off x="9623033" y="2443237"/>
            <a:ext cx="270000" cy="27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623CF49A-8494-458E-843B-7E20F66A4B22}"/>
              </a:ext>
            </a:extLst>
          </p:cNvPr>
          <p:cNvSpPr>
            <a:spLocks noChangeAspect="1"/>
          </p:cNvSpPr>
          <p:nvPr/>
        </p:nvSpPr>
        <p:spPr>
          <a:xfrm>
            <a:off x="3047575" y="3393986"/>
            <a:ext cx="270000" cy="27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1" name="Rectangle : coins arrondis 50">
            <a:extLst>
              <a:ext uri="{FF2B5EF4-FFF2-40B4-BE49-F238E27FC236}">
                <a16:creationId xmlns:a16="http://schemas.microsoft.com/office/drawing/2014/main" id="{0FC3B91F-AD41-4E4E-A430-2FC11F70AE10}"/>
              </a:ext>
            </a:extLst>
          </p:cNvPr>
          <p:cNvSpPr/>
          <p:nvPr/>
        </p:nvSpPr>
        <p:spPr>
          <a:xfrm>
            <a:off x="2366109" y="3528986"/>
            <a:ext cx="1632933" cy="577516"/>
          </a:xfrm>
          <a:prstGeom prst="roundRect">
            <a:avLst>
              <a:gd name="adj" fmla="val 49603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Substances</a:t>
            </a:r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98DD31DD-B8FF-41E4-9613-A65F67B87416}"/>
              </a:ext>
            </a:extLst>
          </p:cNvPr>
          <p:cNvSpPr>
            <a:spLocks noChangeAspect="1"/>
          </p:cNvSpPr>
          <p:nvPr/>
        </p:nvSpPr>
        <p:spPr>
          <a:xfrm>
            <a:off x="7075855" y="3393986"/>
            <a:ext cx="270000" cy="27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Rectangle : coins arrondis 54">
            <a:extLst>
              <a:ext uri="{FF2B5EF4-FFF2-40B4-BE49-F238E27FC236}">
                <a16:creationId xmlns:a16="http://schemas.microsoft.com/office/drawing/2014/main" id="{DAB4BB60-AA5D-4C7B-94A4-3645715DB486}"/>
              </a:ext>
            </a:extLst>
          </p:cNvPr>
          <p:cNvSpPr/>
          <p:nvPr/>
        </p:nvSpPr>
        <p:spPr>
          <a:xfrm>
            <a:off x="6601073" y="3528986"/>
            <a:ext cx="1219565" cy="577516"/>
          </a:xfrm>
          <a:prstGeom prst="roundRect">
            <a:avLst>
              <a:gd name="adj" fmla="val 49603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Dose forms</a:t>
            </a:r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7A079EB1-0E91-4C7D-848C-8E36B11911B6}"/>
              </a:ext>
            </a:extLst>
          </p:cNvPr>
          <p:cNvSpPr>
            <a:spLocks noChangeAspect="1"/>
          </p:cNvSpPr>
          <p:nvPr/>
        </p:nvSpPr>
        <p:spPr>
          <a:xfrm>
            <a:off x="8682466" y="3393986"/>
            <a:ext cx="270000" cy="27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8" name="Rectangle : coins arrondis 57">
            <a:extLst>
              <a:ext uri="{FF2B5EF4-FFF2-40B4-BE49-F238E27FC236}">
                <a16:creationId xmlns:a16="http://schemas.microsoft.com/office/drawing/2014/main" id="{B104F1EB-48B8-4B77-82E7-A8B4B76885EC}"/>
              </a:ext>
            </a:extLst>
          </p:cNvPr>
          <p:cNvSpPr/>
          <p:nvPr/>
        </p:nvSpPr>
        <p:spPr>
          <a:xfrm>
            <a:off x="8325882" y="3528986"/>
            <a:ext cx="983168" cy="577516"/>
          </a:xfrm>
          <a:prstGeom prst="roundRect">
            <a:avLst>
              <a:gd name="adj" fmla="val 49603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latin typeface="Source Sans Pro" panose="020B0503030403020204" pitchFamily="34" charset="0"/>
                <a:ea typeface="Source Sans Pro" panose="020B0503030403020204" pitchFamily="34" charset="0"/>
              </a:rPr>
              <a:t>ATC</a:t>
            </a:r>
          </a:p>
        </p:txBody>
      </p:sp>
      <p:cxnSp>
        <p:nvCxnSpPr>
          <p:cNvPr id="59" name="Connecteur droit 58">
            <a:extLst>
              <a:ext uri="{FF2B5EF4-FFF2-40B4-BE49-F238E27FC236}">
                <a16:creationId xmlns:a16="http://schemas.microsoft.com/office/drawing/2014/main" id="{7DBA6AFF-8532-42DD-AC58-27734495B31F}"/>
              </a:ext>
            </a:extLst>
          </p:cNvPr>
          <p:cNvCxnSpPr>
            <a:stCxn id="29" idx="4"/>
            <a:endCxn id="49" idx="0"/>
          </p:cNvCxnSpPr>
          <p:nvPr/>
        </p:nvCxnSpPr>
        <p:spPr>
          <a:xfrm flipH="1">
            <a:off x="3182575" y="2713237"/>
            <a:ext cx="4835" cy="680749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>
            <a:extLst>
              <a:ext uri="{FF2B5EF4-FFF2-40B4-BE49-F238E27FC236}">
                <a16:creationId xmlns:a16="http://schemas.microsoft.com/office/drawing/2014/main" id="{ADCF900D-D3C0-4B6B-9C64-944A41BB9F07}"/>
              </a:ext>
            </a:extLst>
          </p:cNvPr>
          <p:cNvCxnSpPr>
            <a:cxnSpLocks/>
            <a:stCxn id="32" idx="4"/>
          </p:cNvCxnSpPr>
          <p:nvPr/>
        </p:nvCxnSpPr>
        <p:spPr>
          <a:xfrm>
            <a:off x="6182906" y="2713237"/>
            <a:ext cx="23975" cy="1563234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>
            <a:extLst>
              <a:ext uri="{FF2B5EF4-FFF2-40B4-BE49-F238E27FC236}">
                <a16:creationId xmlns:a16="http://schemas.microsoft.com/office/drawing/2014/main" id="{060B74B0-5173-410E-AB8E-3C394B3F0247}"/>
              </a:ext>
            </a:extLst>
          </p:cNvPr>
          <p:cNvCxnSpPr>
            <a:cxnSpLocks/>
            <a:stCxn id="35" idx="4"/>
            <a:endCxn id="53" idx="0"/>
          </p:cNvCxnSpPr>
          <p:nvPr/>
        </p:nvCxnSpPr>
        <p:spPr>
          <a:xfrm>
            <a:off x="7197253" y="2713237"/>
            <a:ext cx="13602" cy="680749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507BF6D3-F286-4581-9F90-5304F5384972}"/>
              </a:ext>
            </a:extLst>
          </p:cNvPr>
          <p:cNvCxnSpPr>
            <a:cxnSpLocks/>
            <a:stCxn id="38" idx="4"/>
            <a:endCxn id="110" idx="0"/>
          </p:cNvCxnSpPr>
          <p:nvPr/>
        </p:nvCxnSpPr>
        <p:spPr>
          <a:xfrm>
            <a:off x="8052340" y="2713237"/>
            <a:ext cx="24196" cy="207859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DD4FC6D0-DACF-486A-8BB8-7D58021B0437}"/>
              </a:ext>
            </a:extLst>
          </p:cNvPr>
          <p:cNvCxnSpPr>
            <a:cxnSpLocks/>
            <a:stCxn id="41" idx="4"/>
            <a:endCxn id="57" idx="0"/>
          </p:cNvCxnSpPr>
          <p:nvPr/>
        </p:nvCxnSpPr>
        <p:spPr>
          <a:xfrm>
            <a:off x="8814788" y="2713237"/>
            <a:ext cx="2678" cy="680749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>
            <a:extLst>
              <a:ext uri="{FF2B5EF4-FFF2-40B4-BE49-F238E27FC236}">
                <a16:creationId xmlns:a16="http://schemas.microsoft.com/office/drawing/2014/main" id="{9504C8F2-1316-4B2D-8BF1-F2BBF77F80FD}"/>
              </a:ext>
            </a:extLst>
          </p:cNvPr>
          <p:cNvCxnSpPr>
            <a:cxnSpLocks/>
            <a:stCxn id="47" idx="4"/>
          </p:cNvCxnSpPr>
          <p:nvPr/>
        </p:nvCxnSpPr>
        <p:spPr>
          <a:xfrm>
            <a:off x="9758033" y="2713237"/>
            <a:ext cx="1991" cy="1563234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96952166-71CB-4619-9F8C-1287430BF25C}"/>
              </a:ext>
            </a:extLst>
          </p:cNvPr>
          <p:cNvCxnSpPr>
            <a:cxnSpLocks/>
            <a:stCxn id="44" idx="4"/>
            <a:endCxn id="67" idx="0"/>
          </p:cNvCxnSpPr>
          <p:nvPr/>
        </p:nvCxnSpPr>
        <p:spPr>
          <a:xfrm flipH="1">
            <a:off x="11231707" y="2713237"/>
            <a:ext cx="1253" cy="733842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Ellipse 66">
            <a:extLst>
              <a:ext uri="{FF2B5EF4-FFF2-40B4-BE49-F238E27FC236}">
                <a16:creationId xmlns:a16="http://schemas.microsoft.com/office/drawing/2014/main" id="{5D07CC50-0696-4AF6-87AF-890C5DAD14AA}"/>
              </a:ext>
            </a:extLst>
          </p:cNvPr>
          <p:cNvSpPr>
            <a:spLocks noChangeAspect="1"/>
          </p:cNvSpPr>
          <p:nvPr/>
        </p:nvSpPr>
        <p:spPr>
          <a:xfrm>
            <a:off x="11096707" y="3447079"/>
            <a:ext cx="270000" cy="27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69" name="Groupe 68">
            <a:extLst>
              <a:ext uri="{FF2B5EF4-FFF2-40B4-BE49-F238E27FC236}">
                <a16:creationId xmlns:a16="http://schemas.microsoft.com/office/drawing/2014/main" id="{75F18541-44A1-4974-94A4-6A61FA51E230}"/>
              </a:ext>
            </a:extLst>
          </p:cNvPr>
          <p:cNvGrpSpPr/>
          <p:nvPr/>
        </p:nvGrpSpPr>
        <p:grpSpPr>
          <a:xfrm>
            <a:off x="10722723" y="3581523"/>
            <a:ext cx="1287968" cy="882316"/>
            <a:chOff x="9332134" y="4412381"/>
            <a:chExt cx="1287968" cy="882316"/>
          </a:xfrm>
        </p:grpSpPr>
        <p:sp>
          <p:nvSpPr>
            <p:cNvPr id="70" name="Rectangle : coins arrondis 69">
              <a:extLst>
                <a:ext uri="{FF2B5EF4-FFF2-40B4-BE49-F238E27FC236}">
                  <a16:creationId xmlns:a16="http://schemas.microsoft.com/office/drawing/2014/main" id="{F2E61D70-9605-4DE3-BFA7-18354F5E4CB8}"/>
                </a:ext>
              </a:extLst>
            </p:cNvPr>
            <p:cNvSpPr/>
            <p:nvPr/>
          </p:nvSpPr>
          <p:spPr>
            <a:xfrm>
              <a:off x="9332134" y="4412381"/>
              <a:ext cx="983168" cy="577516"/>
            </a:xfrm>
            <a:prstGeom prst="roundRect">
              <a:avLst>
                <a:gd name="adj" fmla="val 49603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1" name="Rectangle : coins arrondis 70">
              <a:extLst>
                <a:ext uri="{FF2B5EF4-FFF2-40B4-BE49-F238E27FC236}">
                  <a16:creationId xmlns:a16="http://schemas.microsoft.com/office/drawing/2014/main" id="{756A9D76-E99F-4A62-BAB1-CA433417D596}"/>
                </a:ext>
              </a:extLst>
            </p:cNvPr>
            <p:cNvSpPr/>
            <p:nvPr/>
          </p:nvSpPr>
          <p:spPr>
            <a:xfrm>
              <a:off x="9484534" y="4564781"/>
              <a:ext cx="983168" cy="577516"/>
            </a:xfrm>
            <a:prstGeom prst="roundRect">
              <a:avLst>
                <a:gd name="adj" fmla="val 49603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2" name="Rectangle : coins arrondis 71">
              <a:extLst>
                <a:ext uri="{FF2B5EF4-FFF2-40B4-BE49-F238E27FC236}">
                  <a16:creationId xmlns:a16="http://schemas.microsoft.com/office/drawing/2014/main" id="{49102E84-6A5E-42A6-82B0-9F81DDDDF46C}"/>
                </a:ext>
              </a:extLst>
            </p:cNvPr>
            <p:cNvSpPr/>
            <p:nvPr/>
          </p:nvSpPr>
          <p:spPr>
            <a:xfrm>
              <a:off x="9636934" y="4717181"/>
              <a:ext cx="983168" cy="577516"/>
            </a:xfrm>
            <a:prstGeom prst="roundRect">
              <a:avLst>
                <a:gd name="adj" fmla="val 49603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74" name="ZoneTexte 73">
            <a:extLst>
              <a:ext uri="{FF2B5EF4-FFF2-40B4-BE49-F238E27FC236}">
                <a16:creationId xmlns:a16="http://schemas.microsoft.com/office/drawing/2014/main" id="{FECBB9EE-2E6A-4F4F-AF07-9F877EEF3832}"/>
              </a:ext>
            </a:extLst>
          </p:cNvPr>
          <p:cNvSpPr txBox="1"/>
          <p:nvPr/>
        </p:nvSpPr>
        <p:spPr>
          <a:xfrm>
            <a:off x="3999042" y="2016591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Unit</a:t>
            </a:r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82C14728-6670-4369-84B4-258C3F5476A6}"/>
              </a:ext>
            </a:extLst>
          </p:cNvPr>
          <p:cNvSpPr>
            <a:spLocks noChangeAspect="1"/>
          </p:cNvSpPr>
          <p:nvPr/>
        </p:nvSpPr>
        <p:spPr>
          <a:xfrm>
            <a:off x="4123142" y="2443237"/>
            <a:ext cx="270000" cy="27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C9525D0D-4C07-440F-B8B3-21FC5524BFC9}"/>
              </a:ext>
            </a:extLst>
          </p:cNvPr>
          <p:cNvSpPr txBox="1"/>
          <p:nvPr/>
        </p:nvSpPr>
        <p:spPr>
          <a:xfrm>
            <a:off x="4739434" y="2016591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Source Sans Pro" panose="020B0503030403020204" pitchFamily="34" charset="0"/>
                <a:ea typeface="Source Sans Pro" panose="020B0503030403020204" pitchFamily="34" charset="0"/>
              </a:rPr>
              <a:t>Volume</a:t>
            </a:r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A5CF6505-66B2-45DD-9A5C-CC0003146355}"/>
              </a:ext>
            </a:extLst>
          </p:cNvPr>
          <p:cNvSpPr>
            <a:spLocks noChangeAspect="1"/>
          </p:cNvSpPr>
          <p:nvPr/>
        </p:nvSpPr>
        <p:spPr>
          <a:xfrm>
            <a:off x="5045965" y="2443237"/>
            <a:ext cx="270000" cy="27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A25A1C2E-3613-474D-B2A5-F4679BAD8971}"/>
              </a:ext>
            </a:extLst>
          </p:cNvPr>
          <p:cNvSpPr>
            <a:spLocks noChangeAspect="1"/>
          </p:cNvSpPr>
          <p:nvPr/>
        </p:nvSpPr>
        <p:spPr>
          <a:xfrm>
            <a:off x="5055417" y="3421146"/>
            <a:ext cx="270000" cy="27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2" name="Rectangle : coins arrondis 81">
            <a:extLst>
              <a:ext uri="{FF2B5EF4-FFF2-40B4-BE49-F238E27FC236}">
                <a16:creationId xmlns:a16="http://schemas.microsoft.com/office/drawing/2014/main" id="{D8001D61-A00E-4234-A170-0040F5F439D6}"/>
              </a:ext>
            </a:extLst>
          </p:cNvPr>
          <p:cNvSpPr/>
          <p:nvPr/>
        </p:nvSpPr>
        <p:spPr>
          <a:xfrm>
            <a:off x="4463735" y="3540660"/>
            <a:ext cx="1453366" cy="577516"/>
          </a:xfrm>
          <a:prstGeom prst="roundRect">
            <a:avLst>
              <a:gd name="adj" fmla="val 49603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70000"/>
              </a:lnSpc>
            </a:pPr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Units of measure</a:t>
            </a:r>
          </a:p>
        </p:txBody>
      </p: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71F3D0D9-5B46-45D5-93E9-6D219437D215}"/>
              </a:ext>
            </a:extLst>
          </p:cNvPr>
          <p:cNvCxnSpPr>
            <a:cxnSpLocks/>
            <a:stCxn id="75" idx="4"/>
          </p:cNvCxnSpPr>
          <p:nvPr/>
        </p:nvCxnSpPr>
        <p:spPr>
          <a:xfrm>
            <a:off x="4258142" y="2713237"/>
            <a:ext cx="6705" cy="1540931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>
            <a:extLst>
              <a:ext uri="{FF2B5EF4-FFF2-40B4-BE49-F238E27FC236}">
                <a16:creationId xmlns:a16="http://schemas.microsoft.com/office/drawing/2014/main" id="{ABE84481-1609-46BC-AA51-C830D5ED15AB}"/>
              </a:ext>
            </a:extLst>
          </p:cNvPr>
          <p:cNvCxnSpPr>
            <a:cxnSpLocks/>
            <a:stCxn id="78" idx="4"/>
            <a:endCxn id="80" idx="0"/>
          </p:cNvCxnSpPr>
          <p:nvPr/>
        </p:nvCxnSpPr>
        <p:spPr>
          <a:xfrm>
            <a:off x="5180965" y="2713237"/>
            <a:ext cx="9452" cy="707909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Ellipse 94">
            <a:extLst>
              <a:ext uri="{FF2B5EF4-FFF2-40B4-BE49-F238E27FC236}">
                <a16:creationId xmlns:a16="http://schemas.microsoft.com/office/drawing/2014/main" id="{0134FE89-9D7B-45A6-979A-048622658B0E}"/>
              </a:ext>
            </a:extLst>
          </p:cNvPr>
          <p:cNvSpPr>
            <a:spLocks noChangeAspect="1"/>
          </p:cNvSpPr>
          <p:nvPr/>
        </p:nvSpPr>
        <p:spPr>
          <a:xfrm>
            <a:off x="9613949" y="4138586"/>
            <a:ext cx="270000" cy="27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1" name="ZoneTexte 100">
            <a:extLst>
              <a:ext uri="{FF2B5EF4-FFF2-40B4-BE49-F238E27FC236}">
                <a16:creationId xmlns:a16="http://schemas.microsoft.com/office/drawing/2014/main" id="{CCA3FC71-30AA-4212-AD93-D3A3E9E810F6}"/>
              </a:ext>
            </a:extLst>
          </p:cNvPr>
          <p:cNvSpPr txBox="1"/>
          <p:nvPr/>
        </p:nvSpPr>
        <p:spPr>
          <a:xfrm>
            <a:off x="395825" y="1000576"/>
            <a:ext cx="94972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~ 13,500 actual (branded) medications authorized on the French market</a:t>
            </a:r>
          </a:p>
        </p:txBody>
      </p:sp>
      <p:sp>
        <p:nvSpPr>
          <p:cNvPr id="103" name="Ellipse 102">
            <a:extLst>
              <a:ext uri="{FF2B5EF4-FFF2-40B4-BE49-F238E27FC236}">
                <a16:creationId xmlns:a16="http://schemas.microsoft.com/office/drawing/2014/main" id="{D0828EE7-29B6-4879-B756-A7486763C2C8}"/>
              </a:ext>
            </a:extLst>
          </p:cNvPr>
          <p:cNvSpPr>
            <a:spLocks noChangeAspect="1"/>
          </p:cNvSpPr>
          <p:nvPr/>
        </p:nvSpPr>
        <p:spPr>
          <a:xfrm>
            <a:off x="4094230" y="4057928"/>
            <a:ext cx="327824" cy="31836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5" name="Rectangle : coins arrondis 104">
            <a:extLst>
              <a:ext uri="{FF2B5EF4-FFF2-40B4-BE49-F238E27FC236}">
                <a16:creationId xmlns:a16="http://schemas.microsoft.com/office/drawing/2014/main" id="{65D41062-380E-4592-B9F3-8ACDC50ED63D}"/>
              </a:ext>
            </a:extLst>
          </p:cNvPr>
          <p:cNvSpPr/>
          <p:nvPr/>
        </p:nvSpPr>
        <p:spPr>
          <a:xfrm>
            <a:off x="3461659" y="4198850"/>
            <a:ext cx="1592966" cy="680964"/>
          </a:xfrm>
          <a:prstGeom prst="roundRect">
            <a:avLst>
              <a:gd name="adj" fmla="val 49603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>
              <a:lnSpc>
                <a:spcPct val="70000"/>
              </a:lnSpc>
            </a:pPr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Units of </a:t>
            </a:r>
          </a:p>
          <a:p>
            <a:pPr algn="ctr">
              <a:lnSpc>
                <a:spcPct val="70000"/>
              </a:lnSpc>
            </a:pPr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</a:p>
        </p:txBody>
      </p:sp>
      <p:sp>
        <p:nvSpPr>
          <p:cNvPr id="107" name="Ellipse 106">
            <a:extLst>
              <a:ext uri="{FF2B5EF4-FFF2-40B4-BE49-F238E27FC236}">
                <a16:creationId xmlns:a16="http://schemas.microsoft.com/office/drawing/2014/main" id="{6FAE6F9F-F0CE-4A1E-A2D7-E1BE5807E829}"/>
              </a:ext>
            </a:extLst>
          </p:cNvPr>
          <p:cNvSpPr>
            <a:spLocks noChangeAspect="1"/>
          </p:cNvSpPr>
          <p:nvPr/>
        </p:nvSpPr>
        <p:spPr>
          <a:xfrm>
            <a:off x="6061386" y="4189116"/>
            <a:ext cx="270000" cy="27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9" name="Rectangle : coins arrondis 108">
            <a:extLst>
              <a:ext uri="{FF2B5EF4-FFF2-40B4-BE49-F238E27FC236}">
                <a16:creationId xmlns:a16="http://schemas.microsoft.com/office/drawing/2014/main" id="{B32F26A2-8D47-4257-BDAB-A0EAF30F1B02}"/>
              </a:ext>
            </a:extLst>
          </p:cNvPr>
          <p:cNvSpPr/>
          <p:nvPr/>
        </p:nvSpPr>
        <p:spPr>
          <a:xfrm>
            <a:off x="5379920" y="4308630"/>
            <a:ext cx="1632933" cy="577516"/>
          </a:xfrm>
          <a:prstGeom prst="roundRect">
            <a:avLst>
              <a:gd name="adj" fmla="val 49603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Kinetics</a:t>
            </a: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8AFDFFD5-49B3-4528-922F-4BC58BCD51EC}"/>
              </a:ext>
            </a:extLst>
          </p:cNvPr>
          <p:cNvSpPr>
            <a:spLocks noChangeAspect="1"/>
          </p:cNvSpPr>
          <p:nvPr/>
        </p:nvSpPr>
        <p:spPr>
          <a:xfrm>
            <a:off x="7941536" y="4791827"/>
            <a:ext cx="270000" cy="27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1" name="Rectangle : coins arrondis 110">
            <a:extLst>
              <a:ext uri="{FF2B5EF4-FFF2-40B4-BE49-F238E27FC236}">
                <a16:creationId xmlns:a16="http://schemas.microsoft.com/office/drawing/2014/main" id="{440B9D92-6762-4472-9C64-55F6633EC669}"/>
              </a:ext>
            </a:extLst>
          </p:cNvPr>
          <p:cNvSpPr/>
          <p:nvPr/>
        </p:nvSpPr>
        <p:spPr>
          <a:xfrm>
            <a:off x="7038056" y="4896478"/>
            <a:ext cx="2028566" cy="577516"/>
          </a:xfrm>
          <a:prstGeom prst="roundRect">
            <a:avLst>
              <a:gd name="adj" fmla="val 49603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Routes of administration</a:t>
            </a:r>
          </a:p>
        </p:txBody>
      </p:sp>
      <p:sp>
        <p:nvSpPr>
          <p:cNvPr id="112" name="ZoneTexte 111">
            <a:extLst>
              <a:ext uri="{FF2B5EF4-FFF2-40B4-BE49-F238E27FC236}">
                <a16:creationId xmlns:a16="http://schemas.microsoft.com/office/drawing/2014/main" id="{77E962E7-CA44-449B-9AD0-439B5676E075}"/>
              </a:ext>
            </a:extLst>
          </p:cNvPr>
          <p:cNvSpPr txBox="1"/>
          <p:nvPr/>
        </p:nvSpPr>
        <p:spPr>
          <a:xfrm>
            <a:off x="83063" y="3589973"/>
            <a:ext cx="18658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Backed by internal dictionary of the catalog</a:t>
            </a:r>
          </a:p>
        </p:txBody>
      </p:sp>
      <p:sp>
        <p:nvSpPr>
          <p:cNvPr id="113" name="Rectangle : coins arrondis 112">
            <a:extLst>
              <a:ext uri="{FF2B5EF4-FFF2-40B4-BE49-F238E27FC236}">
                <a16:creationId xmlns:a16="http://schemas.microsoft.com/office/drawing/2014/main" id="{026C0DFF-B087-4B4D-914D-2F0E10677FD0}"/>
              </a:ext>
            </a:extLst>
          </p:cNvPr>
          <p:cNvSpPr/>
          <p:nvPr/>
        </p:nvSpPr>
        <p:spPr>
          <a:xfrm>
            <a:off x="8745962" y="4250574"/>
            <a:ext cx="2028566" cy="577516"/>
          </a:xfrm>
          <a:prstGeom prst="roundRect">
            <a:avLst>
              <a:gd name="adj" fmla="val 49603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indications</a:t>
            </a:r>
          </a:p>
        </p:txBody>
      </p:sp>
      <p:sp>
        <p:nvSpPr>
          <p:cNvPr id="114" name="ZoneTexte 113">
            <a:extLst>
              <a:ext uri="{FF2B5EF4-FFF2-40B4-BE49-F238E27FC236}">
                <a16:creationId xmlns:a16="http://schemas.microsoft.com/office/drawing/2014/main" id="{D38D0544-34EA-4D05-870E-EB60D4DB5253}"/>
              </a:ext>
            </a:extLst>
          </p:cNvPr>
          <p:cNvSpPr txBox="1"/>
          <p:nvPr/>
        </p:nvSpPr>
        <p:spPr>
          <a:xfrm>
            <a:off x="83063" y="6044795"/>
            <a:ext cx="5134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Backed by international terminologies:</a:t>
            </a:r>
          </a:p>
        </p:txBody>
      </p:sp>
      <p:sp>
        <p:nvSpPr>
          <p:cNvPr id="115" name="Flèche : bas 114">
            <a:extLst>
              <a:ext uri="{FF2B5EF4-FFF2-40B4-BE49-F238E27FC236}">
                <a16:creationId xmlns:a16="http://schemas.microsoft.com/office/drawing/2014/main" id="{B808B16E-D9CD-4218-81E7-F470E056159F}"/>
              </a:ext>
            </a:extLst>
          </p:cNvPr>
          <p:cNvSpPr/>
          <p:nvPr/>
        </p:nvSpPr>
        <p:spPr>
          <a:xfrm flipV="1">
            <a:off x="412149" y="3035394"/>
            <a:ext cx="722568" cy="461665"/>
          </a:xfrm>
          <a:prstGeom prst="downArrow">
            <a:avLst>
              <a:gd name="adj1" fmla="val 58253"/>
              <a:gd name="adj2" fmla="val 50000"/>
            </a:avLst>
          </a:prstGeom>
          <a:gradFill flip="none" rotWithShape="1">
            <a:gsLst>
              <a:gs pos="0">
                <a:schemeClr val="tx1">
                  <a:lumMod val="50000"/>
                  <a:lumOff val="50000"/>
                  <a:tint val="66000"/>
                  <a:satMod val="160000"/>
                </a:schemeClr>
              </a:gs>
              <a:gs pos="50000">
                <a:schemeClr val="tx1">
                  <a:lumMod val="50000"/>
                  <a:lumOff val="50000"/>
                  <a:tint val="44500"/>
                  <a:satMod val="160000"/>
                </a:schemeClr>
              </a:gs>
              <a:gs pos="100000">
                <a:schemeClr val="tx1">
                  <a:lumMod val="50000"/>
                  <a:lumOff val="50000"/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Flèche : bas 115">
            <a:extLst>
              <a:ext uri="{FF2B5EF4-FFF2-40B4-BE49-F238E27FC236}">
                <a16:creationId xmlns:a16="http://schemas.microsoft.com/office/drawing/2014/main" id="{82B60E80-FB23-4A71-9461-7D3471B3EF00}"/>
              </a:ext>
            </a:extLst>
          </p:cNvPr>
          <p:cNvSpPr/>
          <p:nvPr/>
        </p:nvSpPr>
        <p:spPr>
          <a:xfrm flipV="1">
            <a:off x="412149" y="5323121"/>
            <a:ext cx="722568" cy="461665"/>
          </a:xfrm>
          <a:prstGeom prst="downArrow">
            <a:avLst>
              <a:gd name="adj1" fmla="val 58253"/>
              <a:gd name="adj2" fmla="val 50000"/>
            </a:avLst>
          </a:prstGeom>
          <a:gradFill flip="none" rotWithShape="1">
            <a:gsLst>
              <a:gs pos="0">
                <a:schemeClr val="tx1">
                  <a:lumMod val="50000"/>
                  <a:lumOff val="50000"/>
                  <a:tint val="66000"/>
                  <a:satMod val="160000"/>
                </a:schemeClr>
              </a:gs>
              <a:gs pos="50000">
                <a:schemeClr val="tx1">
                  <a:lumMod val="50000"/>
                  <a:lumOff val="50000"/>
                  <a:tint val="44500"/>
                  <a:satMod val="160000"/>
                </a:schemeClr>
              </a:gs>
              <a:gs pos="100000">
                <a:schemeClr val="tx1">
                  <a:lumMod val="50000"/>
                  <a:lumOff val="50000"/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0AE83885-61E4-4644-9B41-0AC19D8498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8662" y="5969776"/>
            <a:ext cx="708802" cy="641127"/>
          </a:xfrm>
          <a:prstGeom prst="rect">
            <a:avLst/>
          </a:prstGeom>
        </p:spPr>
      </p:pic>
      <p:grpSp>
        <p:nvGrpSpPr>
          <p:cNvPr id="68" name="Groupe 67">
            <a:extLst>
              <a:ext uri="{FF2B5EF4-FFF2-40B4-BE49-F238E27FC236}">
                <a16:creationId xmlns:a16="http://schemas.microsoft.com/office/drawing/2014/main" id="{41B22BC3-BCB0-474E-8844-67F5ADCE1647}"/>
              </a:ext>
            </a:extLst>
          </p:cNvPr>
          <p:cNvGrpSpPr/>
          <p:nvPr/>
        </p:nvGrpSpPr>
        <p:grpSpPr>
          <a:xfrm>
            <a:off x="5960505" y="5980627"/>
            <a:ext cx="687180" cy="619425"/>
            <a:chOff x="8851667" y="459660"/>
            <a:chExt cx="687180" cy="619425"/>
          </a:xfrm>
        </p:grpSpPr>
        <p:sp>
          <p:nvSpPr>
            <p:cNvPr id="73" name="Rectangle : coins arrondis 72">
              <a:extLst>
                <a:ext uri="{FF2B5EF4-FFF2-40B4-BE49-F238E27FC236}">
                  <a16:creationId xmlns:a16="http://schemas.microsoft.com/office/drawing/2014/main" id="{008D8A6D-0F6C-4651-A6FF-A6839C455C1A}"/>
                </a:ext>
              </a:extLst>
            </p:cNvPr>
            <p:cNvSpPr/>
            <p:nvPr/>
          </p:nvSpPr>
          <p:spPr>
            <a:xfrm>
              <a:off x="8851667" y="459660"/>
              <a:ext cx="687180" cy="619425"/>
            </a:xfrm>
            <a:prstGeom prst="roundRect">
              <a:avLst>
                <a:gd name="adj" fmla="val 5646"/>
              </a:avLst>
            </a:prstGeom>
            <a:solidFill>
              <a:srgbClr val="0330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6" name="Image 75">
              <a:extLst>
                <a:ext uri="{FF2B5EF4-FFF2-40B4-BE49-F238E27FC236}">
                  <a16:creationId xmlns:a16="http://schemas.microsoft.com/office/drawing/2014/main" id="{592DB32B-172E-441B-A022-E017543945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3123" y="520625"/>
              <a:ext cx="655724" cy="328971"/>
            </a:xfrm>
            <a:prstGeom prst="rect">
              <a:avLst/>
            </a:prstGeom>
          </p:spPr>
        </p:pic>
        <p:sp>
          <p:nvSpPr>
            <p:cNvPr id="79" name="ZoneTexte 78">
              <a:extLst>
                <a:ext uri="{FF2B5EF4-FFF2-40B4-BE49-F238E27FC236}">
                  <a16:creationId xmlns:a16="http://schemas.microsoft.com/office/drawing/2014/main" id="{EFC680FC-993D-4FA4-9515-E14932CD38B6}"/>
                </a:ext>
              </a:extLst>
            </p:cNvPr>
            <p:cNvSpPr txBox="1"/>
            <p:nvPr/>
          </p:nvSpPr>
          <p:spPr>
            <a:xfrm>
              <a:off x="8865839" y="839526"/>
              <a:ext cx="658835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>
                  <a:solidFill>
                    <a:schemeClr val="bg1"/>
                  </a:solidFill>
                </a:rPr>
                <a:t>Standard Terms</a:t>
              </a:r>
            </a:p>
          </p:txBody>
        </p:sp>
      </p:grpSp>
      <p:pic>
        <p:nvPicPr>
          <p:cNvPr id="81" name="Image 80">
            <a:extLst>
              <a:ext uri="{FF2B5EF4-FFF2-40B4-BE49-F238E27FC236}">
                <a16:creationId xmlns:a16="http://schemas.microsoft.com/office/drawing/2014/main" id="{F73E921B-E2C1-4FCA-8F55-934317E53F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8790" y="5972850"/>
            <a:ext cx="707756" cy="634978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F8CEEB3-F299-4245-BDEF-438A4E4150A1}"/>
              </a:ext>
            </a:extLst>
          </p:cNvPr>
          <p:cNvSpPr txBox="1"/>
          <p:nvPr/>
        </p:nvSpPr>
        <p:spPr>
          <a:xfrm>
            <a:off x="7632273" y="6042900"/>
            <a:ext cx="687181" cy="494879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bIns="0" rtlCol="0" anchor="ctr" anchorCtr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/>
              <a:t>WHO</a:t>
            </a:r>
          </a:p>
          <a:p>
            <a:pPr algn="ctr">
              <a:lnSpc>
                <a:spcPct val="80000"/>
              </a:lnSpc>
            </a:pPr>
            <a:r>
              <a:rPr lang="en-US" dirty="0"/>
              <a:t>ATC</a:t>
            </a:r>
          </a:p>
        </p:txBody>
      </p:sp>
      <p:pic>
        <p:nvPicPr>
          <p:cNvPr id="85" name="Image 84">
            <a:extLst>
              <a:ext uri="{FF2B5EF4-FFF2-40B4-BE49-F238E27FC236}">
                <a16:creationId xmlns:a16="http://schemas.microsoft.com/office/drawing/2014/main" id="{7433C8FC-C73A-4AEB-8809-F70F060FBB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1588" y="4038515"/>
            <a:ext cx="259884" cy="235071"/>
          </a:xfrm>
          <a:prstGeom prst="rect">
            <a:avLst/>
          </a:prstGeom>
        </p:spPr>
      </p:pic>
      <p:grpSp>
        <p:nvGrpSpPr>
          <p:cNvPr id="86" name="Groupe 85">
            <a:extLst>
              <a:ext uri="{FF2B5EF4-FFF2-40B4-BE49-F238E27FC236}">
                <a16:creationId xmlns:a16="http://schemas.microsoft.com/office/drawing/2014/main" id="{01709805-79F3-45FB-AE81-DFFAD2A2DC71}"/>
              </a:ext>
            </a:extLst>
          </p:cNvPr>
          <p:cNvGrpSpPr/>
          <p:nvPr/>
        </p:nvGrpSpPr>
        <p:grpSpPr>
          <a:xfrm>
            <a:off x="7301934" y="4064618"/>
            <a:ext cx="357635" cy="253382"/>
            <a:chOff x="8851667" y="459660"/>
            <a:chExt cx="687180" cy="619425"/>
          </a:xfrm>
        </p:grpSpPr>
        <p:sp>
          <p:nvSpPr>
            <p:cNvPr id="87" name="Rectangle : coins arrondis 86">
              <a:extLst>
                <a:ext uri="{FF2B5EF4-FFF2-40B4-BE49-F238E27FC236}">
                  <a16:creationId xmlns:a16="http://schemas.microsoft.com/office/drawing/2014/main" id="{C8EF4199-DE55-4ED2-B098-F84F8C3F166A}"/>
                </a:ext>
              </a:extLst>
            </p:cNvPr>
            <p:cNvSpPr/>
            <p:nvPr/>
          </p:nvSpPr>
          <p:spPr>
            <a:xfrm>
              <a:off x="8851667" y="459660"/>
              <a:ext cx="687180" cy="619425"/>
            </a:xfrm>
            <a:prstGeom prst="roundRect">
              <a:avLst>
                <a:gd name="adj" fmla="val 5646"/>
              </a:avLst>
            </a:prstGeom>
            <a:solidFill>
              <a:srgbClr val="0330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8" name="Image 87">
              <a:extLst>
                <a:ext uri="{FF2B5EF4-FFF2-40B4-BE49-F238E27FC236}">
                  <a16:creationId xmlns:a16="http://schemas.microsoft.com/office/drawing/2014/main" id="{2A2593CF-DB62-476E-802C-DCD2A72255E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3123" y="520625"/>
              <a:ext cx="655724" cy="328971"/>
            </a:xfrm>
            <a:prstGeom prst="rect">
              <a:avLst/>
            </a:prstGeom>
          </p:spPr>
        </p:pic>
        <p:sp>
          <p:nvSpPr>
            <p:cNvPr id="89" name="ZoneTexte 88">
              <a:extLst>
                <a:ext uri="{FF2B5EF4-FFF2-40B4-BE49-F238E27FC236}">
                  <a16:creationId xmlns:a16="http://schemas.microsoft.com/office/drawing/2014/main" id="{DC42CEC7-F6BF-4A3A-B2D4-0504C0EFE5DA}"/>
                </a:ext>
              </a:extLst>
            </p:cNvPr>
            <p:cNvSpPr txBox="1"/>
            <p:nvPr/>
          </p:nvSpPr>
          <p:spPr>
            <a:xfrm>
              <a:off x="8865839" y="839526"/>
              <a:ext cx="658835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>
                  <a:solidFill>
                    <a:schemeClr val="bg1"/>
                  </a:solidFill>
                </a:rPr>
                <a:t>Standard Terms</a:t>
              </a:r>
            </a:p>
          </p:txBody>
        </p:sp>
      </p:grpSp>
      <p:pic>
        <p:nvPicPr>
          <p:cNvPr id="90" name="Image 89">
            <a:extLst>
              <a:ext uri="{FF2B5EF4-FFF2-40B4-BE49-F238E27FC236}">
                <a16:creationId xmlns:a16="http://schemas.microsoft.com/office/drawing/2014/main" id="{B4E58C51-B7DD-44C6-BDFF-3BC40F3D9C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3446" y="4060558"/>
            <a:ext cx="259884" cy="235071"/>
          </a:xfrm>
          <a:prstGeom prst="rect">
            <a:avLst/>
          </a:prstGeom>
        </p:spPr>
      </p:pic>
      <p:grpSp>
        <p:nvGrpSpPr>
          <p:cNvPr id="91" name="Groupe 90">
            <a:extLst>
              <a:ext uri="{FF2B5EF4-FFF2-40B4-BE49-F238E27FC236}">
                <a16:creationId xmlns:a16="http://schemas.microsoft.com/office/drawing/2014/main" id="{F6A909CA-9F14-420F-9729-10D4E83BEBE4}"/>
              </a:ext>
            </a:extLst>
          </p:cNvPr>
          <p:cNvGrpSpPr/>
          <p:nvPr/>
        </p:nvGrpSpPr>
        <p:grpSpPr>
          <a:xfrm>
            <a:off x="8029184" y="5438888"/>
            <a:ext cx="357635" cy="270000"/>
            <a:chOff x="8851667" y="459660"/>
            <a:chExt cx="687180" cy="619425"/>
          </a:xfrm>
        </p:grpSpPr>
        <p:sp>
          <p:nvSpPr>
            <p:cNvPr id="92" name="Rectangle : coins arrondis 91">
              <a:extLst>
                <a:ext uri="{FF2B5EF4-FFF2-40B4-BE49-F238E27FC236}">
                  <a16:creationId xmlns:a16="http://schemas.microsoft.com/office/drawing/2014/main" id="{653A4AE0-11A7-4294-8222-31A6DF6FD516}"/>
                </a:ext>
              </a:extLst>
            </p:cNvPr>
            <p:cNvSpPr/>
            <p:nvPr/>
          </p:nvSpPr>
          <p:spPr>
            <a:xfrm>
              <a:off x="8851667" y="459660"/>
              <a:ext cx="687180" cy="619425"/>
            </a:xfrm>
            <a:prstGeom prst="roundRect">
              <a:avLst>
                <a:gd name="adj" fmla="val 5646"/>
              </a:avLst>
            </a:prstGeom>
            <a:solidFill>
              <a:srgbClr val="0330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3" name="Image 92">
              <a:extLst>
                <a:ext uri="{FF2B5EF4-FFF2-40B4-BE49-F238E27FC236}">
                  <a16:creationId xmlns:a16="http://schemas.microsoft.com/office/drawing/2014/main" id="{B10A18E0-55DC-443A-8825-5FE52B2C7C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3123" y="520625"/>
              <a:ext cx="655724" cy="328971"/>
            </a:xfrm>
            <a:prstGeom prst="rect">
              <a:avLst/>
            </a:prstGeom>
          </p:spPr>
        </p:pic>
        <p:sp>
          <p:nvSpPr>
            <p:cNvPr id="94" name="ZoneTexte 93">
              <a:extLst>
                <a:ext uri="{FF2B5EF4-FFF2-40B4-BE49-F238E27FC236}">
                  <a16:creationId xmlns:a16="http://schemas.microsoft.com/office/drawing/2014/main" id="{267F8EB2-ECBD-477A-BE25-AB140907A987}"/>
                </a:ext>
              </a:extLst>
            </p:cNvPr>
            <p:cNvSpPr txBox="1"/>
            <p:nvPr/>
          </p:nvSpPr>
          <p:spPr>
            <a:xfrm>
              <a:off x="8865839" y="839526"/>
              <a:ext cx="658835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Standard Terms</a:t>
              </a:r>
            </a:p>
          </p:txBody>
        </p:sp>
      </p:grpSp>
      <p:pic>
        <p:nvPicPr>
          <p:cNvPr id="96" name="Image 95">
            <a:extLst>
              <a:ext uri="{FF2B5EF4-FFF2-40B4-BE49-F238E27FC236}">
                <a16:creationId xmlns:a16="http://schemas.microsoft.com/office/drawing/2014/main" id="{095A2B43-71C7-4F34-AB8B-9DAA574EEC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0696" y="5434828"/>
            <a:ext cx="259884" cy="235071"/>
          </a:xfrm>
          <a:prstGeom prst="rect">
            <a:avLst/>
          </a:prstGeom>
        </p:spPr>
      </p:pic>
      <p:pic>
        <p:nvPicPr>
          <p:cNvPr id="97" name="Image 96">
            <a:extLst>
              <a:ext uri="{FF2B5EF4-FFF2-40B4-BE49-F238E27FC236}">
                <a16:creationId xmlns:a16="http://schemas.microsoft.com/office/drawing/2014/main" id="{570A13B4-C372-43F1-B938-B0394B5670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2169" y="4853594"/>
            <a:ext cx="259884" cy="235071"/>
          </a:xfrm>
          <a:prstGeom prst="rect">
            <a:avLst/>
          </a:prstGeom>
        </p:spPr>
      </p:pic>
      <p:pic>
        <p:nvPicPr>
          <p:cNvPr id="98" name="Image 97">
            <a:extLst>
              <a:ext uri="{FF2B5EF4-FFF2-40B4-BE49-F238E27FC236}">
                <a16:creationId xmlns:a16="http://schemas.microsoft.com/office/drawing/2014/main" id="{D1E2826B-8F81-47E2-9FE1-7BA3519438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8538" y="4053955"/>
            <a:ext cx="259884" cy="235071"/>
          </a:xfrm>
          <a:prstGeom prst="rect">
            <a:avLst/>
          </a:prstGeom>
        </p:spPr>
      </p:pic>
      <p:pic>
        <p:nvPicPr>
          <p:cNvPr id="99" name="Image 98">
            <a:extLst>
              <a:ext uri="{FF2B5EF4-FFF2-40B4-BE49-F238E27FC236}">
                <a16:creationId xmlns:a16="http://schemas.microsoft.com/office/drawing/2014/main" id="{59815952-3C00-4498-8352-6549ACE598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6939" y="4836607"/>
            <a:ext cx="259884" cy="235071"/>
          </a:xfrm>
          <a:prstGeom prst="rect">
            <a:avLst/>
          </a:prstGeom>
        </p:spPr>
      </p:pic>
      <p:pic>
        <p:nvPicPr>
          <p:cNvPr id="100" name="Image 99">
            <a:extLst>
              <a:ext uri="{FF2B5EF4-FFF2-40B4-BE49-F238E27FC236}">
                <a16:creationId xmlns:a16="http://schemas.microsoft.com/office/drawing/2014/main" id="{4DFA8635-D319-4FCE-89EF-77701116BB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8372" y="4778551"/>
            <a:ext cx="285129" cy="257906"/>
          </a:xfrm>
          <a:prstGeom prst="rect">
            <a:avLst/>
          </a:prstGeom>
        </p:spPr>
      </p:pic>
      <p:pic>
        <p:nvPicPr>
          <p:cNvPr id="102" name="Image 101">
            <a:extLst>
              <a:ext uri="{FF2B5EF4-FFF2-40B4-BE49-F238E27FC236}">
                <a16:creationId xmlns:a16="http://schemas.microsoft.com/office/drawing/2014/main" id="{AE486556-DF3E-4BCF-8DFC-A974BA97C4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44712" y="4765286"/>
            <a:ext cx="291584" cy="261600"/>
          </a:xfrm>
          <a:prstGeom prst="rect">
            <a:avLst/>
          </a:prstGeom>
        </p:spPr>
      </p:pic>
      <p:pic>
        <p:nvPicPr>
          <p:cNvPr id="104" name="Picture 4" descr="Résultat de recherche d'images pour &quot;loinc&quot;">
            <a:extLst>
              <a:ext uri="{FF2B5EF4-FFF2-40B4-BE49-F238E27FC236}">
                <a16:creationId xmlns:a16="http://schemas.microsoft.com/office/drawing/2014/main" id="{AEBF5A15-551E-48DC-A5A8-95A1AFBBD1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4850" y="6083801"/>
            <a:ext cx="1178031" cy="413076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4" descr="Résultat de recherche d'images pour &quot;loinc&quot;">
            <a:extLst>
              <a:ext uri="{FF2B5EF4-FFF2-40B4-BE49-F238E27FC236}">
                <a16:creationId xmlns:a16="http://schemas.microsoft.com/office/drawing/2014/main" id="{A237D0E0-92A8-45DD-B7A3-7388DCEBBA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3533" y="4767709"/>
            <a:ext cx="583519" cy="204611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" name="ZoneTexte 107">
            <a:extLst>
              <a:ext uri="{FF2B5EF4-FFF2-40B4-BE49-F238E27FC236}">
                <a16:creationId xmlns:a16="http://schemas.microsoft.com/office/drawing/2014/main" id="{A3F17DCB-79BC-47CC-AD7E-E39532A38A80}"/>
              </a:ext>
            </a:extLst>
          </p:cNvPr>
          <p:cNvSpPr txBox="1"/>
          <p:nvPr/>
        </p:nvSpPr>
        <p:spPr>
          <a:xfrm>
            <a:off x="8288149" y="4046447"/>
            <a:ext cx="371263" cy="295466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lIns="0" rIns="0" bIns="0" rtlCol="0" anchor="ctr" anchorCtr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000" dirty="0"/>
              <a:t>WHO</a:t>
            </a:r>
          </a:p>
          <a:p>
            <a:pPr algn="ctr">
              <a:lnSpc>
                <a:spcPct val="80000"/>
              </a:lnSpc>
            </a:pPr>
            <a:r>
              <a:rPr lang="en-US" sz="1000" dirty="0"/>
              <a:t>ATC</a:t>
            </a:r>
          </a:p>
        </p:txBody>
      </p:sp>
      <p:pic>
        <p:nvPicPr>
          <p:cNvPr id="117" name="Image 116">
            <a:extLst>
              <a:ext uri="{FF2B5EF4-FFF2-40B4-BE49-F238E27FC236}">
                <a16:creationId xmlns:a16="http://schemas.microsoft.com/office/drawing/2014/main" id="{D59C72DA-612B-4FF5-9C78-45C7DC6B4C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44654" y="4028239"/>
            <a:ext cx="291584" cy="261600"/>
          </a:xfrm>
          <a:prstGeom prst="rect">
            <a:avLst/>
          </a:prstGeom>
        </p:spPr>
      </p:pic>
      <p:sp>
        <p:nvSpPr>
          <p:cNvPr id="118" name="ZoneTexte 117">
            <a:extLst>
              <a:ext uri="{FF2B5EF4-FFF2-40B4-BE49-F238E27FC236}">
                <a16:creationId xmlns:a16="http://schemas.microsoft.com/office/drawing/2014/main" id="{CCE23AD2-384E-4BD9-8E20-3527F87560FD}"/>
              </a:ext>
            </a:extLst>
          </p:cNvPr>
          <p:cNvSpPr txBox="1"/>
          <p:nvPr/>
        </p:nvSpPr>
        <p:spPr>
          <a:xfrm>
            <a:off x="97101" y="1640202"/>
            <a:ext cx="1385316" cy="761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National</a:t>
            </a:r>
          </a:p>
          <a:p>
            <a:pPr algn="ctr">
              <a:lnSpc>
                <a:spcPct val="8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identifier for</a:t>
            </a:r>
          </a:p>
          <a:p>
            <a:pPr algn="ctr">
              <a:lnSpc>
                <a:spcPct val="80000"/>
              </a:lnSpc>
            </a:pPr>
            <a:r>
              <a:rPr lang="en-US" dirty="0">
                <a:latin typeface="Source Sans Pro" panose="020B0503030403020204" pitchFamily="34" charset="0"/>
                <a:ea typeface="Source Sans Pro" panose="020B0503030403020204" pitchFamily="34" charset="0"/>
              </a:rPr>
              <a:t>dispense</a:t>
            </a:r>
          </a:p>
        </p:txBody>
      </p:sp>
    </p:spTree>
    <p:extLst>
      <p:ext uri="{BB962C8B-B14F-4D97-AF65-F5344CB8AC3E}">
        <p14:creationId xmlns:p14="http://schemas.microsoft.com/office/powerpoint/2010/main" val="3278941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DFD193-8C8B-4461-BF43-B2ED1ED52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9A1D3-120E-42F1-A00A-A8BB2228AEC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3158180-B8E0-4FCC-86DE-C6DAD1B3AE18}"/>
              </a:ext>
            </a:extLst>
          </p:cNvPr>
          <p:cNvSpPr txBox="1"/>
          <p:nvPr/>
        </p:nvSpPr>
        <p:spPr>
          <a:xfrm>
            <a:off x="0" y="6608385"/>
            <a:ext cx="15728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74872B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Copyright 2021 –PHAST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C3BDABA-F6E5-4D2E-ADB6-5EDE1CA4D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9997" y="145142"/>
            <a:ext cx="8940804" cy="1008743"/>
          </a:xfrm>
        </p:spPr>
        <p:txBody>
          <a:bodyPr>
            <a:noAutofit/>
          </a:bodyPr>
          <a:lstStyle/>
          <a:p>
            <a:pPr algn="l"/>
            <a:r>
              <a:rPr lang="en-US" sz="3600" b="1" dirty="0">
                <a:solidFill>
                  <a:srgbClr val="77933C"/>
                </a:solidFill>
                <a:cs typeface="+mn-cs"/>
              </a:rPr>
              <a:t>Implementation of SNOMED CT by CIOmed is a mapping effort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F707B53-17E7-46AA-9BCA-D2DB49D9FF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32" y="1708928"/>
            <a:ext cx="1973056" cy="177668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B3B0F83-B9F8-4799-9E2B-DF001DE7CC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7747" y="1708927"/>
            <a:ext cx="1973056" cy="1784673"/>
          </a:xfrm>
          <a:prstGeom prst="rect">
            <a:avLst/>
          </a:prstGeom>
        </p:spPr>
      </p:pic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0D899EA5-760D-4EB8-835F-5C589D7DC816}"/>
              </a:ext>
            </a:extLst>
          </p:cNvPr>
          <p:cNvCxnSpPr>
            <a:cxnSpLocks/>
          </p:cNvCxnSpPr>
          <p:nvPr/>
        </p:nvCxnSpPr>
        <p:spPr>
          <a:xfrm flipV="1">
            <a:off x="3554233" y="2242458"/>
            <a:ext cx="3281996" cy="19859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0D8FAC65-4ACA-4340-9F93-1D3B7E02C05A}"/>
              </a:ext>
            </a:extLst>
          </p:cNvPr>
          <p:cNvCxnSpPr>
            <a:cxnSpLocks/>
          </p:cNvCxnSpPr>
          <p:nvPr/>
        </p:nvCxnSpPr>
        <p:spPr>
          <a:xfrm>
            <a:off x="3554233" y="2695492"/>
            <a:ext cx="3281996" cy="6222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1F2772C7-BDE0-4BD8-9082-5F5CC91CF2C8}"/>
              </a:ext>
            </a:extLst>
          </p:cNvPr>
          <p:cNvCxnSpPr>
            <a:cxnSpLocks/>
          </p:cNvCxnSpPr>
          <p:nvPr/>
        </p:nvCxnSpPr>
        <p:spPr>
          <a:xfrm>
            <a:off x="3554233" y="2926080"/>
            <a:ext cx="3281996" cy="36140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B47C5288-A69E-491F-B94F-BBEDC531FC4D}"/>
              </a:ext>
            </a:extLst>
          </p:cNvPr>
          <p:cNvCxnSpPr>
            <a:cxnSpLocks/>
          </p:cNvCxnSpPr>
          <p:nvPr/>
        </p:nvCxnSpPr>
        <p:spPr>
          <a:xfrm flipV="1">
            <a:off x="3562184" y="1850572"/>
            <a:ext cx="3274045" cy="35989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C202C525-F439-430E-97A5-7AC18307AE54}"/>
              </a:ext>
            </a:extLst>
          </p:cNvPr>
          <p:cNvSpPr txBox="1"/>
          <p:nvPr/>
        </p:nvSpPr>
        <p:spPr>
          <a:xfrm>
            <a:off x="1365232" y="4100286"/>
            <a:ext cx="6037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CIOmed will be distributed through the HL7 </a:t>
            </a:r>
            <a:r>
              <a:rPr lang="en-US" sz="2400" dirty="0">
                <a:solidFill>
                  <a:srgbClr val="0070C0"/>
                </a:solidFill>
              </a:rPr>
              <a:t>FHIR standard for catalogs of healthcare items</a:t>
            </a:r>
            <a:r>
              <a:rPr lang="en-US" sz="2400" dirty="0"/>
              <a:t> with codeable data elements of FHIR resources using </a:t>
            </a:r>
            <a:r>
              <a:rPr lang="en-US" sz="2400" dirty="0" err="1"/>
              <a:t>codings</a:t>
            </a:r>
            <a:r>
              <a:rPr lang="en-US" sz="2400" dirty="0"/>
              <a:t> based on the mapped reference terminologies (SNOMED CT, EDQM, national nomenclatures…)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8F4143E1-2340-4FD0-8987-2D48050A5EAD}"/>
              </a:ext>
            </a:extLst>
          </p:cNvPr>
          <p:cNvSpPr txBox="1"/>
          <p:nvPr/>
        </p:nvSpPr>
        <p:spPr>
          <a:xfrm>
            <a:off x="7657106" y="4564049"/>
            <a:ext cx="39915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</a:t>
            </a:r>
            <a:r>
              <a:rPr lang="en-US" sz="1400" dirty="0">
                <a:solidFill>
                  <a:srgbClr val="0563C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https://build.fhir.org/ig/HL7/fhir-order-catalog/</a:t>
            </a:r>
            <a:r>
              <a:rPr lang="en-US" sz="140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353434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DFD193-8C8B-4461-BF43-B2ED1ED52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9A1D3-120E-42F1-A00A-A8BB2228AEC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3158180-B8E0-4FCC-86DE-C6DAD1B3AE18}"/>
              </a:ext>
            </a:extLst>
          </p:cNvPr>
          <p:cNvSpPr txBox="1"/>
          <p:nvPr/>
        </p:nvSpPr>
        <p:spPr>
          <a:xfrm>
            <a:off x="0" y="6608385"/>
            <a:ext cx="15728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74872B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Copyright 2021 –PHAST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C3BDABA-F6E5-4D2E-ADB6-5EDE1CA4D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7939" y="65314"/>
            <a:ext cx="9402611" cy="1008743"/>
          </a:xfrm>
        </p:spPr>
        <p:txBody>
          <a:bodyPr>
            <a:noAutofit/>
          </a:bodyPr>
          <a:lstStyle/>
          <a:p>
            <a:pPr algn="l"/>
            <a:r>
              <a:rPr lang="en-US" b="1" dirty="0">
                <a:solidFill>
                  <a:srgbClr val="77933C"/>
                </a:solidFill>
                <a:cs typeface="+mn-cs"/>
              </a:rPr>
              <a:t>Regulatory requirement in France to progressively adopt the abstract representation of drug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32B2993-618A-4CF6-BDF7-AB2F42856C31}"/>
              </a:ext>
            </a:extLst>
          </p:cNvPr>
          <p:cNvSpPr txBox="1"/>
          <p:nvPr/>
        </p:nvSpPr>
        <p:spPr>
          <a:xfrm>
            <a:off x="1014318" y="1775656"/>
            <a:ext cx="10041465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rgbClr val="517E3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Prescribe</a:t>
            </a:r>
            <a:r>
              <a:rPr lang="en-US" sz="2400" dirty="0">
                <a:solidFill>
                  <a:srgbClr val="517E3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:</a:t>
            </a:r>
          </a:p>
          <a:p>
            <a:pPr marL="904875" lvl="1" indent="-447675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Medicinal Product Only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[+ kinetics], Dosage instruction </a:t>
            </a:r>
          </a:p>
          <a:p>
            <a:pPr marL="1436688" lvl="1" indent="-447675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Dosage instruction = {route [+ method], dose and rate, timing}</a:t>
            </a:r>
          </a:p>
          <a:p>
            <a:pPr marL="447675" indent="-447675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rgbClr val="517E3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Dispense</a:t>
            </a:r>
            <a:r>
              <a:rPr lang="en-US" sz="2400" dirty="0">
                <a:solidFill>
                  <a:srgbClr val="517E3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:</a:t>
            </a:r>
          </a:p>
          <a:p>
            <a:pPr marL="904875" lvl="1" indent="-447675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Clinical Drug</a:t>
            </a:r>
          </a:p>
        </p:txBody>
      </p:sp>
    </p:spTree>
    <p:extLst>
      <p:ext uri="{BB962C8B-B14F-4D97-AF65-F5344CB8AC3E}">
        <p14:creationId xmlns:p14="http://schemas.microsoft.com/office/powerpoint/2010/main" val="3992346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DFD193-8C8B-4461-BF43-B2ED1ED52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9A1D3-120E-42F1-A00A-A8BB2228AEC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3158180-B8E0-4FCC-86DE-C6DAD1B3AE18}"/>
              </a:ext>
            </a:extLst>
          </p:cNvPr>
          <p:cNvSpPr txBox="1"/>
          <p:nvPr/>
        </p:nvSpPr>
        <p:spPr>
          <a:xfrm>
            <a:off x="0" y="6608385"/>
            <a:ext cx="15728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74872B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Copyright 2021 –PHAST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C3BDABA-F6E5-4D2E-ADB6-5EDE1CA4D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5639" y="256546"/>
            <a:ext cx="7305228" cy="601693"/>
          </a:xfrm>
        </p:spPr>
        <p:txBody>
          <a:bodyPr>
            <a:noAutofit/>
          </a:bodyPr>
          <a:lstStyle/>
          <a:p>
            <a:pPr algn="l"/>
            <a:r>
              <a:rPr lang="en-US" b="1" dirty="0">
                <a:solidFill>
                  <a:srgbClr val="77933C"/>
                </a:solidFill>
                <a:cs typeface="+mn-cs"/>
              </a:rPr>
              <a:t>Identifiers for abstract medications in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B9FC9A8-00A2-43FA-B8D2-292D5D7C8D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3344" y="191216"/>
            <a:ext cx="786598" cy="708311"/>
          </a:xfrm>
          <a:prstGeom prst="rect">
            <a:avLst/>
          </a:prstGeom>
        </p:spPr>
      </p:pic>
      <p:sp>
        <p:nvSpPr>
          <p:cNvPr id="9" name="Rectangle à coins arrondis 26">
            <a:extLst>
              <a:ext uri="{FF2B5EF4-FFF2-40B4-BE49-F238E27FC236}">
                <a16:creationId xmlns:a16="http://schemas.microsoft.com/office/drawing/2014/main" id="{0D0A1D66-3BA6-4652-9615-46A318B13052}"/>
              </a:ext>
            </a:extLst>
          </p:cNvPr>
          <p:cNvSpPr/>
          <p:nvPr/>
        </p:nvSpPr>
        <p:spPr>
          <a:xfrm>
            <a:off x="1600318" y="862925"/>
            <a:ext cx="4440758" cy="5059668"/>
          </a:xfrm>
          <a:prstGeom prst="roundRect">
            <a:avLst>
              <a:gd name="adj" fmla="val 33581"/>
            </a:avLst>
          </a:prstGeom>
          <a:solidFill>
            <a:srgbClr val="006CB7">
              <a:alpha val="25098"/>
            </a:srgb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855B530-0BE2-4026-9ECA-269577D6B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2190" y="1107379"/>
            <a:ext cx="451485" cy="409575"/>
          </a:xfrm>
          <a:prstGeom prst="rect">
            <a:avLst/>
          </a:prstGeom>
          <a:effectLst/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2EF67929-9E50-455D-A44E-C7467C23774C}"/>
              </a:ext>
            </a:extLst>
          </p:cNvPr>
          <p:cNvSpPr txBox="1"/>
          <p:nvPr/>
        </p:nvSpPr>
        <p:spPr>
          <a:xfrm>
            <a:off x="3304235" y="1461361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6CB7"/>
                </a:solidFill>
                <a:effectLst/>
                <a:latin typeface="Rockwell" panose="02060603020205020403" pitchFamily="18" charset="0"/>
              </a:rPr>
              <a:t>IDMP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A0A6FF40-FF6E-4B36-BDE3-5CD8CD567AE3}"/>
              </a:ext>
            </a:extLst>
          </p:cNvPr>
          <p:cNvSpPr/>
          <p:nvPr/>
        </p:nvSpPr>
        <p:spPr>
          <a:xfrm>
            <a:off x="7853946" y="4452779"/>
            <a:ext cx="212639" cy="217648"/>
          </a:xfrm>
          <a:prstGeom prst="ellipse">
            <a:avLst/>
          </a:prstGeom>
          <a:solidFill>
            <a:srgbClr val="777777"/>
          </a:solidFill>
          <a:ln>
            <a:solidFill>
              <a:srgbClr val="16AF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CCCE8EF-998C-4F5E-990A-AEC4AB5C096E}"/>
              </a:ext>
            </a:extLst>
          </p:cNvPr>
          <p:cNvSpPr txBox="1"/>
          <p:nvPr/>
        </p:nvSpPr>
        <p:spPr>
          <a:xfrm>
            <a:off x="7377604" y="4762700"/>
            <a:ext cx="2613100" cy="775203"/>
          </a:xfrm>
          <a:prstGeom prst="rect">
            <a:avLst/>
          </a:prstGeom>
          <a:noFill/>
        </p:spPr>
        <p:txBody>
          <a:bodyPr wrap="square" lIns="72000" tIns="36000" rIns="72000" bIns="36000" rtlCol="0">
            <a:spAutoFit/>
          </a:bodyPr>
          <a:lstStyle>
            <a:defPPr>
              <a:defRPr lang="fr-FR"/>
            </a:defPPr>
            <a:lvl1pPr algn="r">
              <a:lnSpc>
                <a:spcPts val="1800"/>
              </a:lnSpc>
              <a:defRPr sz="2000">
                <a:effectLst>
                  <a:glow rad="127000">
                    <a:schemeClr val="bg1">
                      <a:alpha val="67000"/>
                    </a:schemeClr>
                  </a:glow>
                </a:effectLst>
              </a:defRPr>
            </a:lvl1pPr>
          </a:lstStyle>
          <a:p>
            <a:pPr algn="ctr"/>
            <a:r>
              <a:rPr lang="en-US" dirty="0"/>
              <a:t>Paracetamol + Codeine</a:t>
            </a:r>
          </a:p>
          <a:p>
            <a:pPr algn="ctr"/>
            <a:r>
              <a:rPr lang="en-US" dirty="0"/>
              <a:t>500 mg + 30 mg</a:t>
            </a:r>
          </a:p>
          <a:p>
            <a:pPr algn="ctr"/>
            <a:r>
              <a:rPr lang="en-US" dirty="0"/>
              <a:t>effervescent tablet</a:t>
            </a: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7F1F57BE-E764-486D-BCFA-5867C992BB41}"/>
              </a:ext>
            </a:extLst>
          </p:cNvPr>
          <p:cNvCxnSpPr>
            <a:cxnSpLocks/>
          </p:cNvCxnSpPr>
          <p:nvPr/>
        </p:nvCxnSpPr>
        <p:spPr>
          <a:xfrm flipH="1" flipV="1">
            <a:off x="3175288" y="3620775"/>
            <a:ext cx="4582598" cy="893168"/>
          </a:xfrm>
          <a:prstGeom prst="straightConnector1">
            <a:avLst/>
          </a:prstGeom>
          <a:ln w="38100">
            <a:solidFill>
              <a:srgbClr val="5F953B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E706313B-6644-4FF1-A0EA-E0ACDDB65F39}"/>
              </a:ext>
            </a:extLst>
          </p:cNvPr>
          <p:cNvSpPr txBox="1"/>
          <p:nvPr/>
        </p:nvSpPr>
        <p:spPr>
          <a:xfrm>
            <a:off x="4878690" y="3306243"/>
            <a:ext cx="2592290" cy="544371"/>
          </a:xfrm>
          <a:prstGeom prst="rect">
            <a:avLst/>
          </a:prstGeom>
          <a:noFill/>
        </p:spPr>
        <p:txBody>
          <a:bodyPr wrap="square" lIns="72000" tIns="36000" rIns="72000" bIns="36000" rtlCol="0">
            <a:spAutoFit/>
          </a:bodyPr>
          <a:lstStyle>
            <a:defPPr>
              <a:defRPr lang="fr-FR"/>
            </a:defPPr>
            <a:lvl1pPr algn="r">
              <a:defRPr sz="2000"/>
            </a:lvl1pPr>
          </a:lstStyle>
          <a:p>
            <a:pPr algn="l">
              <a:lnSpc>
                <a:spcPts val="1800"/>
              </a:lnSpc>
            </a:pPr>
            <a:r>
              <a:rPr lang="en-US" dirty="0">
                <a:effectLst>
                  <a:glow rad="127000">
                    <a:schemeClr val="bg1">
                      <a:alpha val="67000"/>
                    </a:schemeClr>
                  </a:glow>
                </a:effectLst>
              </a:rPr>
              <a:t>Paracetamol + Codeine</a:t>
            </a:r>
          </a:p>
          <a:p>
            <a:pPr algn="l">
              <a:lnSpc>
                <a:spcPts val="1800"/>
              </a:lnSpc>
            </a:pPr>
            <a:r>
              <a:rPr lang="en-US" dirty="0">
                <a:effectLst>
                  <a:glow rad="127000">
                    <a:schemeClr val="bg1">
                      <a:alpha val="67000"/>
                    </a:schemeClr>
                  </a:glow>
                </a:effectLst>
              </a:rPr>
              <a:t>oral solution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F4A4B115-D933-4320-8C2D-A761D619B787}"/>
              </a:ext>
            </a:extLst>
          </p:cNvPr>
          <p:cNvSpPr/>
          <p:nvPr/>
        </p:nvSpPr>
        <p:spPr>
          <a:xfrm>
            <a:off x="3805251" y="2416028"/>
            <a:ext cx="213032" cy="217648"/>
          </a:xfrm>
          <a:prstGeom prst="ellipse">
            <a:avLst/>
          </a:prstGeom>
          <a:solidFill>
            <a:srgbClr val="777777"/>
          </a:solidFill>
          <a:ln>
            <a:solidFill>
              <a:srgbClr val="16AF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2458E90-5DAF-480C-AD50-FFC1F937D0ED}"/>
              </a:ext>
            </a:extLst>
          </p:cNvPr>
          <p:cNvSpPr txBox="1"/>
          <p:nvPr/>
        </p:nvSpPr>
        <p:spPr>
          <a:xfrm>
            <a:off x="2646444" y="2034267"/>
            <a:ext cx="2542200" cy="380480"/>
          </a:xfrm>
          <a:prstGeom prst="rect">
            <a:avLst/>
          </a:prstGeom>
          <a:noFill/>
        </p:spPr>
        <p:txBody>
          <a:bodyPr wrap="square" lIns="72000" tIns="36000" rIns="72000" bIns="36000" rtlCol="0">
            <a:spAutoFit/>
          </a:bodyPr>
          <a:lstStyle>
            <a:defPPr>
              <a:defRPr lang="fr-FR"/>
            </a:defPPr>
            <a:lvl1pPr algn="r">
              <a:lnSpc>
                <a:spcPts val="1800"/>
              </a:lnSpc>
              <a:defRPr sz="2000">
                <a:effectLst>
                  <a:glow rad="127000">
                    <a:schemeClr val="bg1">
                      <a:alpha val="67000"/>
                    </a:schemeClr>
                  </a:glow>
                </a:effectLst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dirty="0"/>
              <a:t>Paracetamol + Codeine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21BBD30-554C-4CC2-A511-4EFB1C377D92}"/>
              </a:ext>
            </a:extLst>
          </p:cNvPr>
          <p:cNvSpPr/>
          <p:nvPr/>
        </p:nvSpPr>
        <p:spPr>
          <a:xfrm>
            <a:off x="3790935" y="4452779"/>
            <a:ext cx="212639" cy="217648"/>
          </a:xfrm>
          <a:prstGeom prst="ellipse">
            <a:avLst/>
          </a:prstGeom>
          <a:solidFill>
            <a:srgbClr val="777777"/>
          </a:solidFill>
          <a:ln>
            <a:solidFill>
              <a:srgbClr val="16AF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7B9E30CF-6944-4E56-A933-872D5AFDE845}"/>
              </a:ext>
            </a:extLst>
          </p:cNvPr>
          <p:cNvSpPr/>
          <p:nvPr/>
        </p:nvSpPr>
        <p:spPr>
          <a:xfrm>
            <a:off x="2915941" y="3422785"/>
            <a:ext cx="212639" cy="217648"/>
          </a:xfrm>
          <a:prstGeom prst="ellipse">
            <a:avLst/>
          </a:prstGeom>
          <a:solidFill>
            <a:srgbClr val="777777"/>
          </a:solidFill>
          <a:ln>
            <a:solidFill>
              <a:srgbClr val="16AF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11DC5AA1-B1AB-4A83-AA65-3F0EDAD3AD15}"/>
              </a:ext>
            </a:extLst>
          </p:cNvPr>
          <p:cNvCxnSpPr/>
          <p:nvPr/>
        </p:nvCxnSpPr>
        <p:spPr>
          <a:xfrm flipH="1" flipV="1">
            <a:off x="4021672" y="2671678"/>
            <a:ext cx="648000" cy="772538"/>
          </a:xfrm>
          <a:prstGeom prst="straightConnector1">
            <a:avLst/>
          </a:prstGeom>
          <a:ln w="38100">
            <a:solidFill>
              <a:srgbClr val="5F953B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llipse 20">
            <a:extLst>
              <a:ext uri="{FF2B5EF4-FFF2-40B4-BE49-F238E27FC236}">
                <a16:creationId xmlns:a16="http://schemas.microsoft.com/office/drawing/2014/main" id="{3CE9E3B5-57F6-4F88-8FDB-719FD674DA19}"/>
              </a:ext>
            </a:extLst>
          </p:cNvPr>
          <p:cNvSpPr/>
          <p:nvPr/>
        </p:nvSpPr>
        <p:spPr>
          <a:xfrm>
            <a:off x="4680892" y="3447528"/>
            <a:ext cx="212639" cy="217648"/>
          </a:xfrm>
          <a:prstGeom prst="ellipse">
            <a:avLst/>
          </a:prstGeom>
          <a:solidFill>
            <a:srgbClr val="777777"/>
          </a:solidFill>
          <a:ln>
            <a:solidFill>
              <a:srgbClr val="16AF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55E411A-CEC4-44E3-AED4-CC2B2753FDDF}"/>
              </a:ext>
            </a:extLst>
          </p:cNvPr>
          <p:cNvSpPr txBox="1"/>
          <p:nvPr/>
        </p:nvSpPr>
        <p:spPr>
          <a:xfrm>
            <a:off x="338493" y="3292538"/>
            <a:ext cx="2529610" cy="544371"/>
          </a:xfrm>
          <a:prstGeom prst="rect">
            <a:avLst/>
          </a:prstGeom>
          <a:noFill/>
        </p:spPr>
        <p:txBody>
          <a:bodyPr wrap="square" lIns="72000" tIns="36000" rIns="72000" bIns="36000" rtlCol="0">
            <a:spAutoFit/>
          </a:bodyPr>
          <a:lstStyle>
            <a:defPPr>
              <a:defRPr lang="fr-FR"/>
            </a:defPPr>
            <a:lvl1pPr algn="r">
              <a:lnSpc>
                <a:spcPts val="1800"/>
              </a:lnSpc>
              <a:defRPr sz="2000">
                <a:effectLst>
                  <a:glow rad="127000">
                    <a:schemeClr val="bg1">
                      <a:alpha val="67000"/>
                    </a:schemeClr>
                  </a:glow>
                </a:effectLst>
              </a:defRPr>
            </a:lvl1pPr>
          </a:lstStyle>
          <a:p>
            <a:r>
              <a:rPr lang="en-US" dirty="0"/>
              <a:t>Paracetamol + Codeine</a:t>
            </a:r>
          </a:p>
          <a:p>
            <a:r>
              <a:rPr lang="en-US" dirty="0"/>
              <a:t>500 mg + 30 mg</a:t>
            </a: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0DA395DD-5A50-4271-A7A5-65BB67B144D5}"/>
              </a:ext>
            </a:extLst>
          </p:cNvPr>
          <p:cNvCxnSpPr/>
          <p:nvPr/>
        </p:nvCxnSpPr>
        <p:spPr>
          <a:xfrm flipV="1">
            <a:off x="4008782" y="3694671"/>
            <a:ext cx="666000" cy="723834"/>
          </a:xfrm>
          <a:prstGeom prst="straightConnector1">
            <a:avLst/>
          </a:prstGeom>
          <a:ln w="38100">
            <a:solidFill>
              <a:srgbClr val="5F953B"/>
            </a:solidFill>
            <a:headEnd type="arrow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B3483B39-D90F-4456-B8B6-AA4CCDD39F16}"/>
              </a:ext>
            </a:extLst>
          </p:cNvPr>
          <p:cNvCxnSpPr/>
          <p:nvPr/>
        </p:nvCxnSpPr>
        <p:spPr>
          <a:xfrm flipV="1">
            <a:off x="3132217" y="2644382"/>
            <a:ext cx="648000" cy="771592"/>
          </a:xfrm>
          <a:prstGeom prst="straightConnector1">
            <a:avLst/>
          </a:prstGeom>
          <a:ln w="38100">
            <a:solidFill>
              <a:srgbClr val="5F953B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A7B8402F-7D41-4055-8186-9AA4AFBD08A1}"/>
              </a:ext>
            </a:extLst>
          </p:cNvPr>
          <p:cNvCxnSpPr/>
          <p:nvPr/>
        </p:nvCxnSpPr>
        <p:spPr>
          <a:xfrm flipH="1" flipV="1">
            <a:off x="3104669" y="3681024"/>
            <a:ext cx="666000" cy="728293"/>
          </a:xfrm>
          <a:prstGeom prst="straightConnector1">
            <a:avLst/>
          </a:prstGeom>
          <a:ln w="38100">
            <a:solidFill>
              <a:srgbClr val="5F953B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>
            <a:extLst>
              <a:ext uri="{FF2B5EF4-FFF2-40B4-BE49-F238E27FC236}">
                <a16:creationId xmlns:a16="http://schemas.microsoft.com/office/drawing/2014/main" id="{03C6F320-D32C-4A27-8DC4-2B889B198284}"/>
              </a:ext>
            </a:extLst>
          </p:cNvPr>
          <p:cNvSpPr txBox="1"/>
          <p:nvPr/>
        </p:nvSpPr>
        <p:spPr>
          <a:xfrm>
            <a:off x="2596137" y="4762700"/>
            <a:ext cx="2613100" cy="775203"/>
          </a:xfrm>
          <a:prstGeom prst="rect">
            <a:avLst/>
          </a:prstGeom>
          <a:noFill/>
        </p:spPr>
        <p:txBody>
          <a:bodyPr wrap="square" lIns="72000" tIns="36000" rIns="72000" bIns="36000" rtlCol="0">
            <a:spAutoFit/>
          </a:bodyPr>
          <a:lstStyle>
            <a:defPPr>
              <a:defRPr lang="fr-FR"/>
            </a:defPPr>
            <a:lvl1pPr algn="r">
              <a:lnSpc>
                <a:spcPts val="1800"/>
              </a:lnSpc>
              <a:defRPr sz="2000">
                <a:effectLst>
                  <a:glow rad="127000">
                    <a:schemeClr val="bg1">
                      <a:alpha val="67000"/>
                    </a:schemeClr>
                  </a:glow>
                </a:effectLst>
              </a:defRPr>
            </a:lvl1pPr>
          </a:lstStyle>
          <a:p>
            <a:pPr algn="ctr"/>
            <a:r>
              <a:rPr lang="en-US" dirty="0"/>
              <a:t>Paracetamol + Codeine</a:t>
            </a:r>
          </a:p>
          <a:p>
            <a:pPr algn="ctr"/>
            <a:r>
              <a:rPr lang="en-US" dirty="0"/>
              <a:t>500 mg + 30 mg</a:t>
            </a:r>
          </a:p>
          <a:p>
            <a:pPr algn="ctr"/>
            <a:r>
              <a:rPr lang="en-US" dirty="0"/>
              <a:t>oral solution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E9563C2D-D4D5-4915-AB34-7B27536CCB57}"/>
              </a:ext>
            </a:extLst>
          </p:cNvPr>
          <p:cNvSpPr txBox="1"/>
          <p:nvPr/>
        </p:nvSpPr>
        <p:spPr>
          <a:xfrm>
            <a:off x="2414542" y="1865615"/>
            <a:ext cx="1095998" cy="215444"/>
          </a:xfrm>
          <a:prstGeom prst="rect">
            <a:avLst/>
          </a:prstGeom>
          <a:solidFill>
            <a:srgbClr val="C4DDF1"/>
          </a:solidFill>
          <a:ln>
            <a:solidFill>
              <a:srgbClr val="2B5D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rgbClr val="2B5D9F"/>
                </a:solidFill>
              </a:defRPr>
            </a:lvl1pPr>
          </a:lstStyle>
          <a:p>
            <a:r>
              <a:rPr lang="en-US" dirty="0"/>
              <a:t>PhPID SUB L1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BEF7F411-97CA-49B8-A69A-8C6094DA1202}"/>
              </a:ext>
            </a:extLst>
          </p:cNvPr>
          <p:cNvSpPr txBox="1"/>
          <p:nvPr/>
        </p:nvSpPr>
        <p:spPr>
          <a:xfrm>
            <a:off x="4967495" y="3054700"/>
            <a:ext cx="1084220" cy="215444"/>
          </a:xfrm>
          <a:prstGeom prst="rect">
            <a:avLst/>
          </a:prstGeom>
          <a:solidFill>
            <a:srgbClr val="C4DDF1"/>
          </a:solidFill>
          <a:ln>
            <a:solidFill>
              <a:srgbClr val="2B5D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rgbClr val="2B5D9F"/>
                </a:solidFill>
              </a:defRPr>
            </a:lvl1pPr>
          </a:lstStyle>
          <a:p>
            <a:r>
              <a:rPr lang="en-US" dirty="0"/>
              <a:t>PhPID SUB L3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CC889062-3CF8-4C54-BA9B-4CFBCA3E7EF2}"/>
              </a:ext>
            </a:extLst>
          </p:cNvPr>
          <p:cNvSpPr txBox="1"/>
          <p:nvPr/>
        </p:nvSpPr>
        <p:spPr>
          <a:xfrm>
            <a:off x="1626339" y="3051506"/>
            <a:ext cx="1148346" cy="215444"/>
          </a:xfrm>
          <a:prstGeom prst="rect">
            <a:avLst/>
          </a:prstGeom>
          <a:solidFill>
            <a:srgbClr val="C4DDF1"/>
          </a:solidFill>
          <a:ln>
            <a:solidFill>
              <a:srgbClr val="2B5D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rgbClr val="2B5D9F"/>
                </a:solidFill>
              </a:defRPr>
            </a:lvl1pPr>
          </a:lstStyle>
          <a:p>
            <a:r>
              <a:rPr lang="en-US" dirty="0"/>
              <a:t>PhPID SUB L2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A004C2E-429C-4977-9562-C419692BA3FB}"/>
              </a:ext>
            </a:extLst>
          </p:cNvPr>
          <p:cNvSpPr txBox="1"/>
          <p:nvPr/>
        </p:nvSpPr>
        <p:spPr>
          <a:xfrm>
            <a:off x="2388576" y="4544291"/>
            <a:ext cx="1121964" cy="215444"/>
          </a:xfrm>
          <a:prstGeom prst="rect">
            <a:avLst/>
          </a:prstGeom>
          <a:solidFill>
            <a:srgbClr val="C4DDF1"/>
          </a:solidFill>
          <a:ln>
            <a:solidFill>
              <a:srgbClr val="2B5D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0" rIns="36000" bIns="0" rtlCol="0">
            <a:spAutoFit/>
          </a:bodyPr>
          <a:lstStyle>
            <a:defPPr>
              <a:defRPr lang="fr-FR"/>
            </a:defPPr>
            <a:lvl1pPr>
              <a:defRPr sz="1400" b="1">
                <a:solidFill>
                  <a:srgbClr val="2B5D9F"/>
                </a:solidFill>
              </a:defRPr>
            </a:lvl1pPr>
          </a:lstStyle>
          <a:p>
            <a:r>
              <a:rPr lang="en-US" dirty="0"/>
              <a:t>PhPID SUB L4</a:t>
            </a:r>
          </a:p>
        </p:txBody>
      </p: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A97B2296-B5AC-438F-AA78-F64617F87DD5}"/>
              </a:ext>
            </a:extLst>
          </p:cNvPr>
          <p:cNvCxnSpPr>
            <a:cxnSpLocks/>
          </p:cNvCxnSpPr>
          <p:nvPr/>
        </p:nvCxnSpPr>
        <p:spPr>
          <a:xfrm>
            <a:off x="4214191" y="4586411"/>
            <a:ext cx="308510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761671BD-0252-4C32-9DB6-23EE26009DFC}"/>
              </a:ext>
            </a:extLst>
          </p:cNvPr>
          <p:cNvSpPr/>
          <p:nvPr/>
        </p:nvSpPr>
        <p:spPr>
          <a:xfrm>
            <a:off x="4912895" y="4368383"/>
            <a:ext cx="1559467" cy="2154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0" rIns="36000" bIns="0" rtlCol="0" anchor="ctr">
            <a:spAutoFit/>
          </a:bodyPr>
          <a:lstStyle/>
          <a:p>
            <a:pPr algn="ctr"/>
            <a:r>
              <a:rPr lang="en-US" sz="1400" dirty="0"/>
              <a:t>transformation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039B10E6-E728-437E-AC8D-E92FD5EB3442}"/>
              </a:ext>
            </a:extLst>
          </p:cNvPr>
          <p:cNvSpPr txBox="1"/>
          <p:nvPr/>
        </p:nvSpPr>
        <p:spPr>
          <a:xfrm>
            <a:off x="2257280" y="5746648"/>
            <a:ext cx="22236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Administrable dose form</a:t>
            </a:r>
            <a:endParaRPr lang="en-US" sz="1600" i="1" u="sng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AAAE104B-071D-4C73-B1E7-1AA7AC67C76D}"/>
              </a:ext>
            </a:extLst>
          </p:cNvPr>
          <p:cNvSpPr txBox="1"/>
          <p:nvPr/>
        </p:nvSpPr>
        <p:spPr>
          <a:xfrm>
            <a:off x="8015104" y="5765271"/>
            <a:ext cx="23596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Pharmaceutical dose form</a:t>
            </a:r>
            <a:endParaRPr lang="en-US" sz="1600" i="1" u="sng" dirty="0"/>
          </a:p>
        </p:txBody>
      </p: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BB0878F4-18EB-4B1B-9658-B2A00A547D49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3369123" y="5507722"/>
            <a:ext cx="330391" cy="2389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0136BE4F-9B98-495F-96B2-CFAF589E271E}"/>
              </a:ext>
            </a:extLst>
          </p:cNvPr>
          <p:cNvCxnSpPr>
            <a:cxnSpLocks/>
            <a:stCxn id="36" idx="0"/>
          </p:cNvCxnSpPr>
          <p:nvPr/>
        </p:nvCxnSpPr>
        <p:spPr>
          <a:xfrm flipH="1" flipV="1">
            <a:off x="8773889" y="5537903"/>
            <a:ext cx="421058" cy="2273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>
            <a:extLst>
              <a:ext uri="{FF2B5EF4-FFF2-40B4-BE49-F238E27FC236}">
                <a16:creationId xmlns:a16="http://schemas.microsoft.com/office/drawing/2014/main" id="{052AF3D2-51ED-4928-A566-8A3C58F509BE}"/>
              </a:ext>
            </a:extLst>
          </p:cNvPr>
          <p:cNvSpPr txBox="1"/>
          <p:nvPr/>
        </p:nvSpPr>
        <p:spPr>
          <a:xfrm>
            <a:off x="8095613" y="2859260"/>
            <a:ext cx="3816155" cy="313538"/>
          </a:xfrm>
          <a:prstGeom prst="rect">
            <a:avLst/>
          </a:prstGeom>
          <a:noFill/>
        </p:spPr>
        <p:txBody>
          <a:bodyPr wrap="none" lIns="72000" tIns="36000" rIns="72000" bIns="36000" rtlCol="0">
            <a:spAutoFit/>
          </a:bodyPr>
          <a:lstStyle>
            <a:defPPr>
              <a:defRPr lang="fr-FR"/>
            </a:defPPr>
            <a:lvl1pPr algn="r">
              <a:defRPr sz="2000"/>
            </a:lvl1pPr>
          </a:lstStyle>
          <a:p>
            <a:pPr algn="l">
              <a:lnSpc>
                <a:spcPts val="1800"/>
              </a:lnSpc>
            </a:pPr>
            <a:r>
              <a:rPr lang="en-US" dirty="0">
                <a:effectLst>
                  <a:glow rad="127000">
                    <a:schemeClr val="bg1">
                      <a:alpha val="67000"/>
                    </a:schemeClr>
                  </a:glow>
                </a:effectLst>
              </a:rPr>
              <a:t>Paracetamol + Codeine – oral route</a:t>
            </a: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6B5B7050-B0C0-4767-BC29-4316FBDA2D51}"/>
              </a:ext>
            </a:extLst>
          </p:cNvPr>
          <p:cNvSpPr/>
          <p:nvPr/>
        </p:nvSpPr>
        <p:spPr>
          <a:xfrm>
            <a:off x="7853946" y="2898779"/>
            <a:ext cx="212639" cy="217648"/>
          </a:xfrm>
          <a:prstGeom prst="ellipse">
            <a:avLst/>
          </a:prstGeom>
          <a:solidFill>
            <a:srgbClr val="777777"/>
          </a:solidFill>
          <a:ln>
            <a:solidFill>
              <a:srgbClr val="16AF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C1BC2525-ABB8-4A25-87BD-19675FE1F785}"/>
              </a:ext>
            </a:extLst>
          </p:cNvPr>
          <p:cNvCxnSpPr>
            <a:cxnSpLocks/>
          </p:cNvCxnSpPr>
          <p:nvPr/>
        </p:nvCxnSpPr>
        <p:spPr>
          <a:xfrm flipH="1" flipV="1">
            <a:off x="4044332" y="2603705"/>
            <a:ext cx="3713554" cy="400752"/>
          </a:xfrm>
          <a:prstGeom prst="straightConnector1">
            <a:avLst/>
          </a:prstGeom>
          <a:ln w="38100">
            <a:solidFill>
              <a:srgbClr val="5F953B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>
            <a:extLst>
              <a:ext uri="{FF2B5EF4-FFF2-40B4-BE49-F238E27FC236}">
                <a16:creationId xmlns:a16="http://schemas.microsoft.com/office/drawing/2014/main" id="{CC4FF201-CF74-40FA-8384-7487679DC39D}"/>
              </a:ext>
            </a:extLst>
          </p:cNvPr>
          <p:cNvSpPr txBox="1"/>
          <p:nvPr/>
        </p:nvSpPr>
        <p:spPr>
          <a:xfrm>
            <a:off x="8095613" y="4350666"/>
            <a:ext cx="1375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F0"/>
                </a:solidFill>
              </a:rPr>
              <a:t>Clinical Drug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A665B022-9969-455D-BC5A-3890682B155F}"/>
              </a:ext>
            </a:extLst>
          </p:cNvPr>
          <p:cNvSpPr txBox="1"/>
          <p:nvPr/>
        </p:nvSpPr>
        <p:spPr>
          <a:xfrm>
            <a:off x="4280617" y="2316917"/>
            <a:ext cx="2426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F0"/>
                </a:solidFill>
              </a:rPr>
              <a:t>Medicinal Product Only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A8A79344-0E6A-43F1-9411-EE7AB4FA4458}"/>
              </a:ext>
            </a:extLst>
          </p:cNvPr>
          <p:cNvSpPr txBox="1"/>
          <p:nvPr/>
        </p:nvSpPr>
        <p:spPr>
          <a:xfrm>
            <a:off x="3007005" y="2823943"/>
            <a:ext cx="929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+ strength</a:t>
            </a:r>
            <a:endParaRPr lang="en-US" sz="1400" i="1" u="sng" dirty="0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370D20C5-1312-4F23-9AF9-0B48C3AC4D66}"/>
              </a:ext>
            </a:extLst>
          </p:cNvPr>
          <p:cNvSpPr txBox="1"/>
          <p:nvPr/>
        </p:nvSpPr>
        <p:spPr>
          <a:xfrm>
            <a:off x="3897254" y="3974907"/>
            <a:ext cx="929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+ strength</a:t>
            </a:r>
            <a:endParaRPr lang="en-US" sz="1400" i="1" u="sng" dirty="0"/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4629ECAC-4C4E-4A43-874C-36CDFA8F2704}"/>
              </a:ext>
            </a:extLst>
          </p:cNvPr>
          <p:cNvSpPr txBox="1"/>
          <p:nvPr/>
        </p:nvSpPr>
        <p:spPr>
          <a:xfrm>
            <a:off x="3851836" y="2959248"/>
            <a:ext cx="1041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+ dose form</a:t>
            </a:r>
            <a:endParaRPr lang="en-US" sz="1400" i="1" u="sng" dirty="0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6C8B1807-38D2-4C1B-A068-001E2030B3E4}"/>
              </a:ext>
            </a:extLst>
          </p:cNvPr>
          <p:cNvSpPr txBox="1"/>
          <p:nvPr/>
        </p:nvSpPr>
        <p:spPr>
          <a:xfrm>
            <a:off x="2881980" y="3873332"/>
            <a:ext cx="1041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+ dose form</a:t>
            </a:r>
            <a:endParaRPr lang="en-US" sz="1400" i="1" u="sng" dirty="0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72B5174F-ECF2-40F5-9265-F78C9A916F6D}"/>
              </a:ext>
            </a:extLst>
          </p:cNvPr>
          <p:cNvSpPr txBox="1"/>
          <p:nvPr/>
        </p:nvSpPr>
        <p:spPr>
          <a:xfrm>
            <a:off x="5585685" y="3992014"/>
            <a:ext cx="2220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+ pharmaceutical dose form</a:t>
            </a:r>
            <a:endParaRPr lang="en-US" sz="1400" i="1" u="sng" dirty="0"/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B0010082-82CE-49D3-8A19-8694617DBB0D}"/>
              </a:ext>
            </a:extLst>
          </p:cNvPr>
          <p:cNvSpPr txBox="1"/>
          <p:nvPr/>
        </p:nvSpPr>
        <p:spPr>
          <a:xfrm>
            <a:off x="6383653" y="2665578"/>
            <a:ext cx="703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+ route</a:t>
            </a:r>
            <a:endParaRPr lang="en-US" sz="1400" i="1" u="sng" dirty="0"/>
          </a:p>
        </p:txBody>
      </p:sp>
    </p:spTree>
    <p:extLst>
      <p:ext uri="{BB962C8B-B14F-4D97-AF65-F5344CB8AC3E}">
        <p14:creationId xmlns:p14="http://schemas.microsoft.com/office/powerpoint/2010/main" val="4203638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DFD193-8C8B-4461-BF43-B2ED1ED52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9A1D3-120E-42F1-A00A-A8BB2228AEC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3158180-B8E0-4FCC-86DE-C6DAD1B3AE18}"/>
              </a:ext>
            </a:extLst>
          </p:cNvPr>
          <p:cNvSpPr txBox="1"/>
          <p:nvPr/>
        </p:nvSpPr>
        <p:spPr>
          <a:xfrm>
            <a:off x="0" y="6608385"/>
            <a:ext cx="15728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74872B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Copyright 2021 –PHAST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C3BDABA-F6E5-4D2E-ADB6-5EDE1CA4D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3254" y="65314"/>
            <a:ext cx="7453086" cy="1008743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77933C"/>
                </a:solidFill>
                <a:cs typeface="+mn-cs"/>
              </a:rPr>
              <a:t>Semantic alignments with SNOMED CT for the descriptive content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A2275EE-A067-4C1B-8151-94505184AD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2452" y="150899"/>
            <a:ext cx="858371" cy="772941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373FA2E3-BB62-4EA0-BEB1-86AF3E4B1BD9}"/>
              </a:ext>
            </a:extLst>
          </p:cNvPr>
          <p:cNvSpPr txBox="1"/>
          <p:nvPr/>
        </p:nvSpPr>
        <p:spPr>
          <a:xfrm>
            <a:off x="5025710" y="1395490"/>
            <a:ext cx="1640336" cy="3785652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4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4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bg1"/>
                </a:solidFill>
              </a:rPr>
              <a:t>Current count </a:t>
            </a:r>
          </a:p>
          <a:p>
            <a:pPr algn="r"/>
            <a:r>
              <a:rPr lang="en-US" sz="2000" b="1" dirty="0">
                <a:solidFill>
                  <a:schemeClr val="bg1"/>
                </a:solidFill>
              </a:rPr>
              <a:t>in CIOmed</a:t>
            </a:r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pPr algn="ctr"/>
            <a:endParaRPr lang="en-US" sz="20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32B2993-618A-4CF6-BDF7-AB2F42856C31}"/>
              </a:ext>
            </a:extLst>
          </p:cNvPr>
          <p:cNvSpPr txBox="1"/>
          <p:nvPr/>
        </p:nvSpPr>
        <p:spPr>
          <a:xfrm>
            <a:off x="653144" y="2424809"/>
            <a:ext cx="10773366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741988" algn="r"/>
              </a:tabLst>
            </a:pPr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Pharmaceutical dose forms	243</a:t>
            </a:r>
          </a:p>
          <a:p>
            <a:pPr marL="268288" indent="-268288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741988" algn="r"/>
              </a:tabLst>
            </a:pPr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Routes of administration	59</a:t>
            </a:r>
          </a:p>
          <a:p>
            <a:pPr marL="268288" indent="-268288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741988" algn="r"/>
              </a:tabLst>
            </a:pPr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Units of presentation	46</a:t>
            </a:r>
          </a:p>
          <a:p>
            <a:pPr marL="268288" indent="-268288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741988" algn="r"/>
              </a:tabLst>
            </a:pPr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Dose form release characteristics	4</a:t>
            </a:r>
          </a:p>
          <a:p>
            <a:pPr marL="268288" indent="-268288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741988" algn="r"/>
              </a:tabLst>
            </a:pPr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Substances	2482</a:t>
            </a:r>
          </a:p>
          <a:p>
            <a:pPr marL="268288" indent="-268288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741988" algn="r"/>
              </a:tabLst>
            </a:pPr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Medicinal products only	1830</a:t>
            </a:r>
          </a:p>
          <a:p>
            <a:pPr marL="268288" indent="-268288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741988" algn="r"/>
              </a:tabLst>
            </a:pPr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Clinical Drugs	5063</a:t>
            </a:r>
            <a:endParaRPr lang="en-US" sz="24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B93DB60-2223-4A25-9E57-10930E1DA28C}"/>
              </a:ext>
            </a:extLst>
          </p:cNvPr>
          <p:cNvSpPr txBox="1"/>
          <p:nvPr/>
        </p:nvSpPr>
        <p:spPr>
          <a:xfrm>
            <a:off x="731520" y="5617018"/>
            <a:ext cx="682221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average of ~ 2.5 branded drugs per Clinical Drug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87222457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3D800E22EE324CBA3FD79D97ACBE14" ma:contentTypeVersion="11" ma:contentTypeDescription="Crée un document." ma:contentTypeScope="" ma:versionID="0a712d9c455d181a20c1e153112bd2f9">
  <xsd:schema xmlns:xsd="http://www.w3.org/2001/XMLSchema" xmlns:xs="http://www.w3.org/2001/XMLSchema" xmlns:p="http://schemas.microsoft.com/office/2006/metadata/properties" xmlns:ns2="9af702b6-2238-4cc0-a5eb-1f90e67233ce" xmlns:ns3="f18918aa-2918-4249-b231-fdc18f7f71f6" targetNamespace="http://schemas.microsoft.com/office/2006/metadata/properties" ma:root="true" ma:fieldsID="4802b5926961c485356af63f4910cb36" ns2:_="" ns3:_="">
    <xsd:import namespace="9af702b6-2238-4cc0-a5eb-1f90e67233ce"/>
    <xsd:import namespace="f18918aa-2918-4249-b231-fdc18f7f71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f702b6-2238-4cc0-a5eb-1f90e67233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8918aa-2918-4249-b231-fdc18f7f71f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4E26B6F-CE48-4616-A0C1-EAE9AF0406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af702b6-2238-4cc0-a5eb-1f90e67233ce"/>
    <ds:schemaRef ds:uri="f18918aa-2918-4249-b231-fdc18f7f71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D9EDDE0-CD8E-435A-8C2B-ED5772ED0BF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D1273E-4A19-4336-909A-2E79918B8083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898</TotalTime>
  <Words>1494</Words>
  <Application>Microsoft Office PowerPoint</Application>
  <PresentationFormat>Grand écran</PresentationFormat>
  <Paragraphs>311</Paragraphs>
  <Slides>19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5" baseType="lpstr">
      <vt:lpstr>Arial</vt:lpstr>
      <vt:lpstr>Calibri</vt:lpstr>
      <vt:lpstr>Rockwell</vt:lpstr>
      <vt:lpstr>Source Sans Pro</vt:lpstr>
      <vt:lpstr>Wingdings</vt:lpstr>
      <vt:lpstr>1_Thème Office</vt:lpstr>
      <vt:lpstr>Standardized master catalog of drugs for French hospitals</vt:lpstr>
      <vt:lpstr>Content</vt:lpstr>
      <vt:lpstr>PHAST</vt:lpstr>
      <vt:lpstr>Master catalog of medications for semantic interoperability</vt:lpstr>
      <vt:lpstr>Master catalog of medications for semantic interoperability</vt:lpstr>
      <vt:lpstr>Implementation of SNOMED CT by CIOmed is a mapping effort</vt:lpstr>
      <vt:lpstr>Regulatory requirement in France to progressively adopt the abstract representation of drug</vt:lpstr>
      <vt:lpstr>Identifiers for abstract medications in </vt:lpstr>
      <vt:lpstr>Semantic alignments with SNOMED CT for the descriptive content</vt:lpstr>
      <vt:lpstr>Mapping issues on dose forms</vt:lpstr>
      <vt:lpstr>The oral route issue</vt:lpstr>
      <vt:lpstr>Current status of ongoing mapping</vt:lpstr>
      <vt:lpstr>The clinical knowledge part of CIOmed starting with therapeutic indications </vt:lpstr>
      <vt:lpstr>Models and underlying standards for representing therapeutic indications</vt:lpstr>
      <vt:lpstr>Concept model for therapeutic indications</vt:lpstr>
      <vt:lpstr>Example of a simple indication (1/2)</vt:lpstr>
      <vt:lpstr>Example of a simple indication (2/2)</vt:lpstr>
      <vt:lpstr>Next steps for CIOmed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Catalogs of medications</dc:title>
  <dc:creator>François MACARY</dc:creator>
  <cp:lastModifiedBy>François MACARY</cp:lastModifiedBy>
  <cp:revision>100</cp:revision>
  <dcterms:created xsi:type="dcterms:W3CDTF">2021-01-25T13:02:23Z</dcterms:created>
  <dcterms:modified xsi:type="dcterms:W3CDTF">2021-03-04T09:51:01Z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0x010100FE3D800E22EE324CBA3FD79D97ACBE14</vt:lpwstr>
  </property>
</Properties>
</file>