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5" r:id="rId4"/>
  </p:sldMasterIdLst>
  <p:notesMasterIdLst>
    <p:notesMasterId r:id="rId23"/>
  </p:notesMasterIdLst>
  <p:handoutMasterIdLst>
    <p:handoutMasterId r:id="rId24"/>
  </p:handoutMasterIdLst>
  <p:sldIdLst>
    <p:sldId id="258" r:id="rId5"/>
    <p:sldId id="269" r:id="rId6"/>
    <p:sldId id="270" r:id="rId7"/>
    <p:sldId id="271" r:id="rId8"/>
    <p:sldId id="272" r:id="rId9"/>
    <p:sldId id="279" r:id="rId10"/>
    <p:sldId id="280" r:id="rId11"/>
    <p:sldId id="281" r:id="rId12"/>
    <p:sldId id="265" r:id="rId13"/>
    <p:sldId id="276" r:id="rId14"/>
    <p:sldId id="282" r:id="rId15"/>
    <p:sldId id="284" r:id="rId16"/>
    <p:sldId id="286" r:id="rId17"/>
    <p:sldId id="285" r:id="rId18"/>
    <p:sldId id="266" r:id="rId19"/>
    <p:sldId id="287" r:id="rId20"/>
    <p:sldId id="267" r:id="rId21"/>
    <p:sldId id="268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ng Jing Jing (IHIS)" initials="WJJ(" lastIdx="1" clrIdx="0">
    <p:extLst>
      <p:ext uri="{19B8F6BF-5375-455C-9EA6-DF929625EA0E}">
        <p15:presenceInfo xmlns:p15="http://schemas.microsoft.com/office/powerpoint/2012/main" userId="S-1-5-21-1163412989-1942245689-3034403150-26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2466C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94674" autoAdjust="0"/>
  </p:normalViewPr>
  <p:slideViewPr>
    <p:cSldViewPr>
      <p:cViewPr varScale="1">
        <p:scale>
          <a:sx n="159" d="100"/>
          <a:sy n="159" d="100"/>
        </p:scale>
        <p:origin x="520" y="184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90"/>
    </p:cViewPr>
  </p:sorterViewPr>
  <p:notesViewPr>
    <p:cSldViewPr>
      <p:cViewPr varScale="1">
        <p:scale>
          <a:sx n="56" d="100"/>
          <a:sy n="56" d="100"/>
        </p:scale>
        <p:origin x="2856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07315-CA13-4151-B783-6B8349D11945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252592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54A28-F80F-4B4C-9AF1-505191DEBB62}" type="datetimeFigureOut">
              <a:rPr lang="en-SG" smtClean="0"/>
              <a:pPr/>
              <a:t>5/2/21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6890C-D12B-42ED-A187-77F25DDCFB19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441208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6890C-D12B-42ED-A187-77F25DDCFB19}" type="slidenum">
              <a:rPr lang="en-SG" smtClean="0"/>
              <a:pPr/>
              <a:t>1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39696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6890C-D12B-42ED-A187-77F25DDCFB19}" type="slidenum">
              <a:rPr lang="en-SG" smtClean="0"/>
              <a:pPr/>
              <a:t>2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06358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6890C-D12B-42ED-A187-77F25DDCFB19}" type="slidenum">
              <a:rPr lang="en-SG" smtClean="0"/>
              <a:pPr/>
              <a:t>6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6407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F6890C-D12B-42ED-A187-77F25DDCFB19}" type="slidenum">
              <a:rPr lang="en-SG" smtClean="0"/>
              <a:pPr/>
              <a:t>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62613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04800" y="594000"/>
            <a:ext cx="6477000" cy="1139550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Bef>
                <a:spcPts val="0"/>
              </a:spcBef>
              <a:defRPr sz="3600" b="1" kern="80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add Presentation Title – Arial Bold 36pt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306000" y="1836000"/>
            <a:ext cx="6475800" cy="36576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162000" algn="l">
              <a:buNone/>
              <a:defRPr sz="2000" b="0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add Name, Designation – Arial Regular 20pt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06000" y="2216038"/>
            <a:ext cx="6475800" cy="365760"/>
          </a:xfrm>
          <a:prstGeom prst="rect">
            <a:avLst/>
          </a:prstGeom>
        </p:spPr>
        <p:txBody>
          <a:bodyPr wrap="square">
            <a:noAutofit/>
          </a:bodyPr>
          <a:lstStyle>
            <a:lvl1pPr marL="162000" algn="l">
              <a:buNone/>
              <a:defRPr sz="2000" b="0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add Date – Arial Regular 20pt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EBD835-5A7B-504F-980E-F4A0D46603BD}"/>
              </a:ext>
            </a:extLst>
          </p:cNvPr>
          <p:cNvSpPr txBox="1"/>
          <p:nvPr userDrawn="1"/>
        </p:nvSpPr>
        <p:spPr>
          <a:xfrm>
            <a:off x="7092280" y="267494"/>
            <a:ext cx="1872208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RESTRICTED, </a:t>
            </a:r>
            <a:r>
              <a:rPr lang="en-US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955202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Yellow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4878000"/>
            <a:ext cx="1143000" cy="1143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defRPr>
            </a:lvl1pPr>
          </a:lstStyle>
          <a:p>
            <a:pPr algn="r"/>
            <a:fld id="{870D9140-8B54-47CC-8C57-97AEAB79548C}" type="slidenum">
              <a:rPr lang="en-SG" smtClean="0"/>
              <a:pPr algn="r"/>
              <a:t>‹#›</a:t>
            </a:fld>
            <a:endParaRPr lang="en-SG" dirty="0"/>
          </a:p>
        </p:txBody>
      </p:sp>
      <p:sp>
        <p:nvSpPr>
          <p:cNvPr id="8" name="Content Placeholder 9"/>
          <p:cNvSpPr>
            <a:spLocks noGrp="1"/>
          </p:cNvSpPr>
          <p:nvPr>
            <p:ph sz="quarter" idx="14" hasCustomPrompt="1"/>
          </p:nvPr>
        </p:nvSpPr>
        <p:spPr>
          <a:xfrm>
            <a:off x="533400" y="699542"/>
            <a:ext cx="8339328" cy="4087368"/>
          </a:xfrm>
          <a:prstGeom prst="rect">
            <a:avLst/>
          </a:prstGeom>
        </p:spPr>
        <p:txBody>
          <a:bodyPr/>
          <a:lstStyle>
            <a:lvl1pPr marL="292100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4000"/>
              <a:buFontTx/>
              <a:buBlip>
                <a:blip r:embed="rId3"/>
              </a:buBlip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8975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4"/>
              </a:buBlip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3463" indent="-2381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5"/>
              </a:buBlip>
              <a:defRPr sz="1800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en-US" dirty="0"/>
              <a:t>Click to add content Arial Regular 20pt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79200"/>
            <a:ext cx="8339328" cy="548334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ts val="3600"/>
              </a:lnSpc>
              <a:spcAft>
                <a:spcPts val="0"/>
              </a:spcAft>
              <a:defRPr sz="2800" b="1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Add Header – Arial Bold 28pt</a:t>
            </a:r>
            <a:endParaRPr lang="en-SG" dirty="0"/>
          </a:p>
        </p:txBody>
      </p:sp>
      <p:sp>
        <p:nvSpPr>
          <p:cNvPr id="6" name="TextBox 3"/>
          <p:cNvSpPr txBox="1"/>
          <p:nvPr userDrawn="1"/>
        </p:nvSpPr>
        <p:spPr>
          <a:xfrm>
            <a:off x="90000" y="4896000"/>
            <a:ext cx="498605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Copyright Integrated Health Information Systems (IHIS) Pte Ltd.  | 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RESTRICTED,</a:t>
            </a:r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104638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Oran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4878000"/>
            <a:ext cx="1143000" cy="1143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defRPr>
            </a:lvl1pPr>
          </a:lstStyle>
          <a:p>
            <a:pPr algn="r"/>
            <a:fld id="{870D9140-8B54-47CC-8C57-97AEAB79548C}" type="slidenum">
              <a:rPr lang="en-SG" smtClean="0"/>
              <a:pPr algn="r"/>
              <a:t>‹#›</a:t>
            </a:fld>
            <a:endParaRPr lang="en-SG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79200"/>
            <a:ext cx="8339328" cy="548334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ts val="3600"/>
              </a:lnSpc>
              <a:spcAft>
                <a:spcPts val="0"/>
              </a:spcAft>
              <a:defRPr sz="2800" b="1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Add Header – Arial Bold 28pt</a:t>
            </a:r>
            <a:endParaRPr lang="en-SG" dirty="0"/>
          </a:p>
        </p:txBody>
      </p:sp>
      <p:sp>
        <p:nvSpPr>
          <p:cNvPr id="8" name="Content Placeholder 9"/>
          <p:cNvSpPr>
            <a:spLocks noGrp="1"/>
          </p:cNvSpPr>
          <p:nvPr>
            <p:ph sz="quarter" idx="14" hasCustomPrompt="1"/>
          </p:nvPr>
        </p:nvSpPr>
        <p:spPr>
          <a:xfrm>
            <a:off x="533400" y="699542"/>
            <a:ext cx="8339328" cy="4087368"/>
          </a:xfrm>
          <a:prstGeom prst="rect">
            <a:avLst/>
          </a:prstGeom>
        </p:spPr>
        <p:txBody>
          <a:bodyPr/>
          <a:lstStyle>
            <a:lvl1pPr marL="292100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4000"/>
              <a:buFontTx/>
              <a:buBlip>
                <a:blip r:embed="rId3"/>
              </a:buBlip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8975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4"/>
              </a:buBlip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3463" indent="-2381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5"/>
              </a:buBlip>
              <a:defRPr sz="1800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en-US" dirty="0"/>
              <a:t>Click to add content Arial Regular 20pt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7" name="TextBox 3"/>
          <p:cNvSpPr txBox="1"/>
          <p:nvPr userDrawn="1"/>
        </p:nvSpPr>
        <p:spPr>
          <a:xfrm>
            <a:off x="90000" y="4896000"/>
            <a:ext cx="498605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Copyright Integrated Health Information Systems (IHIS) Pte Ltd.  | 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RESTRICTED,</a:t>
            </a:r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1237647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35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_Re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000" y="1026000"/>
            <a:ext cx="7772400" cy="1123712"/>
          </a:xfrm>
          <a:prstGeom prst="rect">
            <a:avLst/>
          </a:prstGeom>
        </p:spPr>
        <p:txBody>
          <a:bodyPr lIns="72000" anchor="t">
            <a:normAutofit/>
          </a:bodyPr>
          <a:lstStyle>
            <a:lvl1pPr algn="l">
              <a:defRPr sz="3600" b="1" cap="none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Section Title</a:t>
            </a:r>
            <a:br>
              <a:rPr lang="en-US" dirty="0"/>
            </a:br>
            <a:r>
              <a:rPr lang="en-US" dirty="0"/>
              <a:t>Arial Bold 36pt</a:t>
            </a:r>
            <a:endParaRPr lang="en-S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15FBAC-5851-A845-BCD8-320ED647F23D}"/>
              </a:ext>
            </a:extLst>
          </p:cNvPr>
          <p:cNvSpPr txBox="1"/>
          <p:nvPr userDrawn="1"/>
        </p:nvSpPr>
        <p:spPr>
          <a:xfrm>
            <a:off x="0" y="267494"/>
            <a:ext cx="914400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Arial" panose="020B0604020202020204" pitchFamily="34" charset="0"/>
                <a:cs typeface="Arial" panose="020B0604020202020204" pitchFamily="34" charset="0"/>
              </a:rPr>
              <a:t>RESTRICTED, </a:t>
            </a:r>
            <a:r>
              <a:rPr lang="en-US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2198528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_Purp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6000" y="1026000"/>
            <a:ext cx="7772400" cy="1123712"/>
          </a:xfrm>
          <a:prstGeom prst="rect">
            <a:avLst/>
          </a:prstGeom>
        </p:spPr>
        <p:txBody>
          <a:bodyPr lIns="72000" anchor="t">
            <a:normAutofit/>
          </a:bodyPr>
          <a:lstStyle>
            <a:lvl1pPr algn="l">
              <a:defRPr sz="3600" b="1" cap="none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Section Title</a:t>
            </a:r>
            <a:br>
              <a:rPr lang="en-US" dirty="0"/>
            </a:br>
            <a:r>
              <a:rPr lang="en-US" dirty="0"/>
              <a:t>Arial Bold 36pt</a:t>
            </a:r>
            <a:endParaRPr lang="en-S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15FBAC-5851-A845-BCD8-320ED647F23D}"/>
              </a:ext>
            </a:extLst>
          </p:cNvPr>
          <p:cNvSpPr txBox="1"/>
          <p:nvPr userDrawn="1"/>
        </p:nvSpPr>
        <p:spPr>
          <a:xfrm>
            <a:off x="0" y="267494"/>
            <a:ext cx="914400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Arial" panose="020B0604020202020204" pitchFamily="34" charset="0"/>
                <a:cs typeface="Arial" panose="020B0604020202020204" pitchFamily="34" charset="0"/>
              </a:rPr>
              <a:t>RESTRICTED, </a:t>
            </a:r>
            <a:r>
              <a:rPr lang="en-US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3397670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_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000" y="1026000"/>
            <a:ext cx="7772400" cy="1123712"/>
          </a:xfrm>
          <a:prstGeom prst="rect">
            <a:avLst/>
          </a:prstGeom>
        </p:spPr>
        <p:txBody>
          <a:bodyPr lIns="72000" anchor="t">
            <a:normAutofit/>
          </a:bodyPr>
          <a:lstStyle>
            <a:lvl1pPr algn="l">
              <a:defRPr sz="3600" b="1" cap="none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Section Title</a:t>
            </a:r>
            <a:br>
              <a:rPr lang="en-US" dirty="0"/>
            </a:br>
            <a:r>
              <a:rPr lang="en-US" dirty="0"/>
              <a:t>Arial Bold 36pt</a:t>
            </a:r>
            <a:endParaRPr lang="en-S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15FBAC-5851-A845-BCD8-320ED647F23D}"/>
              </a:ext>
            </a:extLst>
          </p:cNvPr>
          <p:cNvSpPr txBox="1"/>
          <p:nvPr userDrawn="1"/>
        </p:nvSpPr>
        <p:spPr>
          <a:xfrm>
            <a:off x="0" y="267494"/>
            <a:ext cx="914400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Arial" panose="020B0604020202020204" pitchFamily="34" charset="0"/>
                <a:cs typeface="Arial" panose="020B0604020202020204" pitchFamily="34" charset="0"/>
              </a:rPr>
              <a:t>RESTRICTED, </a:t>
            </a:r>
            <a:r>
              <a:rPr lang="en-US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386246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_Yellow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000" y="1026000"/>
            <a:ext cx="7772400" cy="1123712"/>
          </a:xfrm>
          <a:prstGeom prst="rect">
            <a:avLst/>
          </a:prstGeom>
        </p:spPr>
        <p:txBody>
          <a:bodyPr lIns="72000" anchor="t">
            <a:normAutofit/>
          </a:bodyPr>
          <a:lstStyle>
            <a:lvl1pPr algn="l">
              <a:defRPr sz="3600" b="1" cap="none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Section Title</a:t>
            </a:r>
            <a:br>
              <a:rPr lang="en-US" dirty="0"/>
            </a:br>
            <a:r>
              <a:rPr lang="en-US" dirty="0"/>
              <a:t>Arial Bold 36pt</a:t>
            </a:r>
            <a:endParaRPr lang="en-S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15FBAC-5851-A845-BCD8-320ED647F23D}"/>
              </a:ext>
            </a:extLst>
          </p:cNvPr>
          <p:cNvSpPr txBox="1"/>
          <p:nvPr userDrawn="1"/>
        </p:nvSpPr>
        <p:spPr>
          <a:xfrm>
            <a:off x="0" y="267494"/>
            <a:ext cx="914400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Arial" panose="020B0604020202020204" pitchFamily="34" charset="0"/>
                <a:cs typeface="Arial" panose="020B0604020202020204" pitchFamily="34" charset="0"/>
              </a:rPr>
              <a:t>RESTRICTED, </a:t>
            </a:r>
            <a:r>
              <a:rPr lang="en-US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332476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_Oran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000" y="1026000"/>
            <a:ext cx="7772400" cy="1123712"/>
          </a:xfrm>
          <a:prstGeom prst="rect">
            <a:avLst/>
          </a:prstGeom>
        </p:spPr>
        <p:txBody>
          <a:bodyPr lIns="72000" anchor="t">
            <a:normAutofit/>
          </a:bodyPr>
          <a:lstStyle>
            <a:lvl1pPr algn="l">
              <a:defRPr sz="3600" b="1" cap="none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Section Title</a:t>
            </a:r>
            <a:br>
              <a:rPr lang="en-US" dirty="0"/>
            </a:br>
            <a:r>
              <a:rPr lang="en-US" dirty="0"/>
              <a:t>Arial Bold 36pt</a:t>
            </a:r>
            <a:endParaRPr lang="en-S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15FBAC-5851-A845-BCD8-320ED647F23D}"/>
              </a:ext>
            </a:extLst>
          </p:cNvPr>
          <p:cNvSpPr txBox="1"/>
          <p:nvPr userDrawn="1"/>
        </p:nvSpPr>
        <p:spPr>
          <a:xfrm>
            <a:off x="0" y="267494"/>
            <a:ext cx="914400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latin typeface="Arial" panose="020B0604020202020204" pitchFamily="34" charset="0"/>
                <a:cs typeface="Arial" panose="020B0604020202020204" pitchFamily="34" charset="0"/>
              </a:rPr>
              <a:t>RESTRICTED, </a:t>
            </a:r>
            <a:r>
              <a:rPr lang="en-US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667331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Re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4878000"/>
            <a:ext cx="1143000" cy="1143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defRPr>
            </a:lvl1pPr>
          </a:lstStyle>
          <a:p>
            <a:pPr algn="r"/>
            <a:fld id="{870D9140-8B54-47CC-8C57-97AEAB79548C}" type="slidenum">
              <a:rPr lang="en-SG" smtClean="0"/>
              <a:pPr algn="r"/>
              <a:t>‹#›</a:t>
            </a:fld>
            <a:endParaRPr lang="en-SG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14" hasCustomPrompt="1"/>
          </p:nvPr>
        </p:nvSpPr>
        <p:spPr>
          <a:xfrm>
            <a:off x="533400" y="699542"/>
            <a:ext cx="8339328" cy="4087368"/>
          </a:xfrm>
          <a:prstGeom prst="rect">
            <a:avLst/>
          </a:prstGeom>
        </p:spPr>
        <p:txBody>
          <a:bodyPr/>
          <a:lstStyle>
            <a:lvl1pPr marL="292100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4000"/>
              <a:buFontTx/>
              <a:buBlip>
                <a:blip r:embed="rId3"/>
              </a:buBlip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8975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4"/>
              </a:buBlip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3463" indent="-2381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5"/>
              </a:buBlip>
              <a:defRPr sz="1800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en-US" dirty="0"/>
              <a:t>Click to add content Arial Regular 20pt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79200"/>
            <a:ext cx="8339328" cy="548334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ts val="3600"/>
              </a:lnSpc>
              <a:spcAft>
                <a:spcPts val="0"/>
              </a:spcAft>
              <a:defRPr sz="2800" b="1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Add Header – Arial Bold 28pt</a:t>
            </a:r>
            <a:endParaRPr lang="en-SG" dirty="0"/>
          </a:p>
        </p:txBody>
      </p:sp>
      <p:sp>
        <p:nvSpPr>
          <p:cNvPr id="8" name="TextBox 3"/>
          <p:cNvSpPr txBox="1"/>
          <p:nvPr userDrawn="1"/>
        </p:nvSpPr>
        <p:spPr>
          <a:xfrm>
            <a:off x="90000" y="4896000"/>
            <a:ext cx="498605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Copyright Integrated Health Information Systems (IHIS) Pte Ltd.  | 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RESTRICTED,</a:t>
            </a:r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403484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Purp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4878000"/>
            <a:ext cx="1143000" cy="1143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defRPr>
            </a:lvl1pPr>
          </a:lstStyle>
          <a:p>
            <a:pPr algn="r"/>
            <a:fld id="{870D9140-8B54-47CC-8C57-97AEAB79548C}" type="slidenum">
              <a:rPr lang="en-SG" smtClean="0"/>
              <a:pPr algn="r"/>
              <a:t>‹#›</a:t>
            </a:fld>
            <a:endParaRPr lang="en-SG" dirty="0"/>
          </a:p>
        </p:txBody>
      </p:sp>
      <p:sp>
        <p:nvSpPr>
          <p:cNvPr id="8" name="Content Placeholder 9"/>
          <p:cNvSpPr>
            <a:spLocks noGrp="1"/>
          </p:cNvSpPr>
          <p:nvPr>
            <p:ph sz="quarter" idx="14" hasCustomPrompt="1"/>
          </p:nvPr>
        </p:nvSpPr>
        <p:spPr>
          <a:xfrm>
            <a:off x="533400" y="699542"/>
            <a:ext cx="8339328" cy="4087368"/>
          </a:xfrm>
          <a:prstGeom prst="rect">
            <a:avLst/>
          </a:prstGeom>
        </p:spPr>
        <p:txBody>
          <a:bodyPr/>
          <a:lstStyle>
            <a:lvl1pPr marL="292100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4000"/>
              <a:buFontTx/>
              <a:buBlip>
                <a:blip r:embed="rId3"/>
              </a:buBlip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8975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4"/>
              </a:buBlip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3463" indent="-2381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5"/>
              </a:buBlip>
              <a:defRPr sz="1800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en-US" dirty="0"/>
              <a:t>Click to add content Arial Regular 20pt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79200"/>
            <a:ext cx="8339328" cy="548334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ts val="3600"/>
              </a:lnSpc>
              <a:spcAft>
                <a:spcPts val="0"/>
              </a:spcAft>
              <a:defRPr sz="2800" b="1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Add Header – Arial Bold 28pt</a:t>
            </a:r>
            <a:endParaRPr lang="en-SG" dirty="0"/>
          </a:p>
        </p:txBody>
      </p:sp>
      <p:sp>
        <p:nvSpPr>
          <p:cNvPr id="7" name="TextBox 3"/>
          <p:cNvSpPr txBox="1"/>
          <p:nvPr userDrawn="1"/>
        </p:nvSpPr>
        <p:spPr>
          <a:xfrm>
            <a:off x="90000" y="4896000"/>
            <a:ext cx="498605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Copyright Integrated Health Information Systems (IHIS) Pte Ltd.  | 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RESTRICTED,</a:t>
            </a:r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45433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Bl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24800" y="4878000"/>
            <a:ext cx="1143000" cy="1143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defRPr>
            </a:lvl1pPr>
          </a:lstStyle>
          <a:p>
            <a:pPr algn="r"/>
            <a:fld id="{870D9140-8B54-47CC-8C57-97AEAB79548C}" type="slidenum">
              <a:rPr lang="en-SG" smtClean="0"/>
              <a:pPr algn="r"/>
              <a:t>‹#›</a:t>
            </a:fld>
            <a:endParaRPr lang="en-SG" dirty="0"/>
          </a:p>
        </p:txBody>
      </p:sp>
      <p:sp>
        <p:nvSpPr>
          <p:cNvPr id="11" name="Content Placeholder 9"/>
          <p:cNvSpPr>
            <a:spLocks noGrp="1"/>
          </p:cNvSpPr>
          <p:nvPr>
            <p:ph sz="quarter" idx="14" hasCustomPrompt="1"/>
          </p:nvPr>
        </p:nvSpPr>
        <p:spPr>
          <a:xfrm>
            <a:off x="533400" y="699542"/>
            <a:ext cx="8339328" cy="4087368"/>
          </a:xfrm>
          <a:prstGeom prst="rect">
            <a:avLst/>
          </a:prstGeom>
        </p:spPr>
        <p:txBody>
          <a:bodyPr/>
          <a:lstStyle>
            <a:lvl1pPr marL="292100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84000"/>
              <a:buFontTx/>
              <a:buBlip>
                <a:blip r:embed="rId3"/>
              </a:buBlip>
              <a:defRPr sz="20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8975" indent="-2921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4"/>
              </a:buBlip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3463" indent="-2381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95000"/>
              <a:buFontTx/>
              <a:buBlip>
                <a:blip r:embed="rId5"/>
              </a:buBlip>
              <a:defRPr sz="1800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en-US" dirty="0"/>
              <a:t>Click to add content Arial Regular 20pt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79200"/>
            <a:ext cx="8339328" cy="548334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ts val="3600"/>
              </a:lnSpc>
              <a:spcAft>
                <a:spcPts val="0"/>
              </a:spcAft>
              <a:defRPr sz="2800" b="1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Add Header – Arial Bold 28pt</a:t>
            </a:r>
            <a:endParaRPr lang="en-SG" dirty="0"/>
          </a:p>
        </p:txBody>
      </p:sp>
      <p:sp>
        <p:nvSpPr>
          <p:cNvPr id="6" name="TextBox 3"/>
          <p:cNvSpPr txBox="1"/>
          <p:nvPr userDrawn="1"/>
        </p:nvSpPr>
        <p:spPr>
          <a:xfrm>
            <a:off x="90000" y="4896000"/>
            <a:ext cx="498605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Copyright Integrated Health Information Systems (IHIS) Pte Ltd.  | 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RESTRICTED,</a:t>
            </a:r>
            <a:r>
              <a:rPr lang="en-SG" sz="6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SG" sz="6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SENSITIVE (NORMAL)</a:t>
            </a:r>
          </a:p>
        </p:txBody>
      </p:sp>
    </p:spTree>
    <p:extLst>
      <p:ext uri="{BB962C8B-B14F-4D97-AF65-F5344CB8AC3E}">
        <p14:creationId xmlns:p14="http://schemas.microsoft.com/office/powerpoint/2010/main" val="2327236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DD6C3-2AB9-438D-80E6-A26BE3E68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80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IcE760YosXdklGf9W6e2sK3CjHbCs-EF/vie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FT/201948+Weekly+content+release+of+Singapore+Drug+Dictionary%2C+a+SNOMED+CT+SG+Extens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Singapore Drug Dictionary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Wong Jing </a:t>
            </a:r>
            <a:r>
              <a:rPr lang="en-US" dirty="0" err="1"/>
              <a:t>Jing</a:t>
            </a:r>
            <a:r>
              <a:rPr lang="en-US" dirty="0"/>
              <a:t>, Singapore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04 February, 2021</a:t>
            </a:r>
          </a:p>
        </p:txBody>
      </p:sp>
    </p:spTree>
    <p:extLst>
      <p:ext uri="{BB962C8B-B14F-4D97-AF65-F5344CB8AC3E}">
        <p14:creationId xmlns:p14="http://schemas.microsoft.com/office/powerpoint/2010/main" val="934964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10</a:t>
            </a:fld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Documented guidelines on editorial steps</a:t>
            </a:r>
          </a:p>
          <a:p>
            <a:pPr lvl="1"/>
            <a:r>
              <a:rPr lang="en-US" dirty="0"/>
              <a:t>Scope of SDD</a:t>
            </a:r>
          </a:p>
          <a:p>
            <a:pPr lvl="1"/>
            <a:r>
              <a:rPr lang="en-US" dirty="0"/>
              <a:t>Standardize data fields for product types</a:t>
            </a:r>
          </a:p>
          <a:p>
            <a:pPr lvl="2"/>
            <a:r>
              <a:rPr lang="en-US" dirty="0"/>
              <a:t>Strength representation for parenteral, vs oral liquid</a:t>
            </a:r>
          </a:p>
          <a:p>
            <a:pPr lvl="3"/>
            <a:r>
              <a:rPr lang="en-US" dirty="0"/>
              <a:t>E.g. total active/ total volume (parenteral); total active/ 5 mL (oral liquid)</a:t>
            </a:r>
          </a:p>
          <a:p>
            <a:pPr lvl="2"/>
            <a:r>
              <a:rPr lang="en-US" dirty="0"/>
              <a:t>Definition of data fields or attributes: </a:t>
            </a:r>
          </a:p>
          <a:p>
            <a:pPr lvl="3"/>
            <a:r>
              <a:rPr lang="en-US" dirty="0"/>
              <a:t>Ingredients</a:t>
            </a:r>
          </a:p>
          <a:p>
            <a:pPr lvl="3"/>
            <a:r>
              <a:rPr lang="en-US" dirty="0"/>
              <a:t>Dose forms</a:t>
            </a:r>
          </a:p>
          <a:p>
            <a:pPr lvl="3"/>
            <a:r>
              <a:rPr lang="en-US" dirty="0"/>
              <a:t>UOM</a:t>
            </a:r>
          </a:p>
          <a:p>
            <a:pPr lvl="3"/>
            <a:r>
              <a:rPr lang="en-US" dirty="0"/>
              <a:t>Packaging container/ devices</a:t>
            </a:r>
          </a:p>
          <a:p>
            <a:pPr lvl="3"/>
            <a:r>
              <a:rPr lang="en-US" dirty="0"/>
              <a:t>Other defining attributes, e.g. nanoparticles, porcine, equine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Authoring process/ governance</a:t>
            </a:r>
          </a:p>
        </p:txBody>
      </p:sp>
    </p:spTree>
    <p:extLst>
      <p:ext uri="{BB962C8B-B14F-4D97-AF65-F5344CB8AC3E}">
        <p14:creationId xmlns:p14="http://schemas.microsoft.com/office/powerpoint/2010/main" val="1891960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11</a:t>
            </a:fld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Review process for every drug product authored</a:t>
            </a:r>
          </a:p>
          <a:p>
            <a:endParaRPr lang="en-US" dirty="0"/>
          </a:p>
          <a:p>
            <a:r>
              <a:rPr lang="en-US" dirty="0" err="1"/>
              <a:t>Standardised</a:t>
            </a:r>
            <a:r>
              <a:rPr lang="en-US" dirty="0"/>
              <a:t> use of product information sources/ references</a:t>
            </a:r>
          </a:p>
          <a:p>
            <a:pPr lvl="1"/>
            <a:r>
              <a:rPr lang="en-US" dirty="0"/>
              <a:t>Product inserts</a:t>
            </a:r>
          </a:p>
          <a:p>
            <a:pPr lvl="1"/>
            <a:r>
              <a:rPr lang="en-US" dirty="0"/>
              <a:t>Ingredients – Martindale</a:t>
            </a:r>
          </a:p>
          <a:p>
            <a:endParaRPr lang="en-US" dirty="0"/>
          </a:p>
          <a:p>
            <a:r>
              <a:rPr lang="en-US" dirty="0"/>
              <a:t>SDD Workgroup and SDD Editorial group comprised of IT pharmacists representing health clusters in Singapore</a:t>
            </a:r>
          </a:p>
          <a:p>
            <a:pPr lvl="1"/>
            <a:r>
              <a:rPr lang="en-US" dirty="0"/>
              <a:t>Discussion for SDD implementation</a:t>
            </a:r>
          </a:p>
          <a:p>
            <a:pPr lvl="1"/>
            <a:r>
              <a:rPr lang="en-US" dirty="0"/>
              <a:t>Discussion for nomenclature and semantic meaning</a:t>
            </a:r>
          </a:p>
          <a:p>
            <a:pPr lvl="1"/>
            <a:r>
              <a:rPr lang="en-US" dirty="0"/>
              <a:t>Co-authoring of National Drug Mapping guide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Authoring process/ governance</a:t>
            </a:r>
          </a:p>
        </p:txBody>
      </p:sp>
    </p:spTree>
    <p:extLst>
      <p:ext uri="{BB962C8B-B14F-4D97-AF65-F5344CB8AC3E}">
        <p14:creationId xmlns:p14="http://schemas.microsoft.com/office/powerpoint/2010/main" val="2571533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0D9140-8B54-47CC-8C57-97AEAB79548C}" type="slidenum">
              <a:rPr kumimoji="0" lang="en-SG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SG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SNOMED International: SNOMED Drug Product Model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846" y="700088"/>
            <a:ext cx="4358245" cy="408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434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0D9140-8B54-47CC-8C57-97AEAB79548C}" type="slidenum">
              <a:rPr kumimoji="0" lang="en-SG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SG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33400" y="699542"/>
            <a:ext cx="4110608" cy="4087368"/>
          </a:xfrm>
        </p:spPr>
        <p:txBody>
          <a:bodyPr>
            <a:normAutofit/>
          </a:bodyPr>
          <a:lstStyle/>
          <a:p>
            <a:r>
              <a:rPr lang="en-SG" dirty="0"/>
              <a:t>Grouper concepts based on </a:t>
            </a:r>
          </a:p>
          <a:p>
            <a:pPr lvl="1"/>
            <a:r>
              <a:rPr lang="en-SG" dirty="0"/>
              <a:t>disposition (</a:t>
            </a:r>
            <a:r>
              <a:rPr lang="en-SG" dirty="0" err="1"/>
              <a:t>MoA</a:t>
            </a:r>
            <a:r>
              <a:rPr lang="en-SG" dirty="0"/>
              <a:t>),</a:t>
            </a:r>
          </a:p>
          <a:p>
            <a:pPr lvl="1"/>
            <a:r>
              <a:rPr lang="en-SG" dirty="0"/>
              <a:t>structure, </a:t>
            </a:r>
          </a:p>
          <a:p>
            <a:pPr lvl="1"/>
            <a:r>
              <a:rPr lang="en-SG" dirty="0"/>
              <a:t>combination of structure &amp; disposition, or</a:t>
            </a:r>
          </a:p>
          <a:p>
            <a:pPr lvl="1"/>
            <a:r>
              <a:rPr lang="en-SG" dirty="0"/>
              <a:t>therapeutic role</a:t>
            </a:r>
          </a:p>
          <a:p>
            <a:endParaRPr lang="en-US" dirty="0"/>
          </a:p>
          <a:p>
            <a:r>
              <a:rPr lang="en-US" sz="1600" i="1" dirty="0"/>
              <a:t>SDD has very different local use case for grouping concepts</a:t>
            </a:r>
          </a:p>
          <a:p>
            <a:pPr lvl="1"/>
            <a:r>
              <a:rPr lang="en-US" sz="1600" i="1" dirty="0"/>
              <a:t>May consider adopting this feature of SNOMED International grouping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SNOMED Int’l Model – other features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630" y="555527"/>
            <a:ext cx="4144305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669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SG" dirty="0"/>
              <a:t>Covers only generic side, equivalences of MP, MPF, MPR (in SDD). SDD has trade concepts modelled.</a:t>
            </a:r>
          </a:p>
          <a:p>
            <a:r>
              <a:rPr lang="en-SG" dirty="0"/>
              <a:t>Has more described concept ‘layer’ to make it compatible with IDMP (closed world view). SDD concepts are designed in closed world view, </a:t>
            </a:r>
            <a:r>
              <a:rPr lang="en-SG" dirty="0" err="1"/>
              <a:t>ie</a:t>
            </a:r>
            <a:r>
              <a:rPr lang="en-SG" dirty="0"/>
              <a:t> “contain only” and “contain precisely”</a:t>
            </a:r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r>
              <a:rPr lang="en-SG" dirty="0"/>
              <a:t>MP “containing precisely” concept is recommended as extension and not part of international model. SDD is an extension. </a:t>
            </a:r>
          </a:p>
          <a:p>
            <a:r>
              <a:rPr lang="en-SG" dirty="0"/>
              <a:t>Strength representation using concepts as concrete domain currently not yet supported in International Model. SDD uses concrete domain to represent strength/ number values (similar to AMT)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0D9140-8B54-47CC-8C57-97AEAB79548C}" type="slidenum">
              <a:rPr kumimoji="0" lang="en-SG" sz="8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SG" sz="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/>
              <a:t>SNOMED Int’l Drug Model: Differences vs SDD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" t="7795" r="3699" b="12853"/>
          <a:stretch/>
        </p:blipFill>
        <p:spPr bwMode="auto">
          <a:xfrm>
            <a:off x="2051720" y="2117052"/>
            <a:ext cx="5832648" cy="1030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1287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A Drug Extension Model provides</a:t>
            </a:r>
          </a:p>
          <a:p>
            <a:pPr lvl="2"/>
            <a:r>
              <a:rPr lang="en-US" sz="1900" dirty="0"/>
              <a:t>Flexibility – can be localized </a:t>
            </a:r>
          </a:p>
          <a:p>
            <a:pPr lvl="2"/>
            <a:r>
              <a:rPr lang="en-US" sz="1900" dirty="0"/>
              <a:t>Extensibility – can be extended for local products</a:t>
            </a:r>
          </a:p>
          <a:p>
            <a:pPr lvl="2"/>
            <a:endParaRPr lang="en-US" sz="1900" dirty="0"/>
          </a:p>
          <a:p>
            <a:r>
              <a:rPr lang="en-US" sz="2200" dirty="0"/>
              <a:t>Implementation</a:t>
            </a:r>
          </a:p>
          <a:p>
            <a:pPr lvl="2"/>
            <a:r>
              <a:rPr lang="en-US" sz="1900" dirty="0"/>
              <a:t>Engagement with stakeholders</a:t>
            </a:r>
          </a:p>
          <a:p>
            <a:pPr lvl="2"/>
            <a:r>
              <a:rPr lang="en-US" sz="1900" dirty="0"/>
              <a:t>Support from relevant authority</a:t>
            </a:r>
          </a:p>
          <a:p>
            <a:pPr lvl="2"/>
            <a:r>
              <a:rPr lang="en-US" sz="1900" dirty="0"/>
              <a:t>Collaboration and cooperation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15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088606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Editorial guidelines/ process governance</a:t>
            </a:r>
          </a:p>
          <a:p>
            <a:pPr lvl="2"/>
            <a:r>
              <a:rPr lang="en-US" sz="1900" dirty="0"/>
              <a:t>Established basic guidelines from drug product knowledge</a:t>
            </a:r>
          </a:p>
          <a:p>
            <a:pPr lvl="3"/>
            <a:r>
              <a:rPr lang="en-US" sz="1900" dirty="0"/>
              <a:t>Fine-tuned with different products encountered</a:t>
            </a:r>
          </a:p>
          <a:p>
            <a:pPr lvl="2"/>
            <a:endParaRPr lang="en-US" sz="1900" dirty="0"/>
          </a:p>
          <a:p>
            <a:pPr lvl="2"/>
            <a:r>
              <a:rPr lang="en-US" sz="1900" dirty="0"/>
              <a:t>Established data and process governance for authoring</a:t>
            </a:r>
          </a:p>
          <a:p>
            <a:pPr lvl="2"/>
            <a:endParaRPr lang="en-US" sz="1900" dirty="0"/>
          </a:p>
          <a:p>
            <a:pPr lvl="2"/>
            <a:r>
              <a:rPr lang="en-US" sz="1900" dirty="0"/>
              <a:t>Engaged clinical end-users to resolve variations and differences in nomenclature/ semantics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16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406146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Use of SDD in other national initiatives, tapping on the rich relationships and attributes</a:t>
            </a:r>
          </a:p>
          <a:p>
            <a:pPr lvl="1"/>
            <a:r>
              <a:rPr lang="en-US" dirty="0"/>
              <a:t>National Drug Formulary</a:t>
            </a:r>
          </a:p>
          <a:p>
            <a:pPr lvl="1"/>
            <a:r>
              <a:rPr lang="en-US" dirty="0"/>
              <a:t>National </a:t>
            </a:r>
            <a:r>
              <a:rPr lang="en-US" dirty="0" err="1"/>
              <a:t>Harmonised</a:t>
            </a:r>
            <a:r>
              <a:rPr lang="en-US" dirty="0"/>
              <a:t> Integrated Pharmacy Solution (NHIPS)</a:t>
            </a:r>
          </a:p>
          <a:p>
            <a:pPr lvl="1"/>
            <a:endParaRPr lang="en-US" dirty="0"/>
          </a:p>
          <a:p>
            <a:r>
              <a:rPr lang="en-US" dirty="0" err="1"/>
              <a:t>Remodelling</a:t>
            </a:r>
            <a:r>
              <a:rPr lang="en-US" dirty="0"/>
              <a:t> planned</a:t>
            </a:r>
          </a:p>
          <a:p>
            <a:pPr lvl="1"/>
            <a:r>
              <a:rPr lang="en-US" dirty="0"/>
              <a:t>SDD too complex and too heavy for local clinical use cases</a:t>
            </a:r>
          </a:p>
          <a:p>
            <a:pPr lvl="1"/>
            <a:r>
              <a:rPr lang="en-US" dirty="0"/>
              <a:t>Obtained better understanding of what clinical users need for EHR standards</a:t>
            </a:r>
          </a:p>
          <a:p>
            <a:pPr lvl="1"/>
            <a:r>
              <a:rPr lang="en-US" dirty="0"/>
              <a:t>Alignment to international drug model/ international hierarchies will be part of the consideration, with adaptation to local context where needed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17</a:t>
            </a:fld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214837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479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/>
              <a:t>A Singapore Extension of SNOMED CT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/>
              <a:t>A national standard to unambiguously identify, code &amp; interpret medicines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US" sz="1800" dirty="0" err="1"/>
              <a:t>Standardised</a:t>
            </a:r>
            <a:r>
              <a:rPr lang="en-US" sz="1800" dirty="0"/>
              <a:t>, consistent descriptions for each drug product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US" sz="1800" dirty="0"/>
              <a:t>Facilitates seamless exchange of data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US" sz="1800" dirty="0"/>
              <a:t>Meet diverse requirements of different users and cater for new innovative products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2</a:t>
            </a:fld>
            <a:endParaRPr lang="en-SG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Singapore Drug Dictionary &amp; SNOMED CT</a:t>
            </a:r>
          </a:p>
        </p:txBody>
      </p:sp>
      <p:sp>
        <p:nvSpPr>
          <p:cNvPr id="6" name="Rectangle 5"/>
          <p:cNvSpPr/>
          <p:nvPr/>
        </p:nvSpPr>
        <p:spPr>
          <a:xfrm>
            <a:off x="1187624" y="3291830"/>
            <a:ext cx="6480720" cy="36003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/>
              <a:t>It is NOT a drug database, but needs to link to them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55776" y="3673372"/>
            <a:ext cx="4032448" cy="1169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r>
              <a:rPr lang="en-US" sz="1400" dirty="0">
                <a:latin typeface="Calibri" pitchFamily="34" charset="0"/>
              </a:rPr>
              <a:t>Linkage to Decision Support Vendors (e.g. MIMS)</a:t>
            </a:r>
          </a:p>
          <a:p>
            <a:pPr lvl="1"/>
            <a:r>
              <a:rPr lang="en-US" sz="1400" dirty="0">
                <a:latin typeface="Calibri" pitchFamily="34" charset="0"/>
              </a:rPr>
              <a:t>Drug-drug interaction, </a:t>
            </a:r>
          </a:p>
          <a:p>
            <a:pPr lvl="1"/>
            <a:r>
              <a:rPr lang="en-US" sz="1400" dirty="0">
                <a:latin typeface="Calibri" pitchFamily="34" charset="0"/>
              </a:rPr>
              <a:t>Drug-health alerts</a:t>
            </a:r>
          </a:p>
          <a:p>
            <a:pPr lvl="1"/>
            <a:r>
              <a:rPr lang="en-US" sz="1400" dirty="0">
                <a:latin typeface="Calibri" pitchFamily="34" charset="0"/>
              </a:rPr>
              <a:t>Dose checking</a:t>
            </a:r>
          </a:p>
          <a:p>
            <a:pPr lvl="1"/>
            <a:r>
              <a:rPr lang="en-US" sz="1400" dirty="0">
                <a:latin typeface="Calibri" pitchFamily="34" charset="0"/>
              </a:rPr>
              <a:t>Allergy alerts</a:t>
            </a:r>
          </a:p>
        </p:txBody>
      </p:sp>
    </p:spTree>
    <p:extLst>
      <p:ext uri="{BB962C8B-B14F-4D97-AF65-F5344CB8AC3E}">
        <p14:creationId xmlns:p14="http://schemas.microsoft.com/office/powerpoint/2010/main" val="3473897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3</a:t>
            </a:fld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Model</a:t>
            </a:r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555526"/>
            <a:ext cx="7200800" cy="42428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1428" r="21428" b="-1022"/>
          <a:stretch/>
        </p:blipFill>
        <p:spPr>
          <a:xfrm>
            <a:off x="2483768" y="618428"/>
            <a:ext cx="4032448" cy="425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6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4</a:t>
            </a:fld>
            <a:endParaRPr lang="en-SG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Scope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47273"/>
            <a:ext cx="7412290" cy="4193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 bwMode="auto">
          <a:xfrm>
            <a:off x="549256" y="758371"/>
            <a:ext cx="1214432" cy="250521"/>
          </a:xfrm>
          <a:prstGeom prst="roundRect">
            <a:avLst/>
          </a:prstGeom>
          <a:solidFill>
            <a:srgbClr val="DFFDB3"/>
          </a:solidFill>
          <a:ln w="38100">
            <a:solidFill>
              <a:srgbClr val="B1C1B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In scope</a:t>
            </a:r>
            <a:endParaRPr lang="en-SG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49256" y="1059582"/>
            <a:ext cx="1214432" cy="255744"/>
          </a:xfrm>
          <a:prstGeom prst="roundRect">
            <a:avLst/>
          </a:prstGeom>
          <a:solidFill>
            <a:srgbClr val="D4C6EC"/>
          </a:solidFill>
          <a:ln w="38100">
            <a:solidFill>
              <a:srgbClr val="A5AF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Out of Scope</a:t>
            </a:r>
            <a:endParaRPr lang="en-SG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741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5</a:t>
            </a:fld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Standard Medication codes for Health Information Exchange</a:t>
            </a:r>
          </a:p>
          <a:p>
            <a:r>
              <a:rPr lang="en-US" dirty="0"/>
              <a:t>Prescribing, Dispensing, Allergy, Procurement</a:t>
            </a:r>
          </a:p>
          <a:p>
            <a:r>
              <a:rPr lang="en-US" dirty="0"/>
              <a:t>Standard Supporting Medication Terminology – e.g. frequency, dosage form, route of administration, UOM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Health Care settings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Use Cases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909" y="2211710"/>
            <a:ext cx="4488499" cy="269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364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6</a:t>
            </a:fld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Mapping approach </a:t>
            </a:r>
          </a:p>
          <a:p>
            <a:pPr lvl="1"/>
            <a:r>
              <a:rPr lang="en-US" dirty="0"/>
              <a:t>Preserves integrity of historical transactions and fulfils use of standards at national level</a:t>
            </a:r>
          </a:p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Stakeholders: overcame with strong support from Chief Pharmacist and Chief Medical Informatics Officer</a:t>
            </a:r>
          </a:p>
          <a:p>
            <a:pPr lvl="2"/>
            <a:r>
              <a:rPr lang="en-US" dirty="0"/>
              <a:t>Large number from various institutions</a:t>
            </a:r>
          </a:p>
          <a:p>
            <a:pPr lvl="2"/>
            <a:r>
              <a:rPr lang="en-US" dirty="0"/>
              <a:t>Impact on workflow and comfort level with legacy codes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Implementation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4157667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For more information, 2018 SNOMED Expo presentation decks available:</a:t>
            </a:r>
          </a:p>
          <a:p>
            <a:r>
              <a:rPr lang="en-US" i="1" u="sng" dirty="0">
                <a:hlinkClick r:id="rId3"/>
              </a:rPr>
              <a:t>https://drive.google.com/file/d/1IcE760YosXdklGf9W6e2sK3CjHbCs-EF/view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32399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7</a:t>
            </a:fld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  <a:p>
            <a:pPr lvl="1"/>
            <a:r>
              <a:rPr lang="en-US" dirty="0"/>
              <a:t>Technical: cleared through collaboration and cooperation</a:t>
            </a:r>
          </a:p>
          <a:p>
            <a:pPr lvl="2"/>
            <a:r>
              <a:rPr lang="en-US" dirty="0"/>
              <a:t>Large number of systems (44), intricate interdependencies between</a:t>
            </a:r>
          </a:p>
          <a:p>
            <a:pPr lvl="2"/>
            <a:r>
              <a:rPr lang="en-US" dirty="0"/>
              <a:t>Need for consensus on which and how systems should deploy enhancements</a:t>
            </a:r>
          </a:p>
          <a:p>
            <a:pPr lvl="1"/>
            <a:r>
              <a:rPr lang="en-US" dirty="0"/>
              <a:t>Semantic: resolved through engagement and learning</a:t>
            </a:r>
          </a:p>
          <a:p>
            <a:pPr lvl="2"/>
            <a:r>
              <a:rPr lang="en-US" dirty="0"/>
              <a:t>Lexical mapping preferred for stakeholders. Difficult due to differences in nomenclature from academic vs operational </a:t>
            </a:r>
            <a:r>
              <a:rPr lang="en-US" dirty="0" err="1"/>
              <a:t>pov</a:t>
            </a:r>
            <a:endParaRPr lang="en-US" dirty="0"/>
          </a:p>
          <a:p>
            <a:pPr lvl="2"/>
            <a:r>
              <a:rPr lang="en-US" dirty="0"/>
              <a:t>Discussed differences and resolved some variances in nomenclature with agreed definitions</a:t>
            </a:r>
          </a:p>
          <a:p>
            <a:pPr lvl="2"/>
            <a:r>
              <a:rPr lang="en-US" dirty="0"/>
              <a:t>Developed national mapping guide to reduce variability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933294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8</a:t>
            </a:fld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All public healthcare institutions contributing medication data in SDD to national EHR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SDD codes replaces the national group procurement (GPO) codes (legacy codes used by many public healthcare institutions)</a:t>
            </a:r>
          </a:p>
          <a:p>
            <a:r>
              <a:rPr lang="en-US" dirty="0"/>
              <a:t>SDD Lite web provides interface to SDD codes, with search capability using drug attributes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Implementation - outcome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366571"/>
            <a:ext cx="5616624" cy="98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65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Semi-automated using internal tooling solution</a:t>
            </a:r>
          </a:p>
          <a:p>
            <a:pPr lvl="2">
              <a:lnSpc>
                <a:spcPct val="150000"/>
              </a:lnSpc>
            </a:pPr>
            <a:r>
              <a:rPr lang="en-SG" dirty="0"/>
              <a:t>Data Entry Interface</a:t>
            </a:r>
          </a:p>
          <a:p>
            <a:pPr lvl="2">
              <a:lnSpc>
                <a:spcPct val="150000"/>
              </a:lnSpc>
            </a:pPr>
            <a:r>
              <a:rPr lang="en-SG" dirty="0"/>
              <a:t>Template of Attribute Fields</a:t>
            </a:r>
          </a:p>
          <a:p>
            <a:pPr lvl="2">
              <a:lnSpc>
                <a:spcPct val="150000"/>
              </a:lnSpc>
            </a:pPr>
            <a:r>
              <a:rPr lang="en-SG" dirty="0"/>
              <a:t>Fields linked to reference sets where applicable</a:t>
            </a:r>
          </a:p>
          <a:p>
            <a:pPr lvl="2">
              <a:lnSpc>
                <a:spcPct val="150000"/>
              </a:lnSpc>
            </a:pPr>
            <a:r>
              <a:rPr lang="en-SG" dirty="0"/>
              <a:t>SDD Concepts constructed based on SDD Data Model</a:t>
            </a:r>
          </a:p>
          <a:p>
            <a:r>
              <a:rPr lang="en-US" dirty="0"/>
              <a:t>User Guide for using the tool</a:t>
            </a:r>
          </a:p>
          <a:p>
            <a:pPr lvl="2"/>
            <a:r>
              <a:rPr lang="en-US" dirty="0"/>
              <a:t>Tied back to other SDD Design Principles and Editorial Rules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SDD Authoring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70D9140-8B54-47CC-8C57-97AEAB79548C}" type="slidenum">
              <a:rPr lang="en-SG" smtClean="0"/>
              <a:pPr algn="r"/>
              <a:t>9</a:t>
            </a:fld>
            <a:endParaRPr lang="en-SG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4137342"/>
            <a:ext cx="87849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SDD weekly publication presentation slides, 2019 SNOMED Expo:</a:t>
            </a:r>
          </a:p>
          <a:p>
            <a:r>
              <a:rPr lang="en-US" sz="1400" i="1" u="sng" dirty="0">
                <a:hlinkClick r:id="rId3"/>
              </a:rPr>
              <a:t>https://confluence.ihtsdotools.org/display/FT/201948+Weekly+content+release+of+Singapore+Drug+Dictionary%2C+a+SNOMED+CT+SG+Extension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66933768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FCA8EA6BFE004EA50FE5BF81A12D34" ma:contentTypeVersion="0" ma:contentTypeDescription="Create a new document." ma:contentTypeScope="" ma:versionID="0162848aea74a43bd4adefd1629ed3e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5C91E3-1D84-4D19-B3CE-2E7A74AE3564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4BDFFE2-E9C6-4B38-961A-F21735D02E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EC0398C-179F-4056-8085-79B1FFCA0C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10585</TotalTime>
  <Words>899</Words>
  <Application>Microsoft Macintosh PowerPoint</Application>
  <PresentationFormat>On-screen Show (16:9)</PresentationFormat>
  <Paragraphs>149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Custom Design</vt:lpstr>
      <vt:lpstr>Singapore Drug Dictionary</vt:lpstr>
      <vt:lpstr>Singapore Drug Dictionary &amp; SNOMED CT</vt:lpstr>
      <vt:lpstr>SDD Model</vt:lpstr>
      <vt:lpstr>SDD Scope</vt:lpstr>
      <vt:lpstr>SDD Use Cases</vt:lpstr>
      <vt:lpstr>SDD Implementation</vt:lpstr>
      <vt:lpstr>SDD Implementation</vt:lpstr>
      <vt:lpstr>SDD Implementation - outcome</vt:lpstr>
      <vt:lpstr>SDD Authoring process</vt:lpstr>
      <vt:lpstr>SDD Authoring process/ governance</vt:lpstr>
      <vt:lpstr>SDD Authoring process/ governance</vt:lpstr>
      <vt:lpstr>SNOMED International: SNOMED Drug Product Model</vt:lpstr>
      <vt:lpstr>SNOMED Int’l Model – other features </vt:lpstr>
      <vt:lpstr>SNOMED Int’l Drug Model: Differences vs SDD</vt:lpstr>
      <vt:lpstr>In Summary</vt:lpstr>
      <vt:lpstr>In Summary</vt:lpstr>
      <vt:lpstr>Next steps</vt:lpstr>
      <vt:lpstr>PowerPoint Presentation</vt:lpstr>
    </vt:vector>
  </TitlesOfParts>
  <Company>SPPL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Linda Bird</cp:lastModifiedBy>
  <cp:revision>128</cp:revision>
  <dcterms:created xsi:type="dcterms:W3CDTF">2017-04-19T09:25:06Z</dcterms:created>
  <dcterms:modified xsi:type="dcterms:W3CDTF">2021-02-05T00:09:41Z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0x0101008FFCA8EA6BFE004EA50FE5BF81A12D34</vt:lpwstr>
  </property>
  <property fmtid="{D5CDD505-2E9C-101B-9397-08002B2CF9AE}" pid="3" name="TemplateUrl">
    <vt:lpwstr/>
  </property>
  <property fmtid="{D5CDD505-2E9C-101B-9397-08002B2CF9AE}" pid="4" name="Order">
    <vt:r8>50000</vt:r8>
  </property>
  <property fmtid="{D5CDD505-2E9C-101B-9397-08002B2CF9AE}" pid="5" name="xd_Signature">
    <vt:bool>false</vt:bool>
  </property>
  <property fmtid="{D5CDD505-2E9C-101B-9397-08002B2CF9AE}" pid="6" name="xd_ProgID">
    <vt:lpwstr/>
  </property>
</Properties>
</file>