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3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4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5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84" r:id="rId2"/>
    <p:sldId id="354" r:id="rId3"/>
    <p:sldId id="360" r:id="rId4"/>
    <p:sldId id="363" r:id="rId5"/>
    <p:sldId id="365" r:id="rId6"/>
    <p:sldId id="335" r:id="rId7"/>
  </p:sldIdLst>
  <p:sldSz cx="9144000" cy="5143500" type="screen16x9"/>
  <p:notesSz cx="6858000" cy="9144000"/>
  <p:defaultTextStyle>
    <a:defPPr marL="0" marR="0" indent="0" algn="l" defTabSz="3429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75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8572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17145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25717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34290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42862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51435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60007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68580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521415D9-36F7-43E2-AB2F-B90AF26B5E84}">
      <p14:sectionLst xmlns:p14="http://schemas.microsoft.com/office/powerpoint/2010/main">
        <p14:section name="Inforoute Santé du Canada" id="{30BADA36-A467-4704-BBDC-6B182C540F4B}">
          <p14:sldIdLst>
            <p14:sldId id="284"/>
            <p14:sldId id="354"/>
            <p14:sldId id="360"/>
            <p14:sldId id="363"/>
            <p14:sldId id="365"/>
            <p14:sldId id="3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2D3A"/>
    <a:srgbClr val="E02E3B"/>
    <a:srgbClr val="000000"/>
    <a:srgbClr val="E1E1E1"/>
    <a:srgbClr val="171717"/>
    <a:srgbClr val="1A1919"/>
    <a:srgbClr val="515151"/>
    <a:srgbClr val="2B2C2B"/>
    <a:srgbClr val="555655"/>
    <a:srgbClr val="E4E6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4C3C2611-4C71-4FC5-86AE-919BDF0F9419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552" autoAdjust="0"/>
  </p:normalViewPr>
  <p:slideViewPr>
    <p:cSldViewPr snapToGrid="0" snapToObjects="1">
      <p:cViewPr varScale="1">
        <p:scale>
          <a:sx n="71" d="100"/>
          <a:sy n="71" d="100"/>
        </p:scale>
        <p:origin x="1068" y="5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51" d="100"/>
          <a:sy n="51" d="100"/>
        </p:scale>
        <p:origin x="2692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6.xml"/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5A4915DB-6AA1-4967-A2FF-27F8C9B7F0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F7645B7-F5BC-4BA5-A9D9-9C45F31C6BE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6F933-85C5-48C8-AC00-5DF73D5F4E10}" type="datetimeFigureOut">
              <a:rPr lang="en-CA" smtClean="0"/>
              <a:t>2019-04-08</a:t>
            </a:fld>
            <a:endParaRPr lang="en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027E971-F309-48C6-B634-E303F43AFD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23D005D-ECC3-4575-B1BD-E2727B96EC4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62D05-04D3-4BA4-B7F8-062A6A1BE73B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76891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249229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1pPr>
    <a:lvl2pPr indent="857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2pPr>
    <a:lvl3pPr indent="1714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3pPr>
    <a:lvl4pPr indent="2571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4pPr>
    <a:lvl5pPr indent="3429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5pPr>
    <a:lvl6pPr indent="4286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6pPr>
    <a:lvl7pPr indent="5143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7pPr>
    <a:lvl8pPr indent="6000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8pPr>
    <a:lvl9pPr indent="6858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12422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10266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Inforoute Santé du Canada collabore avec Santé Canada, les provinces et les territoires et les intervenants de l’industrie afin de créer, d’exploiter et de maintenir un service d’ordonnances électroniques multi-territorial, financièrement autonome, appelé </a:t>
            </a:r>
            <a:r>
              <a:rPr lang="fr-FR" dirty="0" err="1"/>
              <a:t>PrescripTIon</a:t>
            </a:r>
            <a:r>
              <a:rPr lang="fr-FR" baseline="30000" dirty="0" err="1"/>
              <a:t>MC</a:t>
            </a:r>
            <a:r>
              <a:rPr lang="fr-FR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Il s’agira d’un service unique pouvant être utilisé à l’échelle du pays pour permettre aux prescripteurs de transmettre électroniquement une ordonnance à la pharmacie de leur choix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825" b="0" i="0" dirty="0">
                <a:effectLst/>
                <a:latin typeface="+mn-lt"/>
                <a:ea typeface="+mn-ea"/>
                <a:cs typeface="+mn-cs"/>
                <a:sym typeface="Helvetica Neue"/>
              </a:rPr>
              <a:t>The pan-Canadian </a:t>
            </a:r>
            <a:r>
              <a:rPr lang="en-CA" sz="825" b="0" i="0" dirty="0" err="1">
                <a:effectLst/>
                <a:latin typeface="+mn-lt"/>
                <a:ea typeface="+mn-ea"/>
                <a:cs typeface="+mn-cs"/>
                <a:sym typeface="Helvetica Neue"/>
              </a:rPr>
              <a:t>PrescribeIT</a:t>
            </a:r>
            <a:r>
              <a:rPr lang="en-CA" sz="825" b="0" i="0" dirty="0">
                <a:effectLst/>
                <a:latin typeface="+mn-lt"/>
                <a:ea typeface="+mn-ea"/>
                <a:cs typeface="+mn-cs"/>
                <a:sym typeface="Helvetica Neue"/>
              </a:rPr>
              <a:t>™ subsets provide a standardized way for systems to capture, store, retrieve and transmit related health information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14193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999896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defTabSz="17145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825" dirty="0">
                <a:effectLst/>
                <a:latin typeface="+mn-lt"/>
                <a:ea typeface="+mn-ea"/>
                <a:cs typeface="+mn-cs"/>
                <a:sym typeface="Helvetica Neue"/>
              </a:rPr>
              <a:t>Nous </a:t>
            </a:r>
            <a:r>
              <a:rPr lang="en-US" sz="825" dirty="0" err="1">
                <a:effectLst/>
                <a:latin typeface="+mn-lt"/>
                <a:ea typeface="+mn-ea"/>
                <a:cs typeface="+mn-cs"/>
                <a:sym typeface="Helvetica Neue"/>
              </a:rPr>
              <a:t>avons</a:t>
            </a:r>
            <a:r>
              <a:rPr lang="en-US" sz="825" dirty="0">
                <a:effectLst/>
                <a:latin typeface="+mn-lt"/>
                <a:ea typeface="+mn-ea"/>
                <a:cs typeface="+mn-cs"/>
                <a:sym typeface="Helvetica Neue"/>
              </a:rPr>
              <a:t> des ententes </a:t>
            </a:r>
            <a:r>
              <a:rPr lang="en-US" sz="825" dirty="0" err="1">
                <a:effectLst/>
                <a:latin typeface="+mn-lt"/>
                <a:ea typeface="+mn-ea"/>
                <a:cs typeface="+mn-cs"/>
                <a:sym typeface="Helvetica Neue"/>
              </a:rPr>
              <a:t>légales</a:t>
            </a:r>
            <a:r>
              <a:rPr lang="en-US" sz="825" dirty="0">
                <a:effectLst/>
                <a:latin typeface="+mn-lt"/>
                <a:ea typeface="+mn-ea"/>
                <a:cs typeface="+mn-cs"/>
                <a:sym typeface="Helvetica Neue"/>
              </a:rPr>
              <a:t> avec HL7 et LOINC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25" dirty="0">
                <a:effectLst/>
                <a:latin typeface="+mn-lt"/>
                <a:ea typeface="+mn-ea"/>
                <a:cs typeface="+mn-cs"/>
                <a:sym typeface="Helvetica Neue"/>
              </a:rPr>
              <a:t>Nous </a:t>
            </a:r>
            <a:r>
              <a:rPr lang="en-US" sz="825" dirty="0" err="1">
                <a:effectLst/>
                <a:latin typeface="+mn-lt"/>
                <a:ea typeface="+mn-ea"/>
                <a:cs typeface="+mn-cs"/>
                <a:sym typeface="Helvetica Neue"/>
              </a:rPr>
              <a:t>avons</a:t>
            </a:r>
            <a:r>
              <a:rPr lang="en-US" sz="825" dirty="0">
                <a:effectLst/>
                <a:latin typeface="+mn-lt"/>
                <a:ea typeface="+mn-ea"/>
                <a:cs typeface="+mn-cs"/>
                <a:sym typeface="Helvetica Neue"/>
              </a:rPr>
              <a:t> </a:t>
            </a:r>
            <a:r>
              <a:rPr lang="en-US" sz="825" dirty="0" err="1">
                <a:effectLst/>
                <a:latin typeface="+mn-lt"/>
                <a:ea typeface="+mn-ea"/>
                <a:cs typeface="+mn-cs"/>
                <a:sym typeface="Helvetica Neue"/>
              </a:rPr>
              <a:t>une</a:t>
            </a:r>
            <a:r>
              <a:rPr lang="en-US" sz="825" dirty="0">
                <a:effectLst/>
                <a:latin typeface="+mn-lt"/>
                <a:ea typeface="+mn-ea"/>
                <a:cs typeface="+mn-cs"/>
                <a:sym typeface="Helvetica Neue"/>
              </a:rPr>
              <a:t> entente </a:t>
            </a:r>
            <a:r>
              <a:rPr lang="en-US" sz="825" dirty="0" err="1">
                <a:effectLst/>
                <a:latin typeface="+mn-lt"/>
                <a:ea typeface="+mn-ea"/>
                <a:cs typeface="+mn-cs"/>
                <a:sym typeface="Helvetica Neue"/>
              </a:rPr>
              <a:t>spécifique</a:t>
            </a:r>
            <a:r>
              <a:rPr lang="en-US" sz="825" dirty="0">
                <a:effectLst/>
                <a:latin typeface="+mn-lt"/>
                <a:ea typeface="+mn-ea"/>
                <a:cs typeface="+mn-cs"/>
                <a:sym typeface="Helvetica Neue"/>
              </a:rPr>
              <a:t> pour LOINC et pCLOCD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25" dirty="0">
                <a:effectLst/>
                <a:latin typeface="+mn-lt"/>
                <a:ea typeface="+mn-ea"/>
                <a:cs typeface="+mn-cs"/>
                <a:sym typeface="Helvetica Neue"/>
              </a:rPr>
              <a:t>Nous </a:t>
            </a:r>
            <a:r>
              <a:rPr lang="en-US" sz="825" dirty="0" err="1">
                <a:effectLst/>
                <a:latin typeface="+mn-lt"/>
                <a:ea typeface="+mn-ea"/>
                <a:cs typeface="+mn-cs"/>
                <a:sym typeface="Helvetica Neue"/>
              </a:rPr>
              <a:t>ajoutons</a:t>
            </a:r>
            <a:r>
              <a:rPr lang="en-US" sz="825" dirty="0">
                <a:effectLst/>
                <a:latin typeface="+mn-lt"/>
                <a:ea typeface="+mn-ea"/>
                <a:cs typeface="+mn-cs"/>
                <a:sym typeface="Helvetica Neue"/>
              </a:rPr>
              <a:t> la </a:t>
            </a:r>
            <a:r>
              <a:rPr lang="en-US" sz="825" dirty="0" err="1">
                <a:effectLst/>
                <a:latin typeface="+mn-lt"/>
                <a:ea typeface="+mn-ea"/>
                <a:cs typeface="+mn-cs"/>
                <a:sym typeface="Helvetica Neue"/>
              </a:rPr>
              <a:t>traduction</a:t>
            </a:r>
            <a:r>
              <a:rPr lang="en-US" sz="825" dirty="0">
                <a:effectLst/>
                <a:latin typeface="+mn-lt"/>
                <a:ea typeface="+mn-ea"/>
                <a:cs typeface="+mn-cs"/>
                <a:sym typeface="Helvetica Neue"/>
              </a:rPr>
              <a:t> plus </a:t>
            </a:r>
            <a:r>
              <a:rPr lang="en-US" sz="825" dirty="0" err="1">
                <a:effectLst/>
                <a:latin typeface="+mn-lt"/>
                <a:ea typeface="+mn-ea"/>
                <a:cs typeface="+mn-cs"/>
                <a:sym typeface="Helvetica Neue"/>
              </a:rPr>
              <a:t>formellement</a:t>
            </a:r>
            <a:r>
              <a:rPr lang="en-US" sz="825" dirty="0">
                <a:effectLst/>
                <a:latin typeface="+mn-lt"/>
                <a:ea typeface="+mn-ea"/>
                <a:cs typeface="+mn-cs"/>
                <a:sym typeface="Helvetica Neue"/>
              </a:rPr>
              <a:t> à la </a:t>
            </a:r>
            <a:r>
              <a:rPr lang="en-US" sz="825" dirty="0" err="1">
                <a:effectLst/>
                <a:latin typeface="+mn-lt"/>
                <a:ea typeface="+mn-ea"/>
                <a:cs typeface="+mn-cs"/>
                <a:sym typeface="Helvetica Neue"/>
              </a:rPr>
              <a:t>terminologie</a:t>
            </a:r>
            <a:r>
              <a:rPr lang="en-US" sz="825" dirty="0">
                <a:effectLst/>
                <a:latin typeface="+mn-lt"/>
                <a:ea typeface="+mn-ea"/>
                <a:cs typeface="+mn-cs"/>
                <a:sym typeface="Helvetica Neue"/>
              </a:rPr>
              <a:t> et la </a:t>
            </a:r>
            <a:r>
              <a:rPr lang="en-US" sz="825" dirty="0" err="1">
                <a:effectLst/>
                <a:latin typeface="+mn-lt"/>
                <a:ea typeface="+mn-ea"/>
                <a:cs typeface="+mn-cs"/>
                <a:sym typeface="Helvetica Neue"/>
              </a:rPr>
              <a:t>soumettons</a:t>
            </a:r>
            <a:r>
              <a:rPr lang="en-US" sz="825" dirty="0">
                <a:effectLst/>
                <a:latin typeface="+mn-lt"/>
                <a:ea typeface="+mn-ea"/>
                <a:cs typeface="+mn-cs"/>
                <a:sym typeface="Helvetica Neue"/>
              </a:rPr>
              <a:t> à </a:t>
            </a:r>
            <a:r>
              <a:rPr lang="en-US" sz="825" dirty="0" err="1">
                <a:effectLst/>
                <a:latin typeface="+mn-lt"/>
                <a:ea typeface="+mn-ea"/>
                <a:cs typeface="+mn-cs"/>
                <a:sym typeface="Helvetica Neue"/>
              </a:rPr>
              <a:t>Regenstrief</a:t>
            </a:r>
            <a:r>
              <a:rPr lang="en-US" sz="825" dirty="0">
                <a:effectLst/>
                <a:latin typeface="+mn-lt"/>
                <a:ea typeface="+mn-ea"/>
                <a:cs typeface="+mn-cs"/>
                <a:sym typeface="Helvetica Neue"/>
              </a:rPr>
              <a:t> pour publication</a:t>
            </a:r>
          </a:p>
          <a:p>
            <a:pPr marL="171450" lvl="3" indent="-171450">
              <a:buFont typeface="Arial" panose="020B0604020202020204" pitchFamily="34" charset="0"/>
              <a:buChar char="•"/>
            </a:pPr>
            <a:r>
              <a:rPr lang="en-US" sz="825" dirty="0">
                <a:effectLst/>
                <a:latin typeface="+mn-lt"/>
                <a:ea typeface="+mn-ea"/>
                <a:cs typeface="+mn-cs"/>
                <a:sym typeface="Helvetica Neue"/>
              </a:rPr>
              <a:t>Pour UCUM, </a:t>
            </a:r>
            <a:r>
              <a:rPr lang="en-US" sz="825" dirty="0" err="1">
                <a:effectLst/>
                <a:latin typeface="+mn-lt"/>
                <a:ea typeface="+mn-ea"/>
                <a:cs typeface="+mn-cs"/>
                <a:sym typeface="Helvetica Neue"/>
              </a:rPr>
              <a:t>cela</a:t>
            </a:r>
            <a:r>
              <a:rPr lang="en-US" sz="825" dirty="0">
                <a:effectLst/>
                <a:latin typeface="+mn-lt"/>
                <a:ea typeface="+mn-ea"/>
                <a:cs typeface="+mn-cs"/>
                <a:sym typeface="Helvetica Neue"/>
              </a:rPr>
              <a:t> fait </a:t>
            </a:r>
            <a:r>
              <a:rPr lang="en-US" sz="825" dirty="0" err="1">
                <a:effectLst/>
                <a:latin typeface="+mn-lt"/>
                <a:ea typeface="+mn-ea"/>
                <a:cs typeface="+mn-cs"/>
                <a:sym typeface="Helvetica Neue"/>
              </a:rPr>
              <a:t>partie</a:t>
            </a:r>
            <a:r>
              <a:rPr lang="en-US" sz="825" dirty="0">
                <a:effectLst/>
                <a:latin typeface="+mn-lt"/>
                <a:ea typeface="+mn-ea"/>
                <a:cs typeface="+mn-cs"/>
                <a:sym typeface="Helvetica Neue"/>
              </a:rPr>
              <a:t> de </a:t>
            </a:r>
            <a:r>
              <a:rPr lang="en-US" sz="825" dirty="0" err="1">
                <a:effectLst/>
                <a:latin typeface="+mn-lt"/>
                <a:ea typeface="+mn-ea"/>
                <a:cs typeface="+mn-cs"/>
                <a:sym typeface="Helvetica Neue"/>
              </a:rPr>
              <a:t>leur</a:t>
            </a:r>
            <a:r>
              <a:rPr lang="en-US" sz="825" dirty="0">
                <a:effectLst/>
                <a:latin typeface="+mn-lt"/>
                <a:ea typeface="+mn-ea"/>
                <a:cs typeface="+mn-cs"/>
                <a:sym typeface="Helvetica Neue"/>
              </a:rPr>
              <a:t> conditions </a:t>
            </a:r>
            <a:r>
              <a:rPr lang="en-US" sz="825" dirty="0" err="1">
                <a:effectLst/>
                <a:latin typeface="+mn-lt"/>
                <a:ea typeface="+mn-ea"/>
                <a:cs typeface="+mn-cs"/>
                <a:sym typeface="Helvetica Neue"/>
              </a:rPr>
              <a:t>d’utilization</a:t>
            </a:r>
            <a:endParaRPr lang="en-US" sz="825" dirty="0">
              <a:effectLst/>
              <a:latin typeface="+mn-lt"/>
              <a:ea typeface="+mn-ea"/>
              <a:cs typeface="+mn-cs"/>
              <a:sym typeface="Helvetica Neue"/>
            </a:endParaRPr>
          </a:p>
          <a:p>
            <a:pPr marL="171450" lvl="3" indent="-171450">
              <a:buFont typeface="Arial" panose="020B0604020202020204" pitchFamily="34" charset="0"/>
              <a:buChar char="•"/>
            </a:pPr>
            <a:r>
              <a:rPr lang="en-US" sz="825" dirty="0" err="1">
                <a:effectLst/>
                <a:latin typeface="+mn-lt"/>
                <a:ea typeface="+mn-ea"/>
                <a:cs typeface="+mn-cs"/>
                <a:sym typeface="Helvetica Neue"/>
              </a:rPr>
              <a:t>Mais</a:t>
            </a:r>
            <a:r>
              <a:rPr lang="en-US" sz="825" dirty="0">
                <a:effectLst/>
                <a:latin typeface="+mn-lt"/>
                <a:ea typeface="+mn-ea"/>
                <a:cs typeface="+mn-cs"/>
                <a:sym typeface="Helvetica Neue"/>
              </a:rPr>
              <a:t> nous </a:t>
            </a:r>
            <a:r>
              <a:rPr lang="en-US" sz="825" dirty="0" err="1">
                <a:effectLst/>
                <a:latin typeface="+mn-lt"/>
                <a:ea typeface="+mn-ea"/>
                <a:cs typeface="+mn-cs"/>
                <a:sym typeface="Helvetica Neue"/>
              </a:rPr>
              <a:t>n’avions</a:t>
            </a:r>
            <a:r>
              <a:rPr lang="en-US" sz="825" dirty="0">
                <a:effectLst/>
                <a:latin typeface="+mn-lt"/>
                <a:ea typeface="+mn-ea"/>
                <a:cs typeface="+mn-cs"/>
                <a:sym typeface="Helvetica Neue"/>
              </a:rPr>
              <a:t> pas encore </a:t>
            </a:r>
            <a:r>
              <a:rPr lang="en-US" sz="825" dirty="0" err="1">
                <a:effectLst/>
                <a:latin typeface="+mn-lt"/>
                <a:ea typeface="+mn-ea"/>
                <a:cs typeface="+mn-cs"/>
                <a:sym typeface="Helvetica Neue"/>
              </a:rPr>
              <a:t>traduit</a:t>
            </a:r>
            <a:r>
              <a:rPr lang="en-US" sz="825" dirty="0">
                <a:effectLst/>
                <a:latin typeface="+mn-lt"/>
                <a:ea typeface="+mn-ea"/>
                <a:cs typeface="+mn-cs"/>
                <a:sym typeface="Helvetica Neue"/>
              </a:rPr>
              <a:t> de </a:t>
            </a:r>
            <a:r>
              <a:rPr lang="en-US" sz="825" dirty="0" err="1">
                <a:effectLst/>
                <a:latin typeface="+mn-lt"/>
                <a:ea typeface="+mn-ea"/>
                <a:cs typeface="+mn-cs"/>
                <a:sym typeface="Helvetica Neue"/>
              </a:rPr>
              <a:t>termes</a:t>
            </a:r>
            <a:r>
              <a:rPr lang="en-US" sz="825">
                <a:effectLst/>
                <a:latin typeface="+mn-lt"/>
                <a:ea typeface="+mn-ea"/>
                <a:cs typeface="+mn-cs"/>
                <a:sym typeface="Helvetica Neue"/>
              </a:rPr>
              <a:t> UCUM </a:t>
            </a:r>
            <a:r>
              <a:rPr lang="en-US" sz="825" dirty="0" err="1">
                <a:effectLst/>
                <a:latin typeface="+mn-lt"/>
                <a:ea typeface="+mn-ea"/>
                <a:cs typeface="+mn-cs"/>
                <a:sym typeface="Helvetica Neue"/>
              </a:rPr>
              <a:t>auparavant</a:t>
            </a:r>
            <a:endParaRPr lang="en-CA" sz="825" dirty="0">
              <a:effectLst/>
              <a:latin typeface="+mn-lt"/>
              <a:ea typeface="+mn-ea"/>
              <a:cs typeface="+mn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915266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15012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71500" y="1517073"/>
            <a:ext cx="3238500" cy="116586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71500" y="3185347"/>
            <a:ext cx="3238500" cy="157487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None/>
              <a:defRPr sz="16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C79EAFE0-671A-4AB5-9421-FBBCE1866F06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571500" y="2791523"/>
            <a:ext cx="3238500" cy="44976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1DFE46CF-950A-4313-AF67-25ABB19F81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472" y="1517073"/>
            <a:ext cx="4224528" cy="3621024"/>
          </a:xfrm>
          <a:prstGeom prst="rect">
            <a:avLst/>
          </a:prstGeom>
        </p:spPr>
      </p:pic>
      <p:pic>
        <p:nvPicPr>
          <p:cNvPr id="13" name="Picture 6">
            <a:extLst>
              <a:ext uri="{FF2B5EF4-FFF2-40B4-BE49-F238E27FC236}">
                <a16:creationId xmlns:a16="http://schemas.microsoft.com/office/drawing/2014/main" id="{BE609954-49FB-454B-B5FD-A026D5AFF3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61" y="480588"/>
            <a:ext cx="1242355" cy="792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662939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 i="0" u="none" strike="noStrike" cap="none" spc="0" baseline="0" dirty="0">
                <a:ln>
                  <a:noFill/>
                </a:ln>
                <a:solidFill>
                  <a:schemeClr val="tx1"/>
                </a:solidFill>
                <a:uFillTx/>
                <a:latin typeface="+mj-lt"/>
                <a:ea typeface="+mn-ea"/>
                <a:cs typeface="+mn-cs"/>
                <a:sym typeface="Helvetica Neue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21B22-0792-4CA5-806B-00E245A923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4" y="1335024"/>
            <a:ext cx="6629400" cy="32004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B4F48C8-CFB2-4D17-9FF3-67FEF6566C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605" y="192024"/>
            <a:ext cx="624126" cy="46363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172D3A-AAC6-43D9-A879-6CD7A562FA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‹N°›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2D82E-8A4A-4614-8A40-3999B7693A7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773094"/>
            <a:ext cx="1828800" cy="146304"/>
          </a:xfrm>
          <a:prstGeom prst="rect">
            <a:avLst/>
          </a:prstGeom>
        </p:spPr>
        <p:txBody>
          <a:bodyPr/>
          <a:lstStyle/>
          <a:p>
            <a:r>
              <a:rPr lang="en-CA" dirty="0"/>
              <a:t>©2019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02637765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662939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05812C-D12C-4B79-B7B0-47A61E42D3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424" y="1335024"/>
            <a:ext cx="6629400" cy="320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238125" indent="0">
              <a:buNone/>
              <a:defRPr sz="1600">
                <a:solidFill>
                  <a:schemeClr val="tx1"/>
                </a:solidFill>
              </a:defRPr>
            </a:lvl2pPr>
            <a:lvl3pPr marL="476250" indent="0">
              <a:buNone/>
              <a:defRPr sz="1400">
                <a:solidFill>
                  <a:schemeClr val="tx1"/>
                </a:solidFill>
              </a:defRPr>
            </a:lvl3pPr>
            <a:lvl4pPr marL="714375" indent="0">
              <a:buNone/>
              <a:defRPr sz="1400">
                <a:solidFill>
                  <a:schemeClr val="tx1"/>
                </a:solidFill>
              </a:defRPr>
            </a:lvl4pPr>
            <a:lvl5pPr marL="952500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5CFEF8-EAA1-485F-A2CB-89657D0AC6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605" y="192024"/>
            <a:ext cx="624126" cy="46363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6F3C5C-961C-4423-B1FF-E32FC83E4A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‹N°›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2BB8D-42D4-4B44-9A76-51373BF95A8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  <a:prstGeom prst="rect">
            <a:avLst/>
          </a:prstGeom>
        </p:spPr>
        <p:txBody>
          <a:bodyPr/>
          <a:lstStyle/>
          <a:p>
            <a:r>
              <a:rPr lang="en-CA" dirty="0"/>
              <a:t>©2019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3614952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s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662939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39" name="Body Level One…"/>
          <p:cNvSpPr txBox="1">
            <a:spLocks noGrp="1"/>
          </p:cNvSpPr>
          <p:nvPr>
            <p:ph type="body" idx="1"/>
          </p:nvPr>
        </p:nvSpPr>
        <p:spPr>
          <a:xfrm>
            <a:off x="733425" y="1743476"/>
            <a:ext cx="6629400" cy="2847573"/>
          </a:xfrm>
          <a:prstGeom prst="rect">
            <a:avLst/>
          </a:prstGeom>
        </p:spPr>
        <p:txBody>
          <a:bodyPr anchor="t">
            <a:noAutofit/>
          </a:bodyPr>
          <a:lstStyle>
            <a:lvl1pPr marL="460375" indent="-460375">
              <a:lnSpc>
                <a:spcPct val="130000"/>
              </a:lnSpc>
              <a:spcBef>
                <a:spcPts val="0"/>
              </a:spcBef>
              <a:buClr>
                <a:srgbClr val="E02D3A"/>
              </a:buClr>
              <a:buSzTx/>
              <a:buFont typeface="+mj-lt"/>
              <a:buAutoNum type="arabicPeriod"/>
              <a:defRPr sz="1800">
                <a:solidFill>
                  <a:schemeClr val="tx1"/>
                </a:solidFill>
                <a:latin typeface="+mn-lt"/>
              </a:defRPr>
            </a:lvl1pPr>
            <a:lvl2pPr marL="684213" indent="-223838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914400" indent="-223838" defTabSz="323850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457200" indent="257175">
              <a:lnSpc>
                <a:spcPct val="130000"/>
              </a:lnSpc>
              <a:spcBef>
                <a:spcPts val="0"/>
              </a:spcBef>
              <a:buSzTx/>
              <a:buNone/>
              <a:defRPr sz="1400">
                <a:solidFill>
                  <a:srgbClr val="000000"/>
                </a:solidFill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BAA267D-646B-42C6-A9CD-6BAFDA8822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424" y="1335024"/>
            <a:ext cx="6629400" cy="4084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238125" indent="0">
              <a:buNone/>
              <a:defRPr/>
            </a:lvl2pPr>
            <a:lvl3pPr marL="476250" indent="0">
              <a:buNone/>
              <a:defRPr/>
            </a:lvl3pPr>
            <a:lvl4pPr marL="714375" indent="0">
              <a:buNone/>
              <a:defRPr/>
            </a:lvl4pPr>
            <a:lvl5pPr marL="9525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DC56D98-35B9-4720-B6C0-E351CF757B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605" y="192024"/>
            <a:ext cx="624126" cy="46363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9C97EF-7BD4-4119-94E4-6C783B4D3E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‹N°›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42F6FD-F4C3-4E66-825C-2BF0F017739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  <a:prstGeom prst="rect">
            <a:avLst/>
          </a:prstGeom>
        </p:spPr>
        <p:txBody>
          <a:bodyPr/>
          <a:lstStyle/>
          <a:p>
            <a:r>
              <a:rPr lang="en-CA" dirty="0"/>
              <a:t>©2019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864114789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6627495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43F9C-2B95-4EB4-B43D-897CDCBE0DB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1333501"/>
            <a:ext cx="3108325" cy="32004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9109F0-8496-4318-80EF-A444125651B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62752" y="1333500"/>
            <a:ext cx="3200400" cy="32004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A9D58A-61D7-4745-B9FA-F11F9D3986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605" y="192024"/>
            <a:ext cx="624126" cy="46363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A4EBAB-DE80-4B25-951E-84CBE8F63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‹N°›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34BA93-E6D5-4AC4-9B04-5860C14044F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46081" y="4810284"/>
            <a:ext cx="1828800" cy="146304"/>
          </a:xfrm>
          <a:prstGeom prst="rect">
            <a:avLst/>
          </a:prstGeom>
        </p:spPr>
        <p:txBody>
          <a:bodyPr/>
          <a:lstStyle/>
          <a:p>
            <a:r>
              <a:rPr lang="en-CA" dirty="0"/>
              <a:t>©2019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23761781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731520" y="384048"/>
            <a:ext cx="6629400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EDE600-D850-4ADC-8E8D-F080A59282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605" y="192024"/>
            <a:ext cx="624126" cy="46363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‹N°›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2AE0C7-DB18-4C83-B61E-82B1057B6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6081" y="4810284"/>
            <a:ext cx="1828800" cy="146304"/>
          </a:xfrm>
          <a:prstGeom prst="rect">
            <a:avLst/>
          </a:prstGeom>
        </p:spPr>
        <p:txBody>
          <a:bodyPr/>
          <a:lstStyle/>
          <a:p>
            <a:r>
              <a:rPr lang="en-CA" dirty="0"/>
              <a:t>©2019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76035428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hank yo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>
            <a:spLocks noGrp="1"/>
          </p:cNvSpPr>
          <p:nvPr>
            <p:ph type="title"/>
          </p:nvPr>
        </p:nvSpPr>
        <p:spPr>
          <a:xfrm>
            <a:off x="3918889" y="1505307"/>
            <a:ext cx="4437507" cy="545423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24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918889" y="2078218"/>
            <a:ext cx="4437507" cy="122741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A8014D2-A9FF-9442-A224-6F8498D7D346}"/>
              </a:ext>
            </a:extLst>
          </p:cNvPr>
          <p:cNvCxnSpPr/>
          <p:nvPr userDrawn="1"/>
        </p:nvCxnSpPr>
        <p:spPr>
          <a:xfrm>
            <a:off x="0" y="1363237"/>
            <a:ext cx="5620215" cy="0"/>
          </a:xfrm>
          <a:prstGeom prst="line">
            <a:avLst/>
          </a:prstGeom>
          <a:noFill/>
          <a:ln w="63500" cap="flat">
            <a:solidFill>
              <a:srgbClr val="E02D3A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2633905-50EF-4EFB-B663-AB5210DC2F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587960" cy="284081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5201048-DE87-4E88-BD25-8077C6F6DDE2}"/>
              </a:ext>
            </a:extLst>
          </p:cNvPr>
          <p:cNvSpPr/>
          <p:nvPr userDrawn="1"/>
        </p:nvSpPr>
        <p:spPr>
          <a:xfrm>
            <a:off x="0" y="4211180"/>
            <a:ext cx="2350407" cy="467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noProof="0" dirty="0">
                <a:solidFill>
                  <a:schemeClr val="tx1"/>
                </a:solidFill>
              </a:rPr>
              <a:t>Visitez notre site WEB</a:t>
            </a:r>
          </a:p>
          <a:p>
            <a:r>
              <a:rPr lang="fr-CA" sz="1200" cap="none" noProof="0" dirty="0">
                <a:solidFill>
                  <a:schemeClr val="tx1"/>
                </a:solidFill>
              </a:rPr>
              <a:t>www.infoway-inforoute.ca/fr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F683B14-A5CE-4040-9D92-D1115CA29568}"/>
              </a:ext>
            </a:extLst>
          </p:cNvPr>
          <p:cNvSpPr/>
          <p:nvPr userDrawn="1"/>
        </p:nvSpPr>
        <p:spPr>
          <a:xfrm>
            <a:off x="2350407" y="4211180"/>
            <a:ext cx="3963940" cy="467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noProof="0" dirty="0">
                <a:solidFill>
                  <a:schemeClr val="tx1"/>
                </a:solidFill>
              </a:rPr>
              <a:t>Suivez-nous sur LinkedIn</a:t>
            </a:r>
          </a:p>
          <a:p>
            <a:r>
              <a:rPr lang="fr-CA" sz="1200" cap="none" noProof="0" dirty="0">
                <a:solidFill>
                  <a:schemeClr val="tx1"/>
                </a:solidFill>
              </a:rPr>
              <a:t>www.linkedin.com/company/canada-health-infoway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B773160-5E46-40E2-AD1A-A5E7D86B969F}"/>
              </a:ext>
            </a:extLst>
          </p:cNvPr>
          <p:cNvSpPr/>
          <p:nvPr userDrawn="1"/>
        </p:nvSpPr>
        <p:spPr>
          <a:xfrm>
            <a:off x="6456427" y="4205345"/>
            <a:ext cx="2545492" cy="658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noProof="0" dirty="0">
                <a:solidFill>
                  <a:schemeClr val="tx1"/>
                </a:solidFill>
              </a:rPr>
              <a:t>SUIVEZ-NOUS SUR Twitter</a:t>
            </a:r>
          </a:p>
          <a:p>
            <a:r>
              <a:rPr kumimoji="0" lang="fr-CA" sz="1238" b="1" i="0" u="none" strike="noStrike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@</a:t>
            </a:r>
            <a:r>
              <a:rPr kumimoji="0" lang="fr-CA" sz="1238" b="1" i="0" u="none" strike="noStrike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Infoway</a:t>
            </a:r>
            <a:endParaRPr kumimoji="0" lang="fr-CA" sz="1238" b="1" i="0" u="none" strike="noStrike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  <a:p>
            <a:r>
              <a:rPr kumimoji="0" lang="fr-CA" sz="1238" b="1" i="0" u="none" strike="noStrike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@</a:t>
            </a:r>
            <a:r>
              <a:rPr kumimoji="0" lang="fr-CA" sz="1238" b="1" i="0" u="none" strike="noStrike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InforouteSante</a:t>
            </a:r>
            <a:endParaRPr lang="fr-CA" sz="1200" cap="none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459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139CD0-8ADD-43B0-94F5-CA8D04F10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3A33EB-D830-4BD3-8C33-7C133B30D9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DD05964-185B-4EBD-94EF-3EE07D82E1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B00D5D-ADC0-4AD1-A97D-A7B133FD2FA4}" type="slidenum">
              <a:rPr lang="fr-CA" altLang="en-US"/>
              <a:pPr/>
              <a:t>‹N°›</a:t>
            </a:fld>
            <a:endParaRPr lang="fr-CA" altLang="en-US"/>
          </a:p>
        </p:txBody>
      </p:sp>
    </p:spTree>
    <p:extLst>
      <p:ext uri="{BB962C8B-B14F-4D97-AF65-F5344CB8AC3E}">
        <p14:creationId xmlns:p14="http://schemas.microsoft.com/office/powerpoint/2010/main" val="3069655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/Section Break slide with mod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1234440"/>
            <a:ext cx="1988820" cy="3909060"/>
          </a:xfrm>
          <a:prstGeom prst="rect">
            <a:avLst/>
          </a:prstGeom>
          <a:solidFill>
            <a:srgbClr val="95C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29"/>
          </a:p>
        </p:txBody>
      </p:sp>
      <p:sp>
        <p:nvSpPr>
          <p:cNvPr id="6" name="Rectangle 5"/>
          <p:cNvSpPr/>
          <p:nvPr userDrawn="1"/>
        </p:nvSpPr>
        <p:spPr>
          <a:xfrm>
            <a:off x="0" y="862552"/>
            <a:ext cx="1988820" cy="310166"/>
          </a:xfrm>
          <a:prstGeom prst="rect">
            <a:avLst/>
          </a:prstGeom>
          <a:solidFill>
            <a:srgbClr val="B2B2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29"/>
          </a:p>
        </p:txBody>
      </p:sp>
    </p:spTree>
    <p:extLst>
      <p:ext uri="{BB962C8B-B14F-4D97-AF65-F5344CB8AC3E}">
        <p14:creationId xmlns:p14="http://schemas.microsoft.com/office/powerpoint/2010/main" val="825281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731520" y="384048"/>
            <a:ext cx="6629400" cy="475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C05E6A-587B-465C-94D9-65A931B8C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520" y="1335024"/>
            <a:ext cx="6629400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D1DBFBF-AE61-4C5B-B0F3-78ED90AFB589}"/>
              </a:ext>
            </a:extLst>
          </p:cNvPr>
          <p:cNvCxnSpPr/>
          <p:nvPr userDrawn="1"/>
        </p:nvCxnSpPr>
        <p:spPr>
          <a:xfrm>
            <a:off x="-1383" y="4634874"/>
            <a:ext cx="240030" cy="0"/>
          </a:xfrm>
          <a:prstGeom prst="line">
            <a:avLst/>
          </a:prstGeom>
          <a:noFill/>
          <a:ln w="63500" cap="flat">
            <a:solidFill>
              <a:schemeClr val="tx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©2018 Canada Health Infoway">
            <a:extLst>
              <a:ext uri="{FF2B5EF4-FFF2-40B4-BE49-F238E27FC236}">
                <a16:creationId xmlns:a16="http://schemas.microsoft.com/office/drawing/2014/main" id="{DC8229DB-C643-4C6E-A4BB-33D5C2A79B9B}"/>
              </a:ext>
            </a:extLst>
          </p:cNvPr>
          <p:cNvSpPr txBox="1"/>
          <p:nvPr userDrawn="1"/>
        </p:nvSpPr>
        <p:spPr>
          <a:xfrm>
            <a:off x="246081" y="4770665"/>
            <a:ext cx="1459662" cy="146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r" defTabSz="457200">
              <a:defRPr sz="2100" b="0" cap="none">
                <a:solidFill>
                  <a:srgbClr val="000000"/>
                </a:solidFill>
              </a:defRPr>
            </a:lvl1pPr>
          </a:lstStyle>
          <a:p>
            <a:endParaRPr sz="700" b="0" i="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9FDA0CB-6088-4EBB-8CBA-5EB5E2198B64}"/>
              </a:ext>
            </a:extLst>
          </p:cNvPr>
          <p:cNvCxnSpPr>
            <a:cxnSpLocks/>
          </p:cNvCxnSpPr>
          <p:nvPr userDrawn="1"/>
        </p:nvCxnSpPr>
        <p:spPr>
          <a:xfrm>
            <a:off x="0" y="1041120"/>
            <a:ext cx="7362825" cy="0"/>
          </a:xfrm>
          <a:prstGeom prst="line">
            <a:avLst/>
          </a:prstGeom>
          <a:noFill/>
          <a:ln w="63500" cap="flat">
            <a:solidFill>
              <a:schemeClr val="tx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C3A846-9A3E-4E78-A290-30942D2916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6081" y="4497556"/>
            <a:ext cx="39325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93980D3-20B9-4F05-926F-107A3E1CB41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081" y="4810284"/>
            <a:ext cx="2013315" cy="266724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B46183C8-E6D6-4229-BE69-7FB418B779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6080" y="4809600"/>
            <a:ext cx="2125645" cy="146988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rgbClr val="898989"/>
                </a:solidFill>
              </a:defRPr>
            </a:lvl1pPr>
          </a:lstStyle>
          <a:p>
            <a:r>
              <a:rPr lang="fr-CA" dirty="0"/>
              <a:t>© Inforoute Santé du Canada 2019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3" r:id="rId2"/>
    <p:sldLayoutId id="2147483705" r:id="rId3"/>
    <p:sldLayoutId id="2147483710" r:id="rId4"/>
    <p:sldLayoutId id="2147483704" r:id="rId5"/>
    <p:sldLayoutId id="2147483711" r:id="rId6"/>
    <p:sldLayoutId id="2147483712" r:id="rId7"/>
    <p:sldLayoutId id="2147483714" r:id="rId8"/>
    <p:sldLayoutId id="2147483715" r:id="rId9"/>
  </p:sldLayoutIdLst>
  <p:transition spd="med"/>
  <p:hf hdr="0" dt="0"/>
  <p:txStyles>
    <p:titleStyle>
      <a:lvl1pPr marL="0" marR="0" indent="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 dirty="0">
          <a:ln>
            <a:noFill/>
          </a:ln>
          <a:solidFill>
            <a:schemeClr val="tx1"/>
          </a:solidFill>
          <a:uFillTx/>
          <a:latin typeface="+mj-lt"/>
          <a:ea typeface="+mn-ea"/>
          <a:cs typeface="+mn-cs"/>
          <a:sym typeface="Helvetica Neue"/>
        </a:defRPr>
      </a:lvl1pPr>
      <a:lvl2pPr marL="0" marR="0" indent="8572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17145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25717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34290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42862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51435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60007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68580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192024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800" b="0" i="0" u="none" strike="noStrike" cap="none" spc="0" baseline="0" dirty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429768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600" b="0" i="0" u="none" strike="noStrike" cap="none" spc="0" baseline="0" dirty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667512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400" b="0" i="0" u="none" strike="noStrike" cap="none" spc="0" baseline="0" dirty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905256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400" b="0" i="0" u="none" strike="noStrike" cap="none" spc="0" baseline="0" dirty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1143000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CA" sz="1400" b="0" i="0" u="none" strike="noStrike" cap="none" spc="0" baseline="0" dirty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1309688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6pPr>
      <a:lvl7pPr marL="1547813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7pPr>
      <a:lvl8pPr marL="1785938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8pPr>
      <a:lvl9pPr marL="2024063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8572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17145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25717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34290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42862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51435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60007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68580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13" Type="http://schemas.openxmlformats.org/officeDocument/2006/relationships/tags" Target="../tags/tag19.xml"/><Relationship Id="rId18" Type="http://schemas.openxmlformats.org/officeDocument/2006/relationships/image" Target="../media/image7.png"/><Relationship Id="rId26" Type="http://schemas.openxmlformats.org/officeDocument/2006/relationships/image" Target="../media/image13.png"/><Relationship Id="rId3" Type="http://schemas.openxmlformats.org/officeDocument/2006/relationships/tags" Target="../tags/tag9.xml"/><Relationship Id="rId21" Type="http://schemas.openxmlformats.org/officeDocument/2006/relationships/image" Target="../media/image9.png"/><Relationship Id="rId7" Type="http://schemas.openxmlformats.org/officeDocument/2006/relationships/tags" Target="../tags/tag13.xml"/><Relationship Id="rId12" Type="http://schemas.openxmlformats.org/officeDocument/2006/relationships/tags" Target="../tags/tag18.xml"/><Relationship Id="rId17" Type="http://schemas.openxmlformats.org/officeDocument/2006/relationships/notesSlide" Target="../notesSlides/notesSlide3.xml"/><Relationship Id="rId25" Type="http://schemas.microsoft.com/office/2007/relationships/hdphoto" Target="../media/hdphoto2.wdp"/><Relationship Id="rId2" Type="http://schemas.openxmlformats.org/officeDocument/2006/relationships/tags" Target="../tags/tag8.xml"/><Relationship Id="rId16" Type="http://schemas.openxmlformats.org/officeDocument/2006/relationships/slideLayout" Target="../slideLayouts/slideLayout3.xml"/><Relationship Id="rId20" Type="http://schemas.openxmlformats.org/officeDocument/2006/relationships/image" Target="../media/image8.png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tags" Target="../tags/tag17.xml"/><Relationship Id="rId24" Type="http://schemas.openxmlformats.org/officeDocument/2006/relationships/image" Target="../media/image12.png"/><Relationship Id="rId5" Type="http://schemas.openxmlformats.org/officeDocument/2006/relationships/tags" Target="../tags/tag11.xml"/><Relationship Id="rId15" Type="http://schemas.openxmlformats.org/officeDocument/2006/relationships/tags" Target="../tags/tag21.xml"/><Relationship Id="rId23" Type="http://schemas.openxmlformats.org/officeDocument/2006/relationships/image" Target="../media/image11.png"/><Relationship Id="rId10" Type="http://schemas.openxmlformats.org/officeDocument/2006/relationships/tags" Target="../tags/tag16.xml"/><Relationship Id="rId19" Type="http://schemas.microsoft.com/office/2007/relationships/hdphoto" Target="../media/hdphoto1.wdp"/><Relationship Id="rId4" Type="http://schemas.openxmlformats.org/officeDocument/2006/relationships/tags" Target="../tags/tag10.xml"/><Relationship Id="rId9" Type="http://schemas.openxmlformats.org/officeDocument/2006/relationships/tags" Target="../tags/tag15.xml"/><Relationship Id="rId14" Type="http://schemas.openxmlformats.org/officeDocument/2006/relationships/tags" Target="../tags/tag20.xml"/><Relationship Id="rId22" Type="http://schemas.openxmlformats.org/officeDocument/2006/relationships/image" Target="../media/image10.png"/><Relationship Id="rId27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1518A-900A-994E-81DC-F4B37F6B77BF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71499" y="1517073"/>
            <a:ext cx="5294609" cy="1165860"/>
          </a:xfrm>
        </p:spPr>
        <p:txBody>
          <a:bodyPr/>
          <a:lstStyle/>
          <a:p>
            <a:r>
              <a:rPr lang="fr-FR" dirty="0"/>
              <a:t>Leçons apprises, défis et possibilités</a:t>
            </a:r>
            <a:endParaRPr lang="en-US" dirty="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39087986-CE26-4582-8854-99C8F3DC8217}"/>
              </a:ext>
            </a:extLst>
          </p:cNvPr>
          <p:cNvSpPr>
            <a:spLocks noGrp="1"/>
          </p:cNvSpPr>
          <p:nvPr>
            <p:ph type="body" sz="quarter" idx="1"/>
            <p:custDataLst>
              <p:tags r:id="rId2"/>
            </p:custDataLst>
          </p:nvPr>
        </p:nvSpPr>
        <p:spPr/>
        <p:txBody>
          <a:bodyPr/>
          <a:lstStyle/>
          <a:p>
            <a:endParaRPr lang="en-US" dirty="0"/>
          </a:p>
          <a:p>
            <a:r>
              <a:rPr lang="fr-CA" dirty="0"/>
              <a:t>Linda Parisien</a:t>
            </a:r>
          </a:p>
          <a:p>
            <a:r>
              <a:rPr lang="fr-CA" dirty="0"/>
              <a:t>Experte en normes</a:t>
            </a:r>
            <a:br>
              <a:rPr lang="fr-CA" dirty="0"/>
            </a:br>
            <a:r>
              <a:rPr lang="fr-CA" dirty="0"/>
              <a:t>Inforoute santé du Canada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820779-5473-460D-9F5D-58BD67D1AB41}"/>
              </a:ext>
            </a:extLst>
          </p:cNvPr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>
          <a:xfrm>
            <a:off x="571499" y="2791523"/>
            <a:ext cx="4138524" cy="449765"/>
          </a:xfrm>
        </p:spPr>
        <p:txBody>
          <a:bodyPr/>
          <a:lstStyle/>
          <a:p>
            <a:r>
              <a:rPr lang="fr-CA" dirty="0"/>
              <a:t>Projet de traduction </a:t>
            </a:r>
            <a:r>
              <a:rPr lang="en-CA" dirty="0"/>
              <a:t>de </a:t>
            </a:r>
            <a:r>
              <a:rPr lang="en-CA" dirty="0" err="1"/>
              <a:t>PrescripTIon</a:t>
            </a:r>
            <a:r>
              <a:rPr lang="en-CA" baseline="30000" dirty="0" err="1"/>
              <a:t>MC</a:t>
            </a:r>
            <a:endParaRPr lang="en-CA" baseline="30000" dirty="0"/>
          </a:p>
        </p:txBody>
      </p:sp>
    </p:spTree>
    <p:extLst>
      <p:ext uri="{BB962C8B-B14F-4D97-AF65-F5344CB8AC3E}">
        <p14:creationId xmlns:p14="http://schemas.microsoft.com/office/powerpoint/2010/main" val="413223790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8E8EFA1-DDDB-4E6E-8709-4EA38093D30F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C62F16EC-33D2-41E5-B775-4C6AC93A41F3}" type="slidenum">
              <a:rPr lang="fr-CA" altLang="en-US"/>
              <a:pPr/>
              <a:t>2</a:t>
            </a:fld>
            <a:endParaRPr lang="fr-CA" altLang="en-US"/>
          </a:p>
        </p:txBody>
      </p:sp>
      <p:sp>
        <p:nvSpPr>
          <p:cNvPr id="2226178" name="Rectangle 2">
            <a:extLst>
              <a:ext uri="{FF2B5EF4-FFF2-40B4-BE49-F238E27FC236}">
                <a16:creationId xmlns:a16="http://schemas.microsoft.com/office/drawing/2014/main" id="{9A8249F2-962C-418B-A0A2-EE3D4B8D8347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altLang="en-US"/>
              <a:t>Plan</a:t>
            </a:r>
          </a:p>
        </p:txBody>
      </p:sp>
      <p:sp>
        <p:nvSpPr>
          <p:cNvPr id="2226179" name="Rectangle 3">
            <a:extLst>
              <a:ext uri="{FF2B5EF4-FFF2-40B4-BE49-F238E27FC236}">
                <a16:creationId xmlns:a16="http://schemas.microsoft.com/office/drawing/2014/main" id="{C5557CC4-F737-4080-B31D-27713FAF44ED}"/>
              </a:ext>
            </a:extLst>
          </p:cNvPr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fr-CA" altLang="en-US" dirty="0"/>
              <a:t>Envergure</a:t>
            </a:r>
          </a:p>
          <a:p>
            <a:r>
              <a:rPr lang="fr-CA" altLang="en-US" dirty="0"/>
              <a:t>État actuel </a:t>
            </a:r>
            <a:r>
              <a:rPr lang="fr-CA" dirty="0"/>
              <a:t>de la traduction de SNOMED CT au Canada</a:t>
            </a:r>
            <a:endParaRPr lang="fr-CA" altLang="en-US" dirty="0"/>
          </a:p>
          <a:p>
            <a:r>
              <a:rPr lang="fr-CA" altLang="en-US" dirty="0"/>
              <a:t>Opportunités</a:t>
            </a:r>
          </a:p>
          <a:p>
            <a:r>
              <a:rPr lang="fr-CA" altLang="en-US" dirty="0"/>
              <a:t>Ce qui a bien fonctionné</a:t>
            </a:r>
          </a:p>
          <a:p>
            <a:r>
              <a:rPr lang="fr-CA" altLang="en-US" dirty="0"/>
              <a:t>Ce qui devra être amélioré</a:t>
            </a:r>
          </a:p>
        </p:txBody>
      </p:sp>
    </p:spTree>
    <p:extLst>
      <p:ext uri="{BB962C8B-B14F-4D97-AF65-F5344CB8AC3E}">
        <p14:creationId xmlns:p14="http://schemas.microsoft.com/office/powerpoint/2010/main" val="1899324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>
            <a:cxnSpLocks/>
          </p:cNvCxnSpPr>
          <p:nvPr>
            <p:custDataLst>
              <p:tags r:id="rId1"/>
            </p:custDataLst>
          </p:nvPr>
        </p:nvCxnSpPr>
        <p:spPr>
          <a:xfrm>
            <a:off x="4376011" y="2090102"/>
            <a:ext cx="678329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>
            <p:custDataLst>
              <p:tags r:id="rId2"/>
            </p:custDataLst>
          </p:nvPr>
        </p:nvGrpSpPr>
        <p:grpSpPr>
          <a:xfrm>
            <a:off x="553453" y="1452615"/>
            <a:ext cx="6677525" cy="3137314"/>
            <a:chOff x="251520" y="2636912"/>
            <a:chExt cx="8859274" cy="453650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18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brigh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7810" y="3929709"/>
              <a:ext cx="3690388" cy="2697801"/>
            </a:xfrm>
            <a:prstGeom prst="rect">
              <a:avLst/>
            </a:prstGeom>
          </p:spPr>
        </p:pic>
        <p:sp>
          <p:nvSpPr>
            <p:cNvPr id="8" name="Rounded Rectangle 7"/>
            <p:cNvSpPr/>
            <p:nvPr/>
          </p:nvSpPr>
          <p:spPr>
            <a:xfrm>
              <a:off x="251520" y="2636912"/>
              <a:ext cx="8859274" cy="4536504"/>
            </a:xfrm>
            <a:prstGeom prst="roundRect">
              <a:avLst>
                <a:gd name="adj" fmla="val 2805"/>
              </a:avLst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sz="929" dirty="0">
                <a:solidFill>
                  <a:prstClr val="white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49419" y="3006875"/>
              <a:ext cx="1236645" cy="246535"/>
            </a:xfrm>
            <a:prstGeom prst="rect">
              <a:avLst/>
            </a:prstGeom>
            <a:noFill/>
          </p:spPr>
          <p:txBody>
            <a:bodyPr vert="horz" wrap="none" lIns="0" tIns="0" rIns="0" bIns="0" rtlCol="0">
              <a:noAutofit/>
            </a:bodyPr>
            <a:lstStyle>
              <a:defPPr>
                <a:defRPr lang="en-US"/>
              </a:defPPr>
              <a:lvl1pPr indent="-274313" algn="ctr">
                <a:spcAft>
                  <a:spcPts val="900"/>
                </a:spcAft>
                <a:defRPr sz="1400">
                  <a:solidFill>
                    <a:srgbClr val="A32020"/>
                  </a:solidFill>
                  <a:latin typeface="Georgia" pitchFamily="18" charset="0"/>
                </a:defRPr>
              </a:lvl1pPr>
            </a:lstStyle>
            <a:p>
              <a:r>
                <a:rPr lang="fr-CA" sz="105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cs typeface="Aharoni" panose="02010803020104030203" pitchFamily="2" charset="-79"/>
                </a:rPr>
                <a:t>PRESCRIPTEURS</a:t>
              </a:r>
            </a:p>
          </p:txBody>
        </p:sp>
        <p:sp>
          <p:nvSpPr>
            <p:cNvPr id="10" name="Oval 9"/>
            <p:cNvSpPr/>
            <p:nvPr/>
          </p:nvSpPr>
          <p:spPr bwMode="ltGray">
            <a:xfrm>
              <a:off x="6563050" y="3378972"/>
              <a:ext cx="714909" cy="708201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5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81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sz="1050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4815"/>
            <p:cNvSpPr>
              <a:spLocks noEditPoints="1"/>
            </p:cNvSpPr>
            <p:nvPr/>
          </p:nvSpPr>
          <p:spPr bwMode="auto">
            <a:xfrm>
              <a:off x="6714453" y="3569633"/>
              <a:ext cx="423108" cy="430406"/>
            </a:xfrm>
            <a:custGeom>
              <a:avLst/>
              <a:gdLst>
                <a:gd name="T0" fmla="*/ 106 w 372"/>
                <a:gd name="T1" fmla="*/ 158 h 382"/>
                <a:gd name="T2" fmla="*/ 128 w 372"/>
                <a:gd name="T3" fmla="*/ 126 h 382"/>
                <a:gd name="T4" fmla="*/ 170 w 372"/>
                <a:gd name="T5" fmla="*/ 150 h 382"/>
                <a:gd name="T6" fmla="*/ 154 w 372"/>
                <a:gd name="T7" fmla="*/ 158 h 382"/>
                <a:gd name="T8" fmla="*/ 132 w 372"/>
                <a:gd name="T9" fmla="*/ 146 h 382"/>
                <a:gd name="T10" fmla="*/ 148 w 372"/>
                <a:gd name="T11" fmla="*/ 166 h 382"/>
                <a:gd name="T12" fmla="*/ 238 w 372"/>
                <a:gd name="T13" fmla="*/ 202 h 382"/>
                <a:gd name="T14" fmla="*/ 234 w 372"/>
                <a:gd name="T15" fmla="*/ 192 h 382"/>
                <a:gd name="T16" fmla="*/ 218 w 372"/>
                <a:gd name="T17" fmla="*/ 206 h 382"/>
                <a:gd name="T18" fmla="*/ 156 w 372"/>
                <a:gd name="T19" fmla="*/ 238 h 382"/>
                <a:gd name="T20" fmla="*/ 148 w 372"/>
                <a:gd name="T21" fmla="*/ 268 h 382"/>
                <a:gd name="T22" fmla="*/ 166 w 372"/>
                <a:gd name="T23" fmla="*/ 256 h 382"/>
                <a:gd name="T24" fmla="*/ 214 w 372"/>
                <a:gd name="T25" fmla="*/ 236 h 382"/>
                <a:gd name="T26" fmla="*/ 238 w 372"/>
                <a:gd name="T27" fmla="*/ 202 h 382"/>
                <a:gd name="T28" fmla="*/ 212 w 372"/>
                <a:gd name="T29" fmla="*/ 40 h 382"/>
                <a:gd name="T30" fmla="*/ 186 w 372"/>
                <a:gd name="T31" fmla="*/ 0 h 382"/>
                <a:gd name="T32" fmla="*/ 166 w 372"/>
                <a:gd name="T33" fmla="*/ 48 h 382"/>
                <a:gd name="T34" fmla="*/ 160 w 372"/>
                <a:gd name="T35" fmla="*/ 114 h 382"/>
                <a:gd name="T36" fmla="*/ 146 w 372"/>
                <a:gd name="T37" fmla="*/ 66 h 382"/>
                <a:gd name="T38" fmla="*/ 4 w 372"/>
                <a:gd name="T39" fmla="*/ 38 h 382"/>
                <a:gd name="T40" fmla="*/ 8 w 372"/>
                <a:gd name="T41" fmla="*/ 66 h 382"/>
                <a:gd name="T42" fmla="*/ 58 w 372"/>
                <a:gd name="T43" fmla="*/ 94 h 382"/>
                <a:gd name="T44" fmla="*/ 126 w 372"/>
                <a:gd name="T45" fmla="*/ 114 h 382"/>
                <a:gd name="T46" fmla="*/ 178 w 372"/>
                <a:gd name="T47" fmla="*/ 146 h 382"/>
                <a:gd name="T48" fmla="*/ 196 w 372"/>
                <a:gd name="T49" fmla="*/ 140 h 382"/>
                <a:gd name="T50" fmla="*/ 186 w 372"/>
                <a:gd name="T51" fmla="*/ 68 h 382"/>
                <a:gd name="T52" fmla="*/ 244 w 372"/>
                <a:gd name="T53" fmla="*/ 38 h 382"/>
                <a:gd name="T54" fmla="*/ 226 w 372"/>
                <a:gd name="T55" fmla="*/ 66 h 382"/>
                <a:gd name="T56" fmla="*/ 212 w 372"/>
                <a:gd name="T57" fmla="*/ 114 h 382"/>
                <a:gd name="T58" fmla="*/ 258 w 372"/>
                <a:gd name="T59" fmla="*/ 102 h 382"/>
                <a:gd name="T60" fmla="*/ 340 w 372"/>
                <a:gd name="T61" fmla="*/ 76 h 382"/>
                <a:gd name="T62" fmla="*/ 372 w 372"/>
                <a:gd name="T63" fmla="*/ 44 h 382"/>
                <a:gd name="T64" fmla="*/ 232 w 372"/>
                <a:gd name="T65" fmla="*/ 126 h 382"/>
                <a:gd name="T66" fmla="*/ 202 w 372"/>
                <a:gd name="T67" fmla="*/ 154 h 382"/>
                <a:gd name="T68" fmla="*/ 220 w 372"/>
                <a:gd name="T69" fmla="*/ 156 h 382"/>
                <a:gd name="T70" fmla="*/ 244 w 372"/>
                <a:gd name="T71" fmla="*/ 148 h 382"/>
                <a:gd name="T72" fmla="*/ 196 w 372"/>
                <a:gd name="T73" fmla="*/ 170 h 382"/>
                <a:gd name="T74" fmla="*/ 144 w 372"/>
                <a:gd name="T75" fmla="*/ 186 h 382"/>
                <a:gd name="T76" fmla="*/ 136 w 372"/>
                <a:gd name="T77" fmla="*/ 218 h 382"/>
                <a:gd name="T78" fmla="*/ 164 w 372"/>
                <a:gd name="T79" fmla="*/ 216 h 382"/>
                <a:gd name="T80" fmla="*/ 156 w 372"/>
                <a:gd name="T81" fmla="*/ 202 h 382"/>
                <a:gd name="T82" fmla="*/ 222 w 372"/>
                <a:gd name="T83" fmla="*/ 186 h 382"/>
                <a:gd name="T84" fmla="*/ 266 w 372"/>
                <a:gd name="T85" fmla="*/ 150 h 382"/>
                <a:gd name="T86" fmla="*/ 214 w 372"/>
                <a:gd name="T87" fmla="*/ 286 h 382"/>
                <a:gd name="T88" fmla="*/ 198 w 372"/>
                <a:gd name="T89" fmla="*/ 298 h 382"/>
                <a:gd name="T90" fmla="*/ 190 w 372"/>
                <a:gd name="T91" fmla="*/ 310 h 382"/>
                <a:gd name="T92" fmla="*/ 178 w 372"/>
                <a:gd name="T93" fmla="*/ 380 h 382"/>
                <a:gd name="T94" fmla="*/ 196 w 372"/>
                <a:gd name="T95" fmla="*/ 372 h 382"/>
                <a:gd name="T96" fmla="*/ 216 w 372"/>
                <a:gd name="T97" fmla="*/ 306 h 382"/>
                <a:gd name="T98" fmla="*/ 214 w 372"/>
                <a:gd name="T99" fmla="*/ 286 h 382"/>
                <a:gd name="T100" fmla="*/ 206 w 372"/>
                <a:gd name="T101" fmla="*/ 258 h 382"/>
                <a:gd name="T102" fmla="*/ 160 w 372"/>
                <a:gd name="T103" fmla="*/ 284 h 382"/>
                <a:gd name="T104" fmla="*/ 154 w 372"/>
                <a:gd name="T105" fmla="*/ 300 h 382"/>
                <a:gd name="T106" fmla="*/ 160 w 372"/>
                <a:gd name="T107" fmla="*/ 316 h 382"/>
                <a:gd name="T108" fmla="*/ 174 w 372"/>
                <a:gd name="T109" fmla="*/ 316 h 382"/>
                <a:gd name="T110" fmla="*/ 174 w 372"/>
                <a:gd name="T111" fmla="*/ 298 h 382"/>
                <a:gd name="T112" fmla="*/ 222 w 372"/>
                <a:gd name="T113" fmla="*/ 268 h 382"/>
                <a:gd name="T114" fmla="*/ 210 w 372"/>
                <a:gd name="T115" fmla="*/ 24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2" h="382">
                  <a:moveTo>
                    <a:pt x="136" y="182"/>
                  </a:moveTo>
                  <a:lnTo>
                    <a:pt x="136" y="182"/>
                  </a:lnTo>
                  <a:lnTo>
                    <a:pt x="124" y="178"/>
                  </a:lnTo>
                  <a:lnTo>
                    <a:pt x="114" y="172"/>
                  </a:lnTo>
                  <a:lnTo>
                    <a:pt x="110" y="168"/>
                  </a:lnTo>
                  <a:lnTo>
                    <a:pt x="108" y="162"/>
                  </a:lnTo>
                  <a:lnTo>
                    <a:pt x="106" y="158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8" y="142"/>
                  </a:lnTo>
                  <a:lnTo>
                    <a:pt x="114" y="136"/>
                  </a:lnTo>
                  <a:lnTo>
                    <a:pt x="120" y="130"/>
                  </a:lnTo>
                  <a:lnTo>
                    <a:pt x="128" y="126"/>
                  </a:lnTo>
                  <a:lnTo>
                    <a:pt x="128" y="126"/>
                  </a:lnTo>
                  <a:lnTo>
                    <a:pt x="140" y="126"/>
                  </a:lnTo>
                  <a:lnTo>
                    <a:pt x="150" y="130"/>
                  </a:lnTo>
                  <a:lnTo>
                    <a:pt x="160" y="136"/>
                  </a:lnTo>
                  <a:lnTo>
                    <a:pt x="166" y="140"/>
                  </a:lnTo>
                  <a:lnTo>
                    <a:pt x="170" y="146"/>
                  </a:lnTo>
                  <a:lnTo>
                    <a:pt x="170" y="146"/>
                  </a:lnTo>
                  <a:lnTo>
                    <a:pt x="170" y="150"/>
                  </a:lnTo>
                  <a:lnTo>
                    <a:pt x="170" y="154"/>
                  </a:lnTo>
                  <a:lnTo>
                    <a:pt x="168" y="158"/>
                  </a:lnTo>
                  <a:lnTo>
                    <a:pt x="166" y="160"/>
                  </a:lnTo>
                  <a:lnTo>
                    <a:pt x="166" y="160"/>
                  </a:lnTo>
                  <a:lnTo>
                    <a:pt x="162" y="162"/>
                  </a:lnTo>
                  <a:lnTo>
                    <a:pt x="158" y="160"/>
                  </a:lnTo>
                  <a:lnTo>
                    <a:pt x="154" y="158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48" y="150"/>
                  </a:lnTo>
                  <a:lnTo>
                    <a:pt x="142" y="148"/>
                  </a:lnTo>
                  <a:lnTo>
                    <a:pt x="138" y="146"/>
                  </a:lnTo>
                  <a:lnTo>
                    <a:pt x="132" y="146"/>
                  </a:lnTo>
                  <a:lnTo>
                    <a:pt x="132" y="146"/>
                  </a:lnTo>
                  <a:lnTo>
                    <a:pt x="128" y="148"/>
                  </a:lnTo>
                  <a:lnTo>
                    <a:pt x="126" y="152"/>
                  </a:lnTo>
                  <a:lnTo>
                    <a:pt x="126" y="152"/>
                  </a:lnTo>
                  <a:lnTo>
                    <a:pt x="128" y="156"/>
                  </a:lnTo>
                  <a:lnTo>
                    <a:pt x="130" y="158"/>
                  </a:lnTo>
                  <a:lnTo>
                    <a:pt x="136" y="162"/>
                  </a:lnTo>
                  <a:lnTo>
                    <a:pt x="148" y="166"/>
                  </a:lnTo>
                  <a:lnTo>
                    <a:pt x="162" y="168"/>
                  </a:lnTo>
                  <a:lnTo>
                    <a:pt x="162" y="168"/>
                  </a:lnTo>
                  <a:lnTo>
                    <a:pt x="146" y="174"/>
                  </a:lnTo>
                  <a:lnTo>
                    <a:pt x="136" y="182"/>
                  </a:lnTo>
                  <a:lnTo>
                    <a:pt x="136" y="182"/>
                  </a:lnTo>
                  <a:close/>
                  <a:moveTo>
                    <a:pt x="238" y="202"/>
                  </a:moveTo>
                  <a:lnTo>
                    <a:pt x="238" y="202"/>
                  </a:lnTo>
                  <a:lnTo>
                    <a:pt x="238" y="202"/>
                  </a:lnTo>
                  <a:lnTo>
                    <a:pt x="238" y="202"/>
                  </a:lnTo>
                  <a:lnTo>
                    <a:pt x="238" y="202"/>
                  </a:lnTo>
                  <a:lnTo>
                    <a:pt x="238" y="202"/>
                  </a:lnTo>
                  <a:lnTo>
                    <a:pt x="238" y="202"/>
                  </a:lnTo>
                  <a:lnTo>
                    <a:pt x="238" y="198"/>
                  </a:lnTo>
                  <a:lnTo>
                    <a:pt x="234" y="192"/>
                  </a:lnTo>
                  <a:lnTo>
                    <a:pt x="234" y="192"/>
                  </a:lnTo>
                  <a:lnTo>
                    <a:pt x="208" y="196"/>
                  </a:lnTo>
                  <a:lnTo>
                    <a:pt x="208" y="196"/>
                  </a:lnTo>
                  <a:lnTo>
                    <a:pt x="216" y="202"/>
                  </a:lnTo>
                  <a:lnTo>
                    <a:pt x="218" y="206"/>
                  </a:lnTo>
                  <a:lnTo>
                    <a:pt x="218" y="206"/>
                  </a:lnTo>
                  <a:lnTo>
                    <a:pt x="218" y="206"/>
                  </a:lnTo>
                  <a:lnTo>
                    <a:pt x="218" y="210"/>
                  </a:lnTo>
                  <a:lnTo>
                    <a:pt x="212" y="214"/>
                  </a:lnTo>
                  <a:lnTo>
                    <a:pt x="202" y="220"/>
                  </a:lnTo>
                  <a:lnTo>
                    <a:pt x="188" y="224"/>
                  </a:lnTo>
                  <a:lnTo>
                    <a:pt x="188" y="224"/>
                  </a:lnTo>
                  <a:lnTo>
                    <a:pt x="168" y="230"/>
                  </a:lnTo>
                  <a:lnTo>
                    <a:pt x="156" y="238"/>
                  </a:lnTo>
                  <a:lnTo>
                    <a:pt x="150" y="242"/>
                  </a:lnTo>
                  <a:lnTo>
                    <a:pt x="148" y="246"/>
                  </a:lnTo>
                  <a:lnTo>
                    <a:pt x="146" y="252"/>
                  </a:lnTo>
                  <a:lnTo>
                    <a:pt x="146" y="258"/>
                  </a:lnTo>
                  <a:lnTo>
                    <a:pt x="146" y="258"/>
                  </a:lnTo>
                  <a:lnTo>
                    <a:pt x="146" y="262"/>
                  </a:lnTo>
                  <a:lnTo>
                    <a:pt x="148" y="268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64" y="270"/>
                  </a:lnTo>
                  <a:lnTo>
                    <a:pt x="174" y="264"/>
                  </a:lnTo>
                  <a:lnTo>
                    <a:pt x="174" y="264"/>
                  </a:lnTo>
                  <a:lnTo>
                    <a:pt x="168" y="260"/>
                  </a:lnTo>
                  <a:lnTo>
                    <a:pt x="166" y="256"/>
                  </a:lnTo>
                  <a:lnTo>
                    <a:pt x="166" y="256"/>
                  </a:lnTo>
                  <a:lnTo>
                    <a:pt x="166" y="254"/>
                  </a:lnTo>
                  <a:lnTo>
                    <a:pt x="170" y="252"/>
                  </a:lnTo>
                  <a:lnTo>
                    <a:pt x="178" y="248"/>
                  </a:lnTo>
                  <a:lnTo>
                    <a:pt x="192" y="244"/>
                  </a:lnTo>
                  <a:lnTo>
                    <a:pt x="192" y="244"/>
                  </a:lnTo>
                  <a:lnTo>
                    <a:pt x="214" y="236"/>
                  </a:lnTo>
                  <a:lnTo>
                    <a:pt x="222" y="232"/>
                  </a:lnTo>
                  <a:lnTo>
                    <a:pt x="228" y="226"/>
                  </a:lnTo>
                  <a:lnTo>
                    <a:pt x="234" y="222"/>
                  </a:lnTo>
                  <a:lnTo>
                    <a:pt x="238" y="216"/>
                  </a:lnTo>
                  <a:lnTo>
                    <a:pt x="238" y="208"/>
                  </a:lnTo>
                  <a:lnTo>
                    <a:pt x="238" y="202"/>
                  </a:lnTo>
                  <a:lnTo>
                    <a:pt x="238" y="202"/>
                  </a:lnTo>
                  <a:lnTo>
                    <a:pt x="238" y="202"/>
                  </a:lnTo>
                  <a:lnTo>
                    <a:pt x="238" y="202"/>
                  </a:lnTo>
                  <a:close/>
                  <a:moveTo>
                    <a:pt x="186" y="58"/>
                  </a:moveTo>
                  <a:lnTo>
                    <a:pt x="186" y="58"/>
                  </a:lnTo>
                  <a:lnTo>
                    <a:pt x="198" y="54"/>
                  </a:lnTo>
                  <a:lnTo>
                    <a:pt x="206" y="48"/>
                  </a:lnTo>
                  <a:lnTo>
                    <a:pt x="212" y="40"/>
                  </a:lnTo>
                  <a:lnTo>
                    <a:pt x="214" y="28"/>
                  </a:lnTo>
                  <a:lnTo>
                    <a:pt x="214" y="28"/>
                  </a:lnTo>
                  <a:lnTo>
                    <a:pt x="212" y="18"/>
                  </a:lnTo>
                  <a:lnTo>
                    <a:pt x="206" y="8"/>
                  </a:lnTo>
                  <a:lnTo>
                    <a:pt x="198" y="2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74" y="2"/>
                  </a:lnTo>
                  <a:lnTo>
                    <a:pt x="166" y="8"/>
                  </a:lnTo>
                  <a:lnTo>
                    <a:pt x="160" y="18"/>
                  </a:lnTo>
                  <a:lnTo>
                    <a:pt x="158" y="28"/>
                  </a:lnTo>
                  <a:lnTo>
                    <a:pt x="158" y="28"/>
                  </a:lnTo>
                  <a:lnTo>
                    <a:pt x="160" y="40"/>
                  </a:lnTo>
                  <a:lnTo>
                    <a:pt x="166" y="48"/>
                  </a:lnTo>
                  <a:lnTo>
                    <a:pt x="174" y="54"/>
                  </a:lnTo>
                  <a:lnTo>
                    <a:pt x="186" y="58"/>
                  </a:lnTo>
                  <a:lnTo>
                    <a:pt x="186" y="58"/>
                  </a:lnTo>
                  <a:close/>
                  <a:moveTo>
                    <a:pt x="134" y="116"/>
                  </a:moveTo>
                  <a:lnTo>
                    <a:pt x="156" y="116"/>
                  </a:lnTo>
                  <a:lnTo>
                    <a:pt x="156" y="116"/>
                  </a:lnTo>
                  <a:lnTo>
                    <a:pt x="160" y="114"/>
                  </a:lnTo>
                  <a:lnTo>
                    <a:pt x="162" y="112"/>
                  </a:lnTo>
                  <a:lnTo>
                    <a:pt x="162" y="72"/>
                  </a:lnTo>
                  <a:lnTo>
                    <a:pt x="162" y="72"/>
                  </a:lnTo>
                  <a:lnTo>
                    <a:pt x="160" y="70"/>
                  </a:lnTo>
                  <a:lnTo>
                    <a:pt x="156" y="68"/>
                  </a:lnTo>
                  <a:lnTo>
                    <a:pt x="156" y="68"/>
                  </a:lnTo>
                  <a:lnTo>
                    <a:pt x="146" y="66"/>
                  </a:lnTo>
                  <a:lnTo>
                    <a:pt x="140" y="60"/>
                  </a:lnTo>
                  <a:lnTo>
                    <a:pt x="134" y="54"/>
                  </a:lnTo>
                  <a:lnTo>
                    <a:pt x="132" y="44"/>
                  </a:lnTo>
                  <a:lnTo>
                    <a:pt x="132" y="44"/>
                  </a:lnTo>
                  <a:lnTo>
                    <a:pt x="130" y="40"/>
                  </a:lnTo>
                  <a:lnTo>
                    <a:pt x="128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2" y="4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0"/>
                  </a:lnTo>
                  <a:lnTo>
                    <a:pt x="2" y="56"/>
                  </a:lnTo>
                  <a:lnTo>
                    <a:pt x="8" y="66"/>
                  </a:lnTo>
                  <a:lnTo>
                    <a:pt x="18" y="72"/>
                  </a:lnTo>
                  <a:lnTo>
                    <a:pt x="24" y="74"/>
                  </a:lnTo>
                  <a:lnTo>
                    <a:pt x="32" y="76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52" y="86"/>
                  </a:lnTo>
                  <a:lnTo>
                    <a:pt x="58" y="94"/>
                  </a:lnTo>
                  <a:lnTo>
                    <a:pt x="68" y="100"/>
                  </a:lnTo>
                  <a:lnTo>
                    <a:pt x="80" y="102"/>
                  </a:lnTo>
                  <a:lnTo>
                    <a:pt x="114" y="102"/>
                  </a:lnTo>
                  <a:lnTo>
                    <a:pt x="114" y="102"/>
                  </a:lnTo>
                  <a:lnTo>
                    <a:pt x="116" y="108"/>
                  </a:lnTo>
                  <a:lnTo>
                    <a:pt x="122" y="112"/>
                  </a:lnTo>
                  <a:lnTo>
                    <a:pt x="126" y="114"/>
                  </a:lnTo>
                  <a:lnTo>
                    <a:pt x="134" y="116"/>
                  </a:lnTo>
                  <a:lnTo>
                    <a:pt x="134" y="116"/>
                  </a:lnTo>
                  <a:close/>
                  <a:moveTo>
                    <a:pt x="176" y="78"/>
                  </a:moveTo>
                  <a:lnTo>
                    <a:pt x="176" y="140"/>
                  </a:lnTo>
                  <a:lnTo>
                    <a:pt x="176" y="140"/>
                  </a:lnTo>
                  <a:lnTo>
                    <a:pt x="176" y="144"/>
                  </a:lnTo>
                  <a:lnTo>
                    <a:pt x="178" y="146"/>
                  </a:lnTo>
                  <a:lnTo>
                    <a:pt x="182" y="148"/>
                  </a:lnTo>
                  <a:lnTo>
                    <a:pt x="186" y="150"/>
                  </a:lnTo>
                  <a:lnTo>
                    <a:pt x="186" y="150"/>
                  </a:lnTo>
                  <a:lnTo>
                    <a:pt x="190" y="148"/>
                  </a:lnTo>
                  <a:lnTo>
                    <a:pt x="194" y="146"/>
                  </a:lnTo>
                  <a:lnTo>
                    <a:pt x="196" y="144"/>
                  </a:lnTo>
                  <a:lnTo>
                    <a:pt x="196" y="140"/>
                  </a:lnTo>
                  <a:lnTo>
                    <a:pt x="196" y="78"/>
                  </a:lnTo>
                  <a:lnTo>
                    <a:pt x="196" y="78"/>
                  </a:lnTo>
                  <a:lnTo>
                    <a:pt x="196" y="74"/>
                  </a:lnTo>
                  <a:lnTo>
                    <a:pt x="194" y="70"/>
                  </a:lnTo>
                  <a:lnTo>
                    <a:pt x="190" y="68"/>
                  </a:lnTo>
                  <a:lnTo>
                    <a:pt x="186" y="68"/>
                  </a:lnTo>
                  <a:lnTo>
                    <a:pt x="186" y="68"/>
                  </a:lnTo>
                  <a:lnTo>
                    <a:pt x="182" y="68"/>
                  </a:lnTo>
                  <a:lnTo>
                    <a:pt x="178" y="70"/>
                  </a:lnTo>
                  <a:lnTo>
                    <a:pt x="176" y="74"/>
                  </a:lnTo>
                  <a:lnTo>
                    <a:pt x="176" y="78"/>
                  </a:lnTo>
                  <a:lnTo>
                    <a:pt x="176" y="78"/>
                  </a:lnTo>
                  <a:close/>
                  <a:moveTo>
                    <a:pt x="368" y="38"/>
                  </a:moveTo>
                  <a:lnTo>
                    <a:pt x="244" y="38"/>
                  </a:lnTo>
                  <a:lnTo>
                    <a:pt x="244" y="38"/>
                  </a:lnTo>
                  <a:lnTo>
                    <a:pt x="242" y="40"/>
                  </a:lnTo>
                  <a:lnTo>
                    <a:pt x="240" y="44"/>
                  </a:lnTo>
                  <a:lnTo>
                    <a:pt x="240" y="44"/>
                  </a:lnTo>
                  <a:lnTo>
                    <a:pt x="238" y="54"/>
                  </a:lnTo>
                  <a:lnTo>
                    <a:pt x="232" y="60"/>
                  </a:lnTo>
                  <a:lnTo>
                    <a:pt x="226" y="66"/>
                  </a:lnTo>
                  <a:lnTo>
                    <a:pt x="216" y="68"/>
                  </a:lnTo>
                  <a:lnTo>
                    <a:pt x="216" y="68"/>
                  </a:lnTo>
                  <a:lnTo>
                    <a:pt x="212" y="70"/>
                  </a:lnTo>
                  <a:lnTo>
                    <a:pt x="210" y="72"/>
                  </a:lnTo>
                  <a:lnTo>
                    <a:pt x="210" y="112"/>
                  </a:lnTo>
                  <a:lnTo>
                    <a:pt x="210" y="112"/>
                  </a:lnTo>
                  <a:lnTo>
                    <a:pt x="212" y="114"/>
                  </a:lnTo>
                  <a:lnTo>
                    <a:pt x="216" y="116"/>
                  </a:lnTo>
                  <a:lnTo>
                    <a:pt x="238" y="116"/>
                  </a:lnTo>
                  <a:lnTo>
                    <a:pt x="238" y="116"/>
                  </a:lnTo>
                  <a:lnTo>
                    <a:pt x="246" y="114"/>
                  </a:lnTo>
                  <a:lnTo>
                    <a:pt x="250" y="112"/>
                  </a:lnTo>
                  <a:lnTo>
                    <a:pt x="256" y="108"/>
                  </a:lnTo>
                  <a:lnTo>
                    <a:pt x="258" y="102"/>
                  </a:lnTo>
                  <a:lnTo>
                    <a:pt x="292" y="102"/>
                  </a:lnTo>
                  <a:lnTo>
                    <a:pt x="292" y="102"/>
                  </a:lnTo>
                  <a:lnTo>
                    <a:pt x="304" y="100"/>
                  </a:lnTo>
                  <a:lnTo>
                    <a:pt x="314" y="94"/>
                  </a:lnTo>
                  <a:lnTo>
                    <a:pt x="320" y="86"/>
                  </a:lnTo>
                  <a:lnTo>
                    <a:pt x="324" y="76"/>
                  </a:lnTo>
                  <a:lnTo>
                    <a:pt x="340" y="76"/>
                  </a:lnTo>
                  <a:lnTo>
                    <a:pt x="340" y="76"/>
                  </a:lnTo>
                  <a:lnTo>
                    <a:pt x="348" y="74"/>
                  </a:lnTo>
                  <a:lnTo>
                    <a:pt x="354" y="72"/>
                  </a:lnTo>
                  <a:lnTo>
                    <a:pt x="364" y="66"/>
                  </a:lnTo>
                  <a:lnTo>
                    <a:pt x="370" y="56"/>
                  </a:lnTo>
                  <a:lnTo>
                    <a:pt x="372" y="50"/>
                  </a:lnTo>
                  <a:lnTo>
                    <a:pt x="372" y="44"/>
                  </a:lnTo>
                  <a:lnTo>
                    <a:pt x="372" y="44"/>
                  </a:lnTo>
                  <a:lnTo>
                    <a:pt x="370" y="40"/>
                  </a:lnTo>
                  <a:lnTo>
                    <a:pt x="368" y="38"/>
                  </a:lnTo>
                  <a:lnTo>
                    <a:pt x="368" y="38"/>
                  </a:lnTo>
                  <a:close/>
                  <a:moveTo>
                    <a:pt x="244" y="126"/>
                  </a:moveTo>
                  <a:lnTo>
                    <a:pt x="244" y="126"/>
                  </a:lnTo>
                  <a:lnTo>
                    <a:pt x="232" y="126"/>
                  </a:lnTo>
                  <a:lnTo>
                    <a:pt x="222" y="130"/>
                  </a:lnTo>
                  <a:lnTo>
                    <a:pt x="212" y="136"/>
                  </a:lnTo>
                  <a:lnTo>
                    <a:pt x="206" y="140"/>
                  </a:lnTo>
                  <a:lnTo>
                    <a:pt x="202" y="146"/>
                  </a:lnTo>
                  <a:lnTo>
                    <a:pt x="202" y="146"/>
                  </a:lnTo>
                  <a:lnTo>
                    <a:pt x="202" y="150"/>
                  </a:lnTo>
                  <a:lnTo>
                    <a:pt x="202" y="154"/>
                  </a:lnTo>
                  <a:lnTo>
                    <a:pt x="204" y="158"/>
                  </a:lnTo>
                  <a:lnTo>
                    <a:pt x="206" y="160"/>
                  </a:lnTo>
                  <a:lnTo>
                    <a:pt x="206" y="160"/>
                  </a:lnTo>
                  <a:lnTo>
                    <a:pt x="210" y="162"/>
                  </a:lnTo>
                  <a:lnTo>
                    <a:pt x="214" y="160"/>
                  </a:lnTo>
                  <a:lnTo>
                    <a:pt x="218" y="158"/>
                  </a:lnTo>
                  <a:lnTo>
                    <a:pt x="220" y="156"/>
                  </a:lnTo>
                  <a:lnTo>
                    <a:pt x="220" y="156"/>
                  </a:lnTo>
                  <a:lnTo>
                    <a:pt x="224" y="150"/>
                  </a:lnTo>
                  <a:lnTo>
                    <a:pt x="230" y="148"/>
                  </a:lnTo>
                  <a:lnTo>
                    <a:pt x="234" y="146"/>
                  </a:lnTo>
                  <a:lnTo>
                    <a:pt x="240" y="146"/>
                  </a:lnTo>
                  <a:lnTo>
                    <a:pt x="240" y="146"/>
                  </a:lnTo>
                  <a:lnTo>
                    <a:pt x="244" y="148"/>
                  </a:lnTo>
                  <a:lnTo>
                    <a:pt x="246" y="152"/>
                  </a:lnTo>
                  <a:lnTo>
                    <a:pt x="246" y="152"/>
                  </a:lnTo>
                  <a:lnTo>
                    <a:pt x="244" y="156"/>
                  </a:lnTo>
                  <a:lnTo>
                    <a:pt x="242" y="160"/>
                  </a:lnTo>
                  <a:lnTo>
                    <a:pt x="230" y="164"/>
                  </a:lnTo>
                  <a:lnTo>
                    <a:pt x="214" y="168"/>
                  </a:lnTo>
                  <a:lnTo>
                    <a:pt x="196" y="170"/>
                  </a:lnTo>
                  <a:lnTo>
                    <a:pt x="196" y="170"/>
                  </a:lnTo>
                  <a:lnTo>
                    <a:pt x="184" y="172"/>
                  </a:lnTo>
                  <a:lnTo>
                    <a:pt x="184" y="172"/>
                  </a:lnTo>
                  <a:lnTo>
                    <a:pt x="170" y="174"/>
                  </a:lnTo>
                  <a:lnTo>
                    <a:pt x="160" y="178"/>
                  </a:lnTo>
                  <a:lnTo>
                    <a:pt x="150" y="182"/>
                  </a:lnTo>
                  <a:lnTo>
                    <a:pt x="144" y="186"/>
                  </a:lnTo>
                  <a:lnTo>
                    <a:pt x="140" y="190"/>
                  </a:lnTo>
                  <a:lnTo>
                    <a:pt x="136" y="194"/>
                  </a:lnTo>
                  <a:lnTo>
                    <a:pt x="134" y="202"/>
                  </a:lnTo>
                  <a:lnTo>
                    <a:pt x="134" y="202"/>
                  </a:lnTo>
                  <a:lnTo>
                    <a:pt x="134" y="202"/>
                  </a:lnTo>
                  <a:lnTo>
                    <a:pt x="134" y="210"/>
                  </a:lnTo>
                  <a:lnTo>
                    <a:pt x="136" y="218"/>
                  </a:lnTo>
                  <a:lnTo>
                    <a:pt x="142" y="226"/>
                  </a:lnTo>
                  <a:lnTo>
                    <a:pt x="150" y="232"/>
                  </a:lnTo>
                  <a:lnTo>
                    <a:pt x="150" y="232"/>
                  </a:lnTo>
                  <a:lnTo>
                    <a:pt x="160" y="226"/>
                  </a:lnTo>
                  <a:lnTo>
                    <a:pt x="172" y="220"/>
                  </a:lnTo>
                  <a:lnTo>
                    <a:pt x="172" y="220"/>
                  </a:lnTo>
                  <a:lnTo>
                    <a:pt x="164" y="216"/>
                  </a:lnTo>
                  <a:lnTo>
                    <a:pt x="158" y="212"/>
                  </a:lnTo>
                  <a:lnTo>
                    <a:pt x="154" y="208"/>
                  </a:lnTo>
                  <a:lnTo>
                    <a:pt x="154" y="206"/>
                  </a:lnTo>
                  <a:lnTo>
                    <a:pt x="154" y="206"/>
                  </a:lnTo>
                  <a:lnTo>
                    <a:pt x="154" y="206"/>
                  </a:lnTo>
                  <a:lnTo>
                    <a:pt x="154" y="206"/>
                  </a:lnTo>
                  <a:lnTo>
                    <a:pt x="156" y="202"/>
                  </a:lnTo>
                  <a:lnTo>
                    <a:pt x="162" y="198"/>
                  </a:lnTo>
                  <a:lnTo>
                    <a:pt x="172" y="194"/>
                  </a:lnTo>
                  <a:lnTo>
                    <a:pt x="188" y="192"/>
                  </a:lnTo>
                  <a:lnTo>
                    <a:pt x="188" y="192"/>
                  </a:lnTo>
                  <a:lnTo>
                    <a:pt x="200" y="190"/>
                  </a:lnTo>
                  <a:lnTo>
                    <a:pt x="200" y="190"/>
                  </a:lnTo>
                  <a:lnTo>
                    <a:pt x="222" y="186"/>
                  </a:lnTo>
                  <a:lnTo>
                    <a:pt x="234" y="184"/>
                  </a:lnTo>
                  <a:lnTo>
                    <a:pt x="244" y="180"/>
                  </a:lnTo>
                  <a:lnTo>
                    <a:pt x="254" y="176"/>
                  </a:lnTo>
                  <a:lnTo>
                    <a:pt x="260" y="170"/>
                  </a:lnTo>
                  <a:lnTo>
                    <a:pt x="264" y="162"/>
                  </a:lnTo>
                  <a:lnTo>
                    <a:pt x="266" y="150"/>
                  </a:lnTo>
                  <a:lnTo>
                    <a:pt x="266" y="150"/>
                  </a:lnTo>
                  <a:lnTo>
                    <a:pt x="264" y="142"/>
                  </a:lnTo>
                  <a:lnTo>
                    <a:pt x="258" y="136"/>
                  </a:lnTo>
                  <a:lnTo>
                    <a:pt x="252" y="130"/>
                  </a:lnTo>
                  <a:lnTo>
                    <a:pt x="244" y="126"/>
                  </a:lnTo>
                  <a:lnTo>
                    <a:pt x="244" y="126"/>
                  </a:lnTo>
                  <a:close/>
                  <a:moveTo>
                    <a:pt x="214" y="286"/>
                  </a:moveTo>
                  <a:lnTo>
                    <a:pt x="214" y="286"/>
                  </a:lnTo>
                  <a:lnTo>
                    <a:pt x="212" y="288"/>
                  </a:lnTo>
                  <a:lnTo>
                    <a:pt x="210" y="290"/>
                  </a:lnTo>
                  <a:lnTo>
                    <a:pt x="210" y="290"/>
                  </a:lnTo>
                  <a:lnTo>
                    <a:pt x="196" y="296"/>
                  </a:lnTo>
                  <a:lnTo>
                    <a:pt x="196" y="296"/>
                  </a:lnTo>
                  <a:lnTo>
                    <a:pt x="198" y="298"/>
                  </a:lnTo>
                  <a:lnTo>
                    <a:pt x="198" y="298"/>
                  </a:lnTo>
                  <a:lnTo>
                    <a:pt x="198" y="300"/>
                  </a:lnTo>
                  <a:lnTo>
                    <a:pt x="198" y="300"/>
                  </a:lnTo>
                  <a:lnTo>
                    <a:pt x="198" y="300"/>
                  </a:lnTo>
                  <a:lnTo>
                    <a:pt x="198" y="300"/>
                  </a:lnTo>
                  <a:lnTo>
                    <a:pt x="194" y="306"/>
                  </a:lnTo>
                  <a:lnTo>
                    <a:pt x="190" y="310"/>
                  </a:lnTo>
                  <a:lnTo>
                    <a:pt x="190" y="310"/>
                  </a:lnTo>
                  <a:lnTo>
                    <a:pt x="182" y="318"/>
                  </a:lnTo>
                  <a:lnTo>
                    <a:pt x="178" y="330"/>
                  </a:lnTo>
                  <a:lnTo>
                    <a:pt x="176" y="346"/>
                  </a:lnTo>
                  <a:lnTo>
                    <a:pt x="176" y="372"/>
                  </a:lnTo>
                  <a:lnTo>
                    <a:pt x="176" y="372"/>
                  </a:lnTo>
                  <a:lnTo>
                    <a:pt x="176" y="376"/>
                  </a:lnTo>
                  <a:lnTo>
                    <a:pt x="178" y="380"/>
                  </a:lnTo>
                  <a:lnTo>
                    <a:pt x="182" y="382"/>
                  </a:lnTo>
                  <a:lnTo>
                    <a:pt x="186" y="382"/>
                  </a:lnTo>
                  <a:lnTo>
                    <a:pt x="186" y="382"/>
                  </a:lnTo>
                  <a:lnTo>
                    <a:pt x="190" y="382"/>
                  </a:lnTo>
                  <a:lnTo>
                    <a:pt x="194" y="380"/>
                  </a:lnTo>
                  <a:lnTo>
                    <a:pt x="196" y="376"/>
                  </a:lnTo>
                  <a:lnTo>
                    <a:pt x="196" y="372"/>
                  </a:lnTo>
                  <a:lnTo>
                    <a:pt x="196" y="372"/>
                  </a:lnTo>
                  <a:lnTo>
                    <a:pt x="196" y="336"/>
                  </a:lnTo>
                  <a:lnTo>
                    <a:pt x="200" y="330"/>
                  </a:lnTo>
                  <a:lnTo>
                    <a:pt x="204" y="324"/>
                  </a:lnTo>
                  <a:lnTo>
                    <a:pt x="204" y="324"/>
                  </a:lnTo>
                  <a:lnTo>
                    <a:pt x="212" y="316"/>
                  </a:lnTo>
                  <a:lnTo>
                    <a:pt x="216" y="306"/>
                  </a:lnTo>
                  <a:lnTo>
                    <a:pt x="216" y="306"/>
                  </a:lnTo>
                  <a:lnTo>
                    <a:pt x="216" y="302"/>
                  </a:lnTo>
                  <a:lnTo>
                    <a:pt x="216" y="302"/>
                  </a:lnTo>
                  <a:lnTo>
                    <a:pt x="218" y="300"/>
                  </a:lnTo>
                  <a:lnTo>
                    <a:pt x="218" y="300"/>
                  </a:lnTo>
                  <a:lnTo>
                    <a:pt x="216" y="294"/>
                  </a:lnTo>
                  <a:lnTo>
                    <a:pt x="214" y="286"/>
                  </a:lnTo>
                  <a:lnTo>
                    <a:pt x="214" y="286"/>
                  </a:lnTo>
                  <a:close/>
                  <a:moveTo>
                    <a:pt x="198" y="250"/>
                  </a:moveTo>
                  <a:lnTo>
                    <a:pt x="198" y="250"/>
                  </a:lnTo>
                  <a:lnTo>
                    <a:pt x="206" y="254"/>
                  </a:lnTo>
                  <a:lnTo>
                    <a:pt x="206" y="256"/>
                  </a:lnTo>
                  <a:lnTo>
                    <a:pt x="206" y="256"/>
                  </a:lnTo>
                  <a:lnTo>
                    <a:pt x="206" y="258"/>
                  </a:lnTo>
                  <a:lnTo>
                    <a:pt x="200" y="262"/>
                  </a:lnTo>
                  <a:lnTo>
                    <a:pt x="194" y="266"/>
                  </a:lnTo>
                  <a:lnTo>
                    <a:pt x="184" y="270"/>
                  </a:lnTo>
                  <a:lnTo>
                    <a:pt x="184" y="270"/>
                  </a:lnTo>
                  <a:lnTo>
                    <a:pt x="174" y="272"/>
                  </a:lnTo>
                  <a:lnTo>
                    <a:pt x="168" y="276"/>
                  </a:lnTo>
                  <a:lnTo>
                    <a:pt x="160" y="284"/>
                  </a:lnTo>
                  <a:lnTo>
                    <a:pt x="156" y="292"/>
                  </a:lnTo>
                  <a:lnTo>
                    <a:pt x="154" y="300"/>
                  </a:lnTo>
                  <a:lnTo>
                    <a:pt x="154" y="300"/>
                  </a:lnTo>
                  <a:lnTo>
                    <a:pt x="154" y="300"/>
                  </a:lnTo>
                  <a:lnTo>
                    <a:pt x="154" y="300"/>
                  </a:lnTo>
                  <a:lnTo>
                    <a:pt x="154" y="300"/>
                  </a:lnTo>
                  <a:lnTo>
                    <a:pt x="154" y="300"/>
                  </a:lnTo>
                  <a:lnTo>
                    <a:pt x="154" y="300"/>
                  </a:lnTo>
                  <a:lnTo>
                    <a:pt x="154" y="300"/>
                  </a:lnTo>
                  <a:lnTo>
                    <a:pt x="154" y="300"/>
                  </a:lnTo>
                  <a:lnTo>
                    <a:pt x="156" y="308"/>
                  </a:lnTo>
                  <a:lnTo>
                    <a:pt x="160" y="314"/>
                  </a:lnTo>
                  <a:lnTo>
                    <a:pt x="160" y="314"/>
                  </a:lnTo>
                  <a:lnTo>
                    <a:pt x="160" y="316"/>
                  </a:lnTo>
                  <a:lnTo>
                    <a:pt x="160" y="316"/>
                  </a:lnTo>
                  <a:lnTo>
                    <a:pt x="168" y="324"/>
                  </a:lnTo>
                  <a:lnTo>
                    <a:pt x="168" y="324"/>
                  </a:lnTo>
                  <a:lnTo>
                    <a:pt x="170" y="326"/>
                  </a:lnTo>
                  <a:lnTo>
                    <a:pt x="170" y="326"/>
                  </a:lnTo>
                  <a:lnTo>
                    <a:pt x="174" y="316"/>
                  </a:lnTo>
                  <a:lnTo>
                    <a:pt x="174" y="316"/>
                  </a:lnTo>
                  <a:lnTo>
                    <a:pt x="176" y="312"/>
                  </a:lnTo>
                  <a:lnTo>
                    <a:pt x="176" y="312"/>
                  </a:lnTo>
                  <a:lnTo>
                    <a:pt x="180" y="308"/>
                  </a:lnTo>
                  <a:lnTo>
                    <a:pt x="180" y="308"/>
                  </a:lnTo>
                  <a:lnTo>
                    <a:pt x="176" y="302"/>
                  </a:lnTo>
                  <a:lnTo>
                    <a:pt x="174" y="298"/>
                  </a:lnTo>
                  <a:lnTo>
                    <a:pt x="174" y="298"/>
                  </a:lnTo>
                  <a:lnTo>
                    <a:pt x="176" y="296"/>
                  </a:lnTo>
                  <a:lnTo>
                    <a:pt x="178" y="294"/>
                  </a:lnTo>
                  <a:lnTo>
                    <a:pt x="188" y="290"/>
                  </a:lnTo>
                  <a:lnTo>
                    <a:pt x="188" y="290"/>
                  </a:lnTo>
                  <a:lnTo>
                    <a:pt x="202" y="284"/>
                  </a:lnTo>
                  <a:lnTo>
                    <a:pt x="214" y="278"/>
                  </a:lnTo>
                  <a:lnTo>
                    <a:pt x="222" y="268"/>
                  </a:lnTo>
                  <a:lnTo>
                    <a:pt x="226" y="264"/>
                  </a:lnTo>
                  <a:lnTo>
                    <a:pt x="226" y="258"/>
                  </a:lnTo>
                  <a:lnTo>
                    <a:pt x="226" y="258"/>
                  </a:lnTo>
                  <a:lnTo>
                    <a:pt x="226" y="248"/>
                  </a:lnTo>
                  <a:lnTo>
                    <a:pt x="220" y="242"/>
                  </a:lnTo>
                  <a:lnTo>
                    <a:pt x="220" y="242"/>
                  </a:lnTo>
                  <a:lnTo>
                    <a:pt x="210" y="246"/>
                  </a:lnTo>
                  <a:lnTo>
                    <a:pt x="198" y="250"/>
                  </a:lnTo>
                  <a:lnTo>
                    <a:pt x="198" y="2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fr-CA" sz="1050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190750" y="2821933"/>
              <a:ext cx="1524063" cy="229781"/>
            </a:xfrm>
            <a:prstGeom prst="rect">
              <a:avLst/>
            </a:prstGeom>
            <a:noFill/>
          </p:spPr>
          <p:txBody>
            <a:bodyPr vert="horz" wrap="none" lIns="0" tIns="0" rIns="0" bIns="0" rtlCol="0">
              <a:noAutofit/>
            </a:bodyPr>
            <a:lstStyle>
              <a:defPPr>
                <a:defRPr lang="en-US"/>
              </a:defPPr>
              <a:lvl1pPr indent="-274313" algn="ctr">
                <a:spcAft>
                  <a:spcPts val="900"/>
                </a:spcAft>
                <a:defRPr sz="1400">
                  <a:solidFill>
                    <a:srgbClr val="A32020"/>
                  </a:solidFill>
                  <a:latin typeface="Georgia" pitchFamily="18" charset="0"/>
                </a:defRPr>
              </a:lvl1pPr>
            </a:lstStyle>
            <a:p>
              <a:r>
                <a:rPr lang="fr-CA" sz="105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cs typeface="Aharoni" panose="02010803020104030203" pitchFamily="2" charset="-79"/>
                </a:rPr>
                <a:t>PHARMACIES</a:t>
              </a:r>
              <a:br>
                <a:rPr lang="fr-CA" sz="105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cs typeface="Aharoni" panose="02010803020104030203" pitchFamily="2" charset="-79"/>
                </a:rPr>
              </a:br>
              <a:r>
                <a:rPr lang="fr-CA" sz="105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cs typeface="Aharoni" panose="02010803020104030203" pitchFamily="2" charset="-79"/>
                </a:rPr>
                <a:t>DE DÉTAIL</a:t>
              </a:r>
            </a:p>
          </p:txBody>
        </p:sp>
        <p:sp>
          <p:nvSpPr>
            <p:cNvPr id="13" name="Oval 12"/>
            <p:cNvSpPr/>
            <p:nvPr/>
          </p:nvSpPr>
          <p:spPr bwMode="ltGray">
            <a:xfrm>
              <a:off x="8186377" y="3374755"/>
              <a:ext cx="714909" cy="708202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shade val="67500"/>
                    <a:satMod val="115000"/>
                  </a:schemeClr>
                </a:gs>
                <a:gs pos="100000">
                  <a:schemeClr val="tx2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81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sz="1050" dirty="0">
                <a:solidFill>
                  <a:srgbClr val="FFFFFF"/>
                </a:solidFill>
              </a:endParaRPr>
            </a:p>
          </p:txBody>
        </p:sp>
        <p:sp>
          <p:nvSpPr>
            <p:cNvPr id="14" name="Freeform 4851"/>
            <p:cNvSpPr>
              <a:spLocks noEditPoints="1"/>
            </p:cNvSpPr>
            <p:nvPr/>
          </p:nvSpPr>
          <p:spPr bwMode="auto">
            <a:xfrm>
              <a:off x="8366096" y="3490790"/>
              <a:ext cx="455344" cy="476133"/>
            </a:xfrm>
            <a:custGeom>
              <a:avLst/>
              <a:gdLst>
                <a:gd name="T0" fmla="*/ 248 w 360"/>
                <a:gd name="T1" fmla="*/ 8 h 380"/>
                <a:gd name="T2" fmla="*/ 274 w 360"/>
                <a:gd name="T3" fmla="*/ 0 h 380"/>
                <a:gd name="T4" fmla="*/ 298 w 360"/>
                <a:gd name="T5" fmla="*/ 28 h 380"/>
                <a:gd name="T6" fmla="*/ 280 w 360"/>
                <a:gd name="T7" fmla="*/ 56 h 380"/>
                <a:gd name="T8" fmla="*/ 258 w 360"/>
                <a:gd name="T9" fmla="*/ 56 h 380"/>
                <a:gd name="T10" fmla="*/ 240 w 360"/>
                <a:gd name="T11" fmla="*/ 28 h 380"/>
                <a:gd name="T12" fmla="*/ 344 w 360"/>
                <a:gd name="T13" fmla="*/ 88 h 380"/>
                <a:gd name="T14" fmla="*/ 288 w 360"/>
                <a:gd name="T15" fmla="*/ 68 h 380"/>
                <a:gd name="T16" fmla="*/ 214 w 360"/>
                <a:gd name="T17" fmla="*/ 70 h 380"/>
                <a:gd name="T18" fmla="*/ 194 w 360"/>
                <a:gd name="T19" fmla="*/ 90 h 380"/>
                <a:gd name="T20" fmla="*/ 224 w 360"/>
                <a:gd name="T21" fmla="*/ 114 h 380"/>
                <a:gd name="T22" fmla="*/ 248 w 360"/>
                <a:gd name="T23" fmla="*/ 166 h 380"/>
                <a:gd name="T24" fmla="*/ 234 w 360"/>
                <a:gd name="T25" fmla="*/ 208 h 380"/>
                <a:gd name="T26" fmla="*/ 278 w 360"/>
                <a:gd name="T27" fmla="*/ 214 h 380"/>
                <a:gd name="T28" fmla="*/ 310 w 360"/>
                <a:gd name="T29" fmla="*/ 244 h 380"/>
                <a:gd name="T30" fmla="*/ 332 w 360"/>
                <a:gd name="T31" fmla="*/ 200 h 380"/>
                <a:gd name="T32" fmla="*/ 348 w 360"/>
                <a:gd name="T33" fmla="*/ 208 h 380"/>
                <a:gd name="T34" fmla="*/ 360 w 360"/>
                <a:gd name="T35" fmla="*/ 190 h 380"/>
                <a:gd name="T36" fmla="*/ 102 w 360"/>
                <a:gd name="T37" fmla="*/ 56 h 380"/>
                <a:gd name="T38" fmla="*/ 120 w 360"/>
                <a:gd name="T39" fmla="*/ 28 h 380"/>
                <a:gd name="T40" fmla="*/ 98 w 360"/>
                <a:gd name="T41" fmla="*/ 0 h 380"/>
                <a:gd name="T42" fmla="*/ 70 w 360"/>
                <a:gd name="T43" fmla="*/ 8 h 380"/>
                <a:gd name="T44" fmla="*/ 62 w 360"/>
                <a:gd name="T45" fmla="*/ 34 h 380"/>
                <a:gd name="T46" fmla="*/ 92 w 360"/>
                <a:gd name="T47" fmla="*/ 58 h 380"/>
                <a:gd name="T48" fmla="*/ 50 w 360"/>
                <a:gd name="T49" fmla="*/ 244 h 380"/>
                <a:gd name="T50" fmla="*/ 74 w 360"/>
                <a:gd name="T51" fmla="*/ 218 h 380"/>
                <a:gd name="T52" fmla="*/ 126 w 360"/>
                <a:gd name="T53" fmla="*/ 208 h 380"/>
                <a:gd name="T54" fmla="*/ 112 w 360"/>
                <a:gd name="T55" fmla="*/ 166 h 380"/>
                <a:gd name="T56" fmla="*/ 128 w 360"/>
                <a:gd name="T57" fmla="*/ 122 h 380"/>
                <a:gd name="T58" fmla="*/ 166 w 360"/>
                <a:gd name="T59" fmla="*/ 90 h 380"/>
                <a:gd name="T60" fmla="*/ 154 w 360"/>
                <a:gd name="T61" fmla="*/ 74 h 380"/>
                <a:gd name="T62" fmla="*/ 72 w 360"/>
                <a:gd name="T63" fmla="*/ 68 h 380"/>
                <a:gd name="T64" fmla="*/ 20 w 360"/>
                <a:gd name="T65" fmla="*/ 80 h 380"/>
                <a:gd name="T66" fmla="*/ 0 w 360"/>
                <a:gd name="T67" fmla="*/ 190 h 380"/>
                <a:gd name="T68" fmla="*/ 12 w 360"/>
                <a:gd name="T69" fmla="*/ 208 h 380"/>
                <a:gd name="T70" fmla="*/ 28 w 360"/>
                <a:gd name="T71" fmla="*/ 200 h 380"/>
                <a:gd name="T72" fmla="*/ 170 w 360"/>
                <a:gd name="T73" fmla="*/ 118 h 380"/>
                <a:gd name="T74" fmla="*/ 136 w 360"/>
                <a:gd name="T75" fmla="*/ 146 h 380"/>
                <a:gd name="T76" fmla="*/ 136 w 360"/>
                <a:gd name="T77" fmla="*/ 184 h 380"/>
                <a:gd name="T78" fmla="*/ 170 w 360"/>
                <a:gd name="T79" fmla="*/ 214 h 380"/>
                <a:gd name="T80" fmla="*/ 208 w 360"/>
                <a:gd name="T81" fmla="*/ 206 h 380"/>
                <a:gd name="T82" fmla="*/ 228 w 360"/>
                <a:gd name="T83" fmla="*/ 166 h 380"/>
                <a:gd name="T84" fmla="*/ 214 w 360"/>
                <a:gd name="T85" fmla="*/ 132 h 380"/>
                <a:gd name="T86" fmla="*/ 296 w 360"/>
                <a:gd name="T87" fmla="*/ 260 h 380"/>
                <a:gd name="T88" fmla="*/ 288 w 360"/>
                <a:gd name="T89" fmla="*/ 246 h 380"/>
                <a:gd name="T90" fmla="*/ 180 w 360"/>
                <a:gd name="T91" fmla="*/ 278 h 380"/>
                <a:gd name="T92" fmla="*/ 82 w 360"/>
                <a:gd name="T93" fmla="*/ 236 h 380"/>
                <a:gd name="T94" fmla="*/ 64 w 360"/>
                <a:gd name="T95" fmla="*/ 260 h 380"/>
                <a:gd name="T96" fmla="*/ 106 w 360"/>
                <a:gd name="T97" fmla="*/ 304 h 380"/>
                <a:gd name="T98" fmla="*/ 146 w 360"/>
                <a:gd name="T99" fmla="*/ 378 h 380"/>
                <a:gd name="T100" fmla="*/ 214 w 360"/>
                <a:gd name="T101" fmla="*/ 378 h 380"/>
                <a:gd name="T102" fmla="*/ 264 w 360"/>
                <a:gd name="T103" fmla="*/ 362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0" h="380">
                  <a:moveTo>
                    <a:pt x="240" y="28"/>
                  </a:moveTo>
                  <a:lnTo>
                    <a:pt x="240" y="28"/>
                  </a:lnTo>
                  <a:lnTo>
                    <a:pt x="240" y="22"/>
                  </a:lnTo>
                  <a:lnTo>
                    <a:pt x="242" y="18"/>
                  </a:lnTo>
                  <a:lnTo>
                    <a:pt x="248" y="8"/>
                  </a:lnTo>
                  <a:lnTo>
                    <a:pt x="258" y="2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68" y="0"/>
                  </a:lnTo>
                  <a:lnTo>
                    <a:pt x="274" y="0"/>
                  </a:lnTo>
                  <a:lnTo>
                    <a:pt x="280" y="2"/>
                  </a:lnTo>
                  <a:lnTo>
                    <a:pt x="290" y="8"/>
                  </a:lnTo>
                  <a:lnTo>
                    <a:pt x="296" y="18"/>
                  </a:lnTo>
                  <a:lnTo>
                    <a:pt x="298" y="22"/>
                  </a:lnTo>
                  <a:lnTo>
                    <a:pt x="298" y="28"/>
                  </a:lnTo>
                  <a:lnTo>
                    <a:pt x="298" y="28"/>
                  </a:lnTo>
                  <a:lnTo>
                    <a:pt x="298" y="34"/>
                  </a:lnTo>
                  <a:lnTo>
                    <a:pt x="296" y="40"/>
                  </a:lnTo>
                  <a:lnTo>
                    <a:pt x="290" y="50"/>
                  </a:lnTo>
                  <a:lnTo>
                    <a:pt x="280" y="56"/>
                  </a:lnTo>
                  <a:lnTo>
                    <a:pt x="274" y="58"/>
                  </a:lnTo>
                  <a:lnTo>
                    <a:pt x="268" y="58"/>
                  </a:lnTo>
                  <a:lnTo>
                    <a:pt x="268" y="58"/>
                  </a:lnTo>
                  <a:lnTo>
                    <a:pt x="262" y="58"/>
                  </a:lnTo>
                  <a:lnTo>
                    <a:pt x="258" y="56"/>
                  </a:lnTo>
                  <a:lnTo>
                    <a:pt x="248" y="50"/>
                  </a:lnTo>
                  <a:lnTo>
                    <a:pt x="242" y="40"/>
                  </a:lnTo>
                  <a:lnTo>
                    <a:pt x="240" y="34"/>
                  </a:lnTo>
                  <a:lnTo>
                    <a:pt x="240" y="28"/>
                  </a:lnTo>
                  <a:lnTo>
                    <a:pt x="240" y="28"/>
                  </a:lnTo>
                  <a:close/>
                  <a:moveTo>
                    <a:pt x="360" y="190"/>
                  </a:moveTo>
                  <a:lnTo>
                    <a:pt x="344" y="90"/>
                  </a:lnTo>
                  <a:lnTo>
                    <a:pt x="344" y="90"/>
                  </a:lnTo>
                  <a:lnTo>
                    <a:pt x="344" y="88"/>
                  </a:lnTo>
                  <a:lnTo>
                    <a:pt x="344" y="88"/>
                  </a:lnTo>
                  <a:lnTo>
                    <a:pt x="340" y="80"/>
                  </a:lnTo>
                  <a:lnTo>
                    <a:pt x="332" y="74"/>
                  </a:lnTo>
                  <a:lnTo>
                    <a:pt x="324" y="70"/>
                  </a:lnTo>
                  <a:lnTo>
                    <a:pt x="314" y="68"/>
                  </a:lnTo>
                  <a:lnTo>
                    <a:pt x="288" y="68"/>
                  </a:lnTo>
                  <a:lnTo>
                    <a:pt x="270" y="102"/>
                  </a:lnTo>
                  <a:lnTo>
                    <a:pt x="250" y="68"/>
                  </a:lnTo>
                  <a:lnTo>
                    <a:pt x="222" y="68"/>
                  </a:lnTo>
                  <a:lnTo>
                    <a:pt x="222" y="68"/>
                  </a:lnTo>
                  <a:lnTo>
                    <a:pt x="214" y="70"/>
                  </a:lnTo>
                  <a:lnTo>
                    <a:pt x="206" y="74"/>
                  </a:lnTo>
                  <a:lnTo>
                    <a:pt x="198" y="80"/>
                  </a:lnTo>
                  <a:lnTo>
                    <a:pt x="194" y="88"/>
                  </a:lnTo>
                  <a:lnTo>
                    <a:pt x="194" y="88"/>
                  </a:lnTo>
                  <a:lnTo>
                    <a:pt x="194" y="90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204" y="102"/>
                  </a:lnTo>
                  <a:lnTo>
                    <a:pt x="214" y="106"/>
                  </a:lnTo>
                  <a:lnTo>
                    <a:pt x="224" y="114"/>
                  </a:lnTo>
                  <a:lnTo>
                    <a:pt x="232" y="122"/>
                  </a:lnTo>
                  <a:lnTo>
                    <a:pt x="240" y="132"/>
                  </a:lnTo>
                  <a:lnTo>
                    <a:pt x="244" y="142"/>
                  </a:lnTo>
                  <a:lnTo>
                    <a:pt x="248" y="154"/>
                  </a:lnTo>
                  <a:lnTo>
                    <a:pt x="248" y="166"/>
                  </a:lnTo>
                  <a:lnTo>
                    <a:pt x="248" y="166"/>
                  </a:lnTo>
                  <a:lnTo>
                    <a:pt x="248" y="178"/>
                  </a:lnTo>
                  <a:lnTo>
                    <a:pt x="246" y="188"/>
                  </a:lnTo>
                  <a:lnTo>
                    <a:pt x="240" y="198"/>
                  </a:lnTo>
                  <a:lnTo>
                    <a:pt x="234" y="208"/>
                  </a:lnTo>
                  <a:lnTo>
                    <a:pt x="250" y="208"/>
                  </a:lnTo>
                  <a:lnTo>
                    <a:pt x="250" y="208"/>
                  </a:lnTo>
                  <a:lnTo>
                    <a:pt x="260" y="208"/>
                  </a:lnTo>
                  <a:lnTo>
                    <a:pt x="270" y="210"/>
                  </a:lnTo>
                  <a:lnTo>
                    <a:pt x="278" y="214"/>
                  </a:lnTo>
                  <a:lnTo>
                    <a:pt x="286" y="218"/>
                  </a:lnTo>
                  <a:lnTo>
                    <a:pt x="294" y="222"/>
                  </a:lnTo>
                  <a:lnTo>
                    <a:pt x="300" y="228"/>
                  </a:lnTo>
                  <a:lnTo>
                    <a:pt x="306" y="236"/>
                  </a:lnTo>
                  <a:lnTo>
                    <a:pt x="310" y="244"/>
                  </a:lnTo>
                  <a:lnTo>
                    <a:pt x="308" y="118"/>
                  </a:lnTo>
                  <a:lnTo>
                    <a:pt x="318" y="118"/>
                  </a:lnTo>
                  <a:lnTo>
                    <a:pt x="330" y="196"/>
                  </a:lnTo>
                  <a:lnTo>
                    <a:pt x="330" y="196"/>
                  </a:lnTo>
                  <a:lnTo>
                    <a:pt x="332" y="200"/>
                  </a:lnTo>
                  <a:lnTo>
                    <a:pt x="336" y="204"/>
                  </a:lnTo>
                  <a:lnTo>
                    <a:pt x="340" y="208"/>
                  </a:lnTo>
                  <a:lnTo>
                    <a:pt x="346" y="208"/>
                  </a:lnTo>
                  <a:lnTo>
                    <a:pt x="346" y="208"/>
                  </a:lnTo>
                  <a:lnTo>
                    <a:pt x="348" y="208"/>
                  </a:lnTo>
                  <a:lnTo>
                    <a:pt x="348" y="208"/>
                  </a:lnTo>
                  <a:lnTo>
                    <a:pt x="354" y="206"/>
                  </a:lnTo>
                  <a:lnTo>
                    <a:pt x="358" y="202"/>
                  </a:lnTo>
                  <a:lnTo>
                    <a:pt x="360" y="196"/>
                  </a:lnTo>
                  <a:lnTo>
                    <a:pt x="360" y="190"/>
                  </a:lnTo>
                  <a:lnTo>
                    <a:pt x="360" y="190"/>
                  </a:lnTo>
                  <a:close/>
                  <a:moveTo>
                    <a:pt x="92" y="58"/>
                  </a:moveTo>
                  <a:lnTo>
                    <a:pt x="92" y="58"/>
                  </a:lnTo>
                  <a:lnTo>
                    <a:pt x="98" y="58"/>
                  </a:lnTo>
                  <a:lnTo>
                    <a:pt x="102" y="56"/>
                  </a:lnTo>
                  <a:lnTo>
                    <a:pt x="112" y="50"/>
                  </a:lnTo>
                  <a:lnTo>
                    <a:pt x="118" y="40"/>
                  </a:lnTo>
                  <a:lnTo>
                    <a:pt x="120" y="34"/>
                  </a:lnTo>
                  <a:lnTo>
                    <a:pt x="120" y="28"/>
                  </a:lnTo>
                  <a:lnTo>
                    <a:pt x="120" y="28"/>
                  </a:lnTo>
                  <a:lnTo>
                    <a:pt x="120" y="22"/>
                  </a:lnTo>
                  <a:lnTo>
                    <a:pt x="118" y="18"/>
                  </a:lnTo>
                  <a:lnTo>
                    <a:pt x="112" y="8"/>
                  </a:lnTo>
                  <a:lnTo>
                    <a:pt x="102" y="2"/>
                  </a:lnTo>
                  <a:lnTo>
                    <a:pt x="98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0" y="8"/>
                  </a:lnTo>
                  <a:lnTo>
                    <a:pt x="64" y="18"/>
                  </a:lnTo>
                  <a:lnTo>
                    <a:pt x="62" y="22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2" y="34"/>
                  </a:lnTo>
                  <a:lnTo>
                    <a:pt x="64" y="40"/>
                  </a:lnTo>
                  <a:lnTo>
                    <a:pt x="70" y="50"/>
                  </a:lnTo>
                  <a:lnTo>
                    <a:pt x="80" y="56"/>
                  </a:lnTo>
                  <a:lnTo>
                    <a:pt x="86" y="58"/>
                  </a:lnTo>
                  <a:lnTo>
                    <a:pt x="92" y="58"/>
                  </a:lnTo>
                  <a:lnTo>
                    <a:pt x="92" y="58"/>
                  </a:lnTo>
                  <a:close/>
                  <a:moveTo>
                    <a:pt x="30" y="196"/>
                  </a:moveTo>
                  <a:lnTo>
                    <a:pt x="42" y="118"/>
                  </a:lnTo>
                  <a:lnTo>
                    <a:pt x="52" y="118"/>
                  </a:lnTo>
                  <a:lnTo>
                    <a:pt x="50" y="244"/>
                  </a:lnTo>
                  <a:lnTo>
                    <a:pt x="50" y="244"/>
                  </a:lnTo>
                  <a:lnTo>
                    <a:pt x="54" y="236"/>
                  </a:lnTo>
                  <a:lnTo>
                    <a:pt x="60" y="228"/>
                  </a:lnTo>
                  <a:lnTo>
                    <a:pt x="66" y="222"/>
                  </a:lnTo>
                  <a:lnTo>
                    <a:pt x="74" y="218"/>
                  </a:lnTo>
                  <a:lnTo>
                    <a:pt x="82" y="214"/>
                  </a:lnTo>
                  <a:lnTo>
                    <a:pt x="90" y="210"/>
                  </a:lnTo>
                  <a:lnTo>
                    <a:pt x="100" y="208"/>
                  </a:lnTo>
                  <a:lnTo>
                    <a:pt x="110" y="208"/>
                  </a:lnTo>
                  <a:lnTo>
                    <a:pt x="126" y="208"/>
                  </a:lnTo>
                  <a:lnTo>
                    <a:pt x="126" y="208"/>
                  </a:lnTo>
                  <a:lnTo>
                    <a:pt x="120" y="198"/>
                  </a:lnTo>
                  <a:lnTo>
                    <a:pt x="114" y="188"/>
                  </a:lnTo>
                  <a:lnTo>
                    <a:pt x="112" y="178"/>
                  </a:lnTo>
                  <a:lnTo>
                    <a:pt x="112" y="166"/>
                  </a:lnTo>
                  <a:lnTo>
                    <a:pt x="112" y="166"/>
                  </a:lnTo>
                  <a:lnTo>
                    <a:pt x="112" y="154"/>
                  </a:lnTo>
                  <a:lnTo>
                    <a:pt x="116" y="142"/>
                  </a:lnTo>
                  <a:lnTo>
                    <a:pt x="120" y="132"/>
                  </a:lnTo>
                  <a:lnTo>
                    <a:pt x="128" y="122"/>
                  </a:lnTo>
                  <a:lnTo>
                    <a:pt x="136" y="114"/>
                  </a:lnTo>
                  <a:lnTo>
                    <a:pt x="146" y="106"/>
                  </a:lnTo>
                  <a:lnTo>
                    <a:pt x="156" y="102"/>
                  </a:lnTo>
                  <a:lnTo>
                    <a:pt x="168" y="98"/>
                  </a:lnTo>
                  <a:lnTo>
                    <a:pt x="166" y="90"/>
                  </a:lnTo>
                  <a:lnTo>
                    <a:pt x="166" y="90"/>
                  </a:lnTo>
                  <a:lnTo>
                    <a:pt x="166" y="88"/>
                  </a:lnTo>
                  <a:lnTo>
                    <a:pt x="166" y="88"/>
                  </a:lnTo>
                  <a:lnTo>
                    <a:pt x="162" y="80"/>
                  </a:lnTo>
                  <a:lnTo>
                    <a:pt x="154" y="74"/>
                  </a:lnTo>
                  <a:lnTo>
                    <a:pt x="146" y="70"/>
                  </a:lnTo>
                  <a:lnTo>
                    <a:pt x="138" y="68"/>
                  </a:lnTo>
                  <a:lnTo>
                    <a:pt x="110" y="68"/>
                  </a:lnTo>
                  <a:lnTo>
                    <a:pt x="90" y="102"/>
                  </a:lnTo>
                  <a:lnTo>
                    <a:pt x="72" y="68"/>
                  </a:lnTo>
                  <a:lnTo>
                    <a:pt x="46" y="68"/>
                  </a:lnTo>
                  <a:lnTo>
                    <a:pt x="46" y="68"/>
                  </a:lnTo>
                  <a:lnTo>
                    <a:pt x="36" y="70"/>
                  </a:lnTo>
                  <a:lnTo>
                    <a:pt x="28" y="74"/>
                  </a:lnTo>
                  <a:lnTo>
                    <a:pt x="20" y="80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16" y="90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0" y="196"/>
                  </a:lnTo>
                  <a:lnTo>
                    <a:pt x="2" y="202"/>
                  </a:lnTo>
                  <a:lnTo>
                    <a:pt x="6" y="206"/>
                  </a:lnTo>
                  <a:lnTo>
                    <a:pt x="12" y="208"/>
                  </a:lnTo>
                  <a:lnTo>
                    <a:pt x="12" y="208"/>
                  </a:lnTo>
                  <a:lnTo>
                    <a:pt x="14" y="208"/>
                  </a:lnTo>
                  <a:lnTo>
                    <a:pt x="14" y="208"/>
                  </a:lnTo>
                  <a:lnTo>
                    <a:pt x="20" y="208"/>
                  </a:lnTo>
                  <a:lnTo>
                    <a:pt x="24" y="204"/>
                  </a:lnTo>
                  <a:lnTo>
                    <a:pt x="28" y="200"/>
                  </a:lnTo>
                  <a:lnTo>
                    <a:pt x="30" y="196"/>
                  </a:lnTo>
                  <a:lnTo>
                    <a:pt x="30" y="196"/>
                  </a:lnTo>
                  <a:close/>
                  <a:moveTo>
                    <a:pt x="180" y="118"/>
                  </a:moveTo>
                  <a:lnTo>
                    <a:pt x="180" y="118"/>
                  </a:lnTo>
                  <a:lnTo>
                    <a:pt x="170" y="118"/>
                  </a:lnTo>
                  <a:lnTo>
                    <a:pt x="162" y="120"/>
                  </a:lnTo>
                  <a:lnTo>
                    <a:pt x="152" y="126"/>
                  </a:lnTo>
                  <a:lnTo>
                    <a:pt x="146" y="132"/>
                  </a:lnTo>
                  <a:lnTo>
                    <a:pt x="140" y="138"/>
                  </a:lnTo>
                  <a:lnTo>
                    <a:pt x="136" y="146"/>
                  </a:lnTo>
                  <a:lnTo>
                    <a:pt x="132" y="156"/>
                  </a:lnTo>
                  <a:lnTo>
                    <a:pt x="132" y="166"/>
                  </a:lnTo>
                  <a:lnTo>
                    <a:pt x="132" y="166"/>
                  </a:lnTo>
                  <a:lnTo>
                    <a:pt x="132" y="176"/>
                  </a:lnTo>
                  <a:lnTo>
                    <a:pt x="136" y="184"/>
                  </a:lnTo>
                  <a:lnTo>
                    <a:pt x="140" y="194"/>
                  </a:lnTo>
                  <a:lnTo>
                    <a:pt x="146" y="200"/>
                  </a:lnTo>
                  <a:lnTo>
                    <a:pt x="152" y="206"/>
                  </a:lnTo>
                  <a:lnTo>
                    <a:pt x="162" y="210"/>
                  </a:lnTo>
                  <a:lnTo>
                    <a:pt x="170" y="214"/>
                  </a:lnTo>
                  <a:lnTo>
                    <a:pt x="180" y="214"/>
                  </a:lnTo>
                  <a:lnTo>
                    <a:pt x="180" y="214"/>
                  </a:lnTo>
                  <a:lnTo>
                    <a:pt x="190" y="214"/>
                  </a:lnTo>
                  <a:lnTo>
                    <a:pt x="200" y="210"/>
                  </a:lnTo>
                  <a:lnTo>
                    <a:pt x="208" y="206"/>
                  </a:lnTo>
                  <a:lnTo>
                    <a:pt x="214" y="200"/>
                  </a:lnTo>
                  <a:lnTo>
                    <a:pt x="220" y="194"/>
                  </a:lnTo>
                  <a:lnTo>
                    <a:pt x="224" y="184"/>
                  </a:lnTo>
                  <a:lnTo>
                    <a:pt x="228" y="176"/>
                  </a:lnTo>
                  <a:lnTo>
                    <a:pt x="228" y="166"/>
                  </a:lnTo>
                  <a:lnTo>
                    <a:pt x="228" y="166"/>
                  </a:lnTo>
                  <a:lnTo>
                    <a:pt x="228" y="156"/>
                  </a:lnTo>
                  <a:lnTo>
                    <a:pt x="224" y="146"/>
                  </a:lnTo>
                  <a:lnTo>
                    <a:pt x="220" y="138"/>
                  </a:lnTo>
                  <a:lnTo>
                    <a:pt x="214" y="132"/>
                  </a:lnTo>
                  <a:lnTo>
                    <a:pt x="208" y="126"/>
                  </a:lnTo>
                  <a:lnTo>
                    <a:pt x="200" y="120"/>
                  </a:lnTo>
                  <a:lnTo>
                    <a:pt x="190" y="118"/>
                  </a:lnTo>
                  <a:lnTo>
                    <a:pt x="180" y="118"/>
                  </a:lnTo>
                  <a:close/>
                  <a:moveTo>
                    <a:pt x="296" y="260"/>
                  </a:moveTo>
                  <a:lnTo>
                    <a:pt x="296" y="260"/>
                  </a:lnTo>
                  <a:lnTo>
                    <a:pt x="294" y="258"/>
                  </a:lnTo>
                  <a:lnTo>
                    <a:pt x="294" y="258"/>
                  </a:lnTo>
                  <a:lnTo>
                    <a:pt x="292" y="252"/>
                  </a:lnTo>
                  <a:lnTo>
                    <a:pt x="288" y="246"/>
                  </a:lnTo>
                  <a:lnTo>
                    <a:pt x="278" y="236"/>
                  </a:lnTo>
                  <a:lnTo>
                    <a:pt x="266" y="230"/>
                  </a:lnTo>
                  <a:lnTo>
                    <a:pt x="250" y="228"/>
                  </a:lnTo>
                  <a:lnTo>
                    <a:pt x="210" y="228"/>
                  </a:lnTo>
                  <a:lnTo>
                    <a:pt x="180" y="278"/>
                  </a:lnTo>
                  <a:lnTo>
                    <a:pt x="150" y="228"/>
                  </a:lnTo>
                  <a:lnTo>
                    <a:pt x="110" y="228"/>
                  </a:lnTo>
                  <a:lnTo>
                    <a:pt x="110" y="228"/>
                  </a:lnTo>
                  <a:lnTo>
                    <a:pt x="94" y="230"/>
                  </a:lnTo>
                  <a:lnTo>
                    <a:pt x="82" y="236"/>
                  </a:lnTo>
                  <a:lnTo>
                    <a:pt x="72" y="246"/>
                  </a:lnTo>
                  <a:lnTo>
                    <a:pt x="68" y="252"/>
                  </a:lnTo>
                  <a:lnTo>
                    <a:pt x="66" y="258"/>
                  </a:lnTo>
                  <a:lnTo>
                    <a:pt x="66" y="258"/>
                  </a:lnTo>
                  <a:lnTo>
                    <a:pt x="64" y="260"/>
                  </a:lnTo>
                  <a:lnTo>
                    <a:pt x="52" y="336"/>
                  </a:lnTo>
                  <a:lnTo>
                    <a:pt x="52" y="336"/>
                  </a:lnTo>
                  <a:lnTo>
                    <a:pt x="72" y="352"/>
                  </a:lnTo>
                  <a:lnTo>
                    <a:pt x="96" y="362"/>
                  </a:lnTo>
                  <a:lnTo>
                    <a:pt x="106" y="304"/>
                  </a:lnTo>
                  <a:lnTo>
                    <a:pt x="118" y="304"/>
                  </a:lnTo>
                  <a:lnTo>
                    <a:pt x="114" y="370"/>
                  </a:lnTo>
                  <a:lnTo>
                    <a:pt x="114" y="370"/>
                  </a:lnTo>
                  <a:lnTo>
                    <a:pt x="130" y="374"/>
                  </a:lnTo>
                  <a:lnTo>
                    <a:pt x="146" y="378"/>
                  </a:lnTo>
                  <a:lnTo>
                    <a:pt x="162" y="380"/>
                  </a:lnTo>
                  <a:lnTo>
                    <a:pt x="180" y="380"/>
                  </a:lnTo>
                  <a:lnTo>
                    <a:pt x="180" y="380"/>
                  </a:lnTo>
                  <a:lnTo>
                    <a:pt x="196" y="380"/>
                  </a:lnTo>
                  <a:lnTo>
                    <a:pt x="214" y="378"/>
                  </a:lnTo>
                  <a:lnTo>
                    <a:pt x="230" y="374"/>
                  </a:lnTo>
                  <a:lnTo>
                    <a:pt x="246" y="370"/>
                  </a:lnTo>
                  <a:lnTo>
                    <a:pt x="242" y="304"/>
                  </a:lnTo>
                  <a:lnTo>
                    <a:pt x="254" y="304"/>
                  </a:lnTo>
                  <a:lnTo>
                    <a:pt x="264" y="362"/>
                  </a:lnTo>
                  <a:lnTo>
                    <a:pt x="264" y="362"/>
                  </a:lnTo>
                  <a:lnTo>
                    <a:pt x="288" y="350"/>
                  </a:lnTo>
                  <a:lnTo>
                    <a:pt x="308" y="336"/>
                  </a:lnTo>
                  <a:lnTo>
                    <a:pt x="296" y="26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fr-CA" sz="1050" dirty="0">
                <a:solidFill>
                  <a:srgbClr val="00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586731" y="3043790"/>
              <a:ext cx="1524063" cy="229781"/>
            </a:xfrm>
            <a:prstGeom prst="rect">
              <a:avLst/>
            </a:prstGeom>
            <a:noFill/>
          </p:spPr>
          <p:txBody>
            <a:bodyPr vert="horz" wrap="none" lIns="0" tIns="0" rIns="0" bIns="0" rtlCol="0">
              <a:noAutofit/>
            </a:bodyPr>
            <a:lstStyle>
              <a:defPPr>
                <a:defRPr lang="en-US"/>
              </a:defPPr>
              <a:lvl1pPr indent="-274313" algn="ctr">
                <a:spcAft>
                  <a:spcPts val="900"/>
                </a:spcAft>
                <a:defRPr sz="1400">
                  <a:solidFill>
                    <a:srgbClr val="A32020"/>
                  </a:solidFill>
                  <a:latin typeface="Georgia" pitchFamily="18" charset="0"/>
                </a:defRPr>
              </a:lvl1pPr>
            </a:lstStyle>
            <a:p>
              <a:r>
                <a:rPr lang="fr-CA" sz="105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cs typeface="Aharoni" panose="02010803020104030203" pitchFamily="2" charset="-79"/>
                </a:rPr>
                <a:t>PATIENTS</a:t>
              </a: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2057981" y="3457551"/>
              <a:ext cx="453221" cy="306136"/>
              <a:chOff x="2057981" y="3689901"/>
              <a:chExt cx="453221" cy="306136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2057981" y="3720515"/>
                <a:ext cx="263025" cy="27552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 sz="929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37" name="Picture 4" descr="https://www.telushealth.co/wp-content/uploads/2014/04/icon_round_doc.png"/>
              <p:cNvPicPr>
                <a:picLocks noChangeAspect="1" noChangeArrowheads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35679" y="3689901"/>
                <a:ext cx="275523" cy="2755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7" name="Picture 4" descr="https://www.telushealth.co/wp-content/uploads/2014/04/icon_round_doc.png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6064" y="3471717"/>
              <a:ext cx="275523" cy="2755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8" name="Group 17"/>
            <p:cNvGrpSpPr/>
            <p:nvPr/>
          </p:nvGrpSpPr>
          <p:grpSpPr>
            <a:xfrm>
              <a:off x="2483768" y="4946473"/>
              <a:ext cx="2782168" cy="959706"/>
              <a:chOff x="2699792" y="5622538"/>
              <a:chExt cx="2782168" cy="959706"/>
            </a:xfrm>
          </p:grpSpPr>
          <p:sp>
            <p:nvSpPr>
              <p:cNvPr id="33" name="Oval 32"/>
              <p:cNvSpPr/>
              <p:nvPr/>
            </p:nvSpPr>
            <p:spPr bwMode="ltGray">
              <a:xfrm>
                <a:off x="2699792" y="5874043"/>
                <a:ext cx="714908" cy="708201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rgbClr val="652421"/>
                  </a:gs>
                </a:gsLst>
                <a:lin ang="16200000" scaled="1"/>
              </a:gradFill>
              <a:ln w="19050"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 sz="105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4838"/>
              <p:cNvSpPr>
                <a:spLocks noEditPoints="1"/>
              </p:cNvSpPr>
              <p:nvPr/>
            </p:nvSpPr>
            <p:spPr bwMode="auto">
              <a:xfrm>
                <a:off x="2829974" y="6031677"/>
                <a:ext cx="427447" cy="420946"/>
              </a:xfrm>
              <a:custGeom>
                <a:avLst/>
                <a:gdLst>
                  <a:gd name="T0" fmla="*/ 24 w 340"/>
                  <a:gd name="T1" fmla="*/ 266 h 338"/>
                  <a:gd name="T2" fmla="*/ 18 w 340"/>
                  <a:gd name="T3" fmla="*/ 270 h 338"/>
                  <a:gd name="T4" fmla="*/ 14 w 340"/>
                  <a:gd name="T5" fmla="*/ 276 h 338"/>
                  <a:gd name="T6" fmla="*/ 16 w 340"/>
                  <a:gd name="T7" fmla="*/ 280 h 338"/>
                  <a:gd name="T8" fmla="*/ 20 w 340"/>
                  <a:gd name="T9" fmla="*/ 286 h 338"/>
                  <a:gd name="T10" fmla="*/ 316 w 340"/>
                  <a:gd name="T11" fmla="*/ 286 h 338"/>
                  <a:gd name="T12" fmla="*/ 320 w 340"/>
                  <a:gd name="T13" fmla="*/ 286 h 338"/>
                  <a:gd name="T14" fmla="*/ 324 w 340"/>
                  <a:gd name="T15" fmla="*/ 280 h 338"/>
                  <a:gd name="T16" fmla="*/ 326 w 340"/>
                  <a:gd name="T17" fmla="*/ 276 h 338"/>
                  <a:gd name="T18" fmla="*/ 322 w 340"/>
                  <a:gd name="T19" fmla="*/ 270 h 338"/>
                  <a:gd name="T20" fmla="*/ 316 w 340"/>
                  <a:gd name="T21" fmla="*/ 266 h 338"/>
                  <a:gd name="T22" fmla="*/ 298 w 340"/>
                  <a:gd name="T23" fmla="*/ 192 h 338"/>
                  <a:gd name="T24" fmla="*/ 316 w 340"/>
                  <a:gd name="T25" fmla="*/ 192 h 338"/>
                  <a:gd name="T26" fmla="*/ 322 w 340"/>
                  <a:gd name="T27" fmla="*/ 190 h 338"/>
                  <a:gd name="T28" fmla="*/ 326 w 340"/>
                  <a:gd name="T29" fmla="*/ 182 h 338"/>
                  <a:gd name="T30" fmla="*/ 324 w 340"/>
                  <a:gd name="T31" fmla="*/ 178 h 338"/>
                  <a:gd name="T32" fmla="*/ 320 w 340"/>
                  <a:gd name="T33" fmla="*/ 172 h 338"/>
                  <a:gd name="T34" fmla="*/ 24 w 340"/>
                  <a:gd name="T35" fmla="*/ 172 h 338"/>
                  <a:gd name="T36" fmla="*/ 20 w 340"/>
                  <a:gd name="T37" fmla="*/ 172 h 338"/>
                  <a:gd name="T38" fmla="*/ 16 w 340"/>
                  <a:gd name="T39" fmla="*/ 178 h 338"/>
                  <a:gd name="T40" fmla="*/ 14 w 340"/>
                  <a:gd name="T41" fmla="*/ 182 h 338"/>
                  <a:gd name="T42" fmla="*/ 18 w 340"/>
                  <a:gd name="T43" fmla="*/ 190 h 338"/>
                  <a:gd name="T44" fmla="*/ 24 w 340"/>
                  <a:gd name="T45" fmla="*/ 192 h 338"/>
                  <a:gd name="T46" fmla="*/ 42 w 340"/>
                  <a:gd name="T47" fmla="*/ 266 h 338"/>
                  <a:gd name="T48" fmla="*/ 248 w 340"/>
                  <a:gd name="T49" fmla="*/ 266 h 338"/>
                  <a:gd name="T50" fmla="*/ 230 w 340"/>
                  <a:gd name="T51" fmla="*/ 192 h 338"/>
                  <a:gd name="T52" fmla="*/ 248 w 340"/>
                  <a:gd name="T53" fmla="*/ 266 h 338"/>
                  <a:gd name="T54" fmla="*/ 162 w 340"/>
                  <a:gd name="T55" fmla="*/ 266 h 338"/>
                  <a:gd name="T56" fmla="*/ 178 w 340"/>
                  <a:gd name="T57" fmla="*/ 192 h 338"/>
                  <a:gd name="T58" fmla="*/ 110 w 340"/>
                  <a:gd name="T59" fmla="*/ 266 h 338"/>
                  <a:gd name="T60" fmla="*/ 92 w 340"/>
                  <a:gd name="T61" fmla="*/ 192 h 338"/>
                  <a:gd name="T62" fmla="*/ 110 w 340"/>
                  <a:gd name="T63" fmla="*/ 266 h 338"/>
                  <a:gd name="T64" fmla="*/ 340 w 340"/>
                  <a:gd name="T65" fmla="*/ 322 h 338"/>
                  <a:gd name="T66" fmla="*/ 334 w 340"/>
                  <a:gd name="T67" fmla="*/ 334 h 338"/>
                  <a:gd name="T68" fmla="*/ 324 w 340"/>
                  <a:gd name="T69" fmla="*/ 338 h 338"/>
                  <a:gd name="T70" fmla="*/ 16 w 340"/>
                  <a:gd name="T71" fmla="*/ 338 h 338"/>
                  <a:gd name="T72" fmla="*/ 6 w 340"/>
                  <a:gd name="T73" fmla="*/ 334 h 338"/>
                  <a:gd name="T74" fmla="*/ 0 w 340"/>
                  <a:gd name="T75" fmla="*/ 322 h 338"/>
                  <a:gd name="T76" fmla="*/ 2 w 340"/>
                  <a:gd name="T77" fmla="*/ 316 h 338"/>
                  <a:gd name="T78" fmla="*/ 10 w 340"/>
                  <a:gd name="T79" fmla="*/ 308 h 338"/>
                  <a:gd name="T80" fmla="*/ 324 w 340"/>
                  <a:gd name="T81" fmla="*/ 306 h 338"/>
                  <a:gd name="T82" fmla="*/ 330 w 340"/>
                  <a:gd name="T83" fmla="*/ 308 h 338"/>
                  <a:gd name="T84" fmla="*/ 338 w 340"/>
                  <a:gd name="T85" fmla="*/ 316 h 338"/>
                  <a:gd name="T86" fmla="*/ 340 w 340"/>
                  <a:gd name="T87" fmla="*/ 322 h 338"/>
                  <a:gd name="T88" fmla="*/ 82 w 340"/>
                  <a:gd name="T89" fmla="*/ 154 h 338"/>
                  <a:gd name="T90" fmla="*/ 84 w 340"/>
                  <a:gd name="T91" fmla="*/ 136 h 338"/>
                  <a:gd name="T92" fmla="*/ 98 w 340"/>
                  <a:gd name="T93" fmla="*/ 104 h 338"/>
                  <a:gd name="T94" fmla="*/ 120 w 340"/>
                  <a:gd name="T95" fmla="*/ 80 h 338"/>
                  <a:gd name="T96" fmla="*/ 152 w 340"/>
                  <a:gd name="T97" fmla="*/ 68 h 338"/>
                  <a:gd name="T98" fmla="*/ 170 w 340"/>
                  <a:gd name="T99" fmla="*/ 66 h 338"/>
                  <a:gd name="T100" fmla="*/ 204 w 340"/>
                  <a:gd name="T101" fmla="*/ 72 h 338"/>
                  <a:gd name="T102" fmla="*/ 232 w 340"/>
                  <a:gd name="T103" fmla="*/ 92 h 338"/>
                  <a:gd name="T104" fmla="*/ 250 w 340"/>
                  <a:gd name="T105" fmla="*/ 118 h 338"/>
                  <a:gd name="T106" fmla="*/ 258 w 340"/>
                  <a:gd name="T107" fmla="*/ 154 h 338"/>
                  <a:gd name="T108" fmla="*/ 192 w 340"/>
                  <a:gd name="T109" fmla="*/ 54 h 338"/>
                  <a:gd name="T110" fmla="*/ 148 w 340"/>
                  <a:gd name="T111" fmla="*/ 26 h 338"/>
                  <a:gd name="T112" fmla="*/ 192 w 340"/>
                  <a:gd name="T113" fmla="*/ 26 h 338"/>
                  <a:gd name="T114" fmla="*/ 192 w 340"/>
                  <a:gd name="T115" fmla="*/ 54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40" h="338">
                    <a:moveTo>
                      <a:pt x="24" y="266"/>
                    </a:moveTo>
                    <a:lnTo>
                      <a:pt x="24" y="266"/>
                    </a:lnTo>
                    <a:lnTo>
                      <a:pt x="20" y="268"/>
                    </a:lnTo>
                    <a:lnTo>
                      <a:pt x="18" y="270"/>
                    </a:lnTo>
                    <a:lnTo>
                      <a:pt x="16" y="272"/>
                    </a:lnTo>
                    <a:lnTo>
                      <a:pt x="14" y="276"/>
                    </a:lnTo>
                    <a:lnTo>
                      <a:pt x="14" y="276"/>
                    </a:lnTo>
                    <a:lnTo>
                      <a:pt x="16" y="280"/>
                    </a:lnTo>
                    <a:lnTo>
                      <a:pt x="18" y="284"/>
                    </a:lnTo>
                    <a:lnTo>
                      <a:pt x="20" y="286"/>
                    </a:lnTo>
                    <a:lnTo>
                      <a:pt x="24" y="286"/>
                    </a:lnTo>
                    <a:lnTo>
                      <a:pt x="316" y="286"/>
                    </a:lnTo>
                    <a:lnTo>
                      <a:pt x="316" y="286"/>
                    </a:lnTo>
                    <a:lnTo>
                      <a:pt x="320" y="286"/>
                    </a:lnTo>
                    <a:lnTo>
                      <a:pt x="322" y="284"/>
                    </a:lnTo>
                    <a:lnTo>
                      <a:pt x="324" y="280"/>
                    </a:lnTo>
                    <a:lnTo>
                      <a:pt x="326" y="276"/>
                    </a:lnTo>
                    <a:lnTo>
                      <a:pt x="326" y="276"/>
                    </a:lnTo>
                    <a:lnTo>
                      <a:pt x="324" y="272"/>
                    </a:lnTo>
                    <a:lnTo>
                      <a:pt x="322" y="270"/>
                    </a:lnTo>
                    <a:lnTo>
                      <a:pt x="320" y="268"/>
                    </a:lnTo>
                    <a:lnTo>
                      <a:pt x="316" y="266"/>
                    </a:lnTo>
                    <a:lnTo>
                      <a:pt x="298" y="266"/>
                    </a:lnTo>
                    <a:lnTo>
                      <a:pt x="298" y="192"/>
                    </a:lnTo>
                    <a:lnTo>
                      <a:pt x="316" y="192"/>
                    </a:lnTo>
                    <a:lnTo>
                      <a:pt x="316" y="192"/>
                    </a:lnTo>
                    <a:lnTo>
                      <a:pt x="320" y="192"/>
                    </a:lnTo>
                    <a:lnTo>
                      <a:pt x="322" y="190"/>
                    </a:lnTo>
                    <a:lnTo>
                      <a:pt x="324" y="186"/>
                    </a:lnTo>
                    <a:lnTo>
                      <a:pt x="326" y="182"/>
                    </a:lnTo>
                    <a:lnTo>
                      <a:pt x="326" y="182"/>
                    </a:lnTo>
                    <a:lnTo>
                      <a:pt x="324" y="178"/>
                    </a:lnTo>
                    <a:lnTo>
                      <a:pt x="322" y="176"/>
                    </a:lnTo>
                    <a:lnTo>
                      <a:pt x="320" y="172"/>
                    </a:lnTo>
                    <a:lnTo>
                      <a:pt x="316" y="172"/>
                    </a:lnTo>
                    <a:lnTo>
                      <a:pt x="24" y="172"/>
                    </a:lnTo>
                    <a:lnTo>
                      <a:pt x="24" y="172"/>
                    </a:lnTo>
                    <a:lnTo>
                      <a:pt x="20" y="172"/>
                    </a:lnTo>
                    <a:lnTo>
                      <a:pt x="18" y="176"/>
                    </a:lnTo>
                    <a:lnTo>
                      <a:pt x="16" y="178"/>
                    </a:lnTo>
                    <a:lnTo>
                      <a:pt x="14" y="182"/>
                    </a:lnTo>
                    <a:lnTo>
                      <a:pt x="14" y="182"/>
                    </a:lnTo>
                    <a:lnTo>
                      <a:pt x="16" y="186"/>
                    </a:lnTo>
                    <a:lnTo>
                      <a:pt x="18" y="190"/>
                    </a:lnTo>
                    <a:lnTo>
                      <a:pt x="20" y="192"/>
                    </a:lnTo>
                    <a:lnTo>
                      <a:pt x="24" y="192"/>
                    </a:lnTo>
                    <a:lnTo>
                      <a:pt x="42" y="192"/>
                    </a:lnTo>
                    <a:lnTo>
                      <a:pt x="42" y="266"/>
                    </a:lnTo>
                    <a:lnTo>
                      <a:pt x="24" y="266"/>
                    </a:lnTo>
                    <a:close/>
                    <a:moveTo>
                      <a:pt x="248" y="266"/>
                    </a:moveTo>
                    <a:lnTo>
                      <a:pt x="230" y="266"/>
                    </a:lnTo>
                    <a:lnTo>
                      <a:pt x="230" y="192"/>
                    </a:lnTo>
                    <a:lnTo>
                      <a:pt x="248" y="192"/>
                    </a:lnTo>
                    <a:lnTo>
                      <a:pt x="248" y="266"/>
                    </a:lnTo>
                    <a:close/>
                    <a:moveTo>
                      <a:pt x="178" y="266"/>
                    </a:moveTo>
                    <a:lnTo>
                      <a:pt x="162" y="266"/>
                    </a:lnTo>
                    <a:lnTo>
                      <a:pt x="162" y="192"/>
                    </a:lnTo>
                    <a:lnTo>
                      <a:pt x="178" y="192"/>
                    </a:lnTo>
                    <a:lnTo>
                      <a:pt x="178" y="266"/>
                    </a:lnTo>
                    <a:close/>
                    <a:moveTo>
                      <a:pt x="110" y="266"/>
                    </a:moveTo>
                    <a:lnTo>
                      <a:pt x="92" y="266"/>
                    </a:lnTo>
                    <a:lnTo>
                      <a:pt x="92" y="192"/>
                    </a:lnTo>
                    <a:lnTo>
                      <a:pt x="110" y="192"/>
                    </a:lnTo>
                    <a:lnTo>
                      <a:pt x="110" y="266"/>
                    </a:lnTo>
                    <a:close/>
                    <a:moveTo>
                      <a:pt x="340" y="322"/>
                    </a:moveTo>
                    <a:lnTo>
                      <a:pt x="340" y="322"/>
                    </a:lnTo>
                    <a:lnTo>
                      <a:pt x="338" y="328"/>
                    </a:lnTo>
                    <a:lnTo>
                      <a:pt x="334" y="334"/>
                    </a:lnTo>
                    <a:lnTo>
                      <a:pt x="330" y="336"/>
                    </a:lnTo>
                    <a:lnTo>
                      <a:pt x="324" y="338"/>
                    </a:lnTo>
                    <a:lnTo>
                      <a:pt x="16" y="338"/>
                    </a:lnTo>
                    <a:lnTo>
                      <a:pt x="16" y="338"/>
                    </a:lnTo>
                    <a:lnTo>
                      <a:pt x="10" y="336"/>
                    </a:lnTo>
                    <a:lnTo>
                      <a:pt x="6" y="334"/>
                    </a:lnTo>
                    <a:lnTo>
                      <a:pt x="2" y="328"/>
                    </a:lnTo>
                    <a:lnTo>
                      <a:pt x="0" y="322"/>
                    </a:lnTo>
                    <a:lnTo>
                      <a:pt x="0" y="322"/>
                    </a:lnTo>
                    <a:lnTo>
                      <a:pt x="2" y="316"/>
                    </a:lnTo>
                    <a:lnTo>
                      <a:pt x="6" y="310"/>
                    </a:lnTo>
                    <a:lnTo>
                      <a:pt x="10" y="308"/>
                    </a:lnTo>
                    <a:lnTo>
                      <a:pt x="16" y="306"/>
                    </a:lnTo>
                    <a:lnTo>
                      <a:pt x="324" y="306"/>
                    </a:lnTo>
                    <a:lnTo>
                      <a:pt x="324" y="306"/>
                    </a:lnTo>
                    <a:lnTo>
                      <a:pt x="330" y="308"/>
                    </a:lnTo>
                    <a:lnTo>
                      <a:pt x="334" y="310"/>
                    </a:lnTo>
                    <a:lnTo>
                      <a:pt x="338" y="316"/>
                    </a:lnTo>
                    <a:lnTo>
                      <a:pt x="340" y="322"/>
                    </a:lnTo>
                    <a:lnTo>
                      <a:pt x="340" y="322"/>
                    </a:lnTo>
                    <a:close/>
                    <a:moveTo>
                      <a:pt x="258" y="154"/>
                    </a:moveTo>
                    <a:lnTo>
                      <a:pt x="82" y="154"/>
                    </a:lnTo>
                    <a:lnTo>
                      <a:pt x="82" y="154"/>
                    </a:lnTo>
                    <a:lnTo>
                      <a:pt x="84" y="136"/>
                    </a:lnTo>
                    <a:lnTo>
                      <a:pt x="90" y="118"/>
                    </a:lnTo>
                    <a:lnTo>
                      <a:pt x="98" y="104"/>
                    </a:lnTo>
                    <a:lnTo>
                      <a:pt x="108" y="92"/>
                    </a:lnTo>
                    <a:lnTo>
                      <a:pt x="120" y="80"/>
                    </a:lnTo>
                    <a:lnTo>
                      <a:pt x="136" y="72"/>
                    </a:lnTo>
                    <a:lnTo>
                      <a:pt x="152" y="68"/>
                    </a:lnTo>
                    <a:lnTo>
                      <a:pt x="170" y="66"/>
                    </a:lnTo>
                    <a:lnTo>
                      <a:pt x="170" y="66"/>
                    </a:lnTo>
                    <a:lnTo>
                      <a:pt x="188" y="68"/>
                    </a:lnTo>
                    <a:lnTo>
                      <a:pt x="204" y="72"/>
                    </a:lnTo>
                    <a:lnTo>
                      <a:pt x="220" y="80"/>
                    </a:lnTo>
                    <a:lnTo>
                      <a:pt x="232" y="92"/>
                    </a:lnTo>
                    <a:lnTo>
                      <a:pt x="242" y="104"/>
                    </a:lnTo>
                    <a:lnTo>
                      <a:pt x="250" y="118"/>
                    </a:lnTo>
                    <a:lnTo>
                      <a:pt x="256" y="136"/>
                    </a:lnTo>
                    <a:lnTo>
                      <a:pt x="258" y="154"/>
                    </a:lnTo>
                    <a:lnTo>
                      <a:pt x="258" y="154"/>
                    </a:lnTo>
                    <a:close/>
                    <a:moveTo>
                      <a:pt x="192" y="54"/>
                    </a:moveTo>
                    <a:lnTo>
                      <a:pt x="148" y="54"/>
                    </a:lnTo>
                    <a:lnTo>
                      <a:pt x="148" y="26"/>
                    </a:lnTo>
                    <a:lnTo>
                      <a:pt x="170" y="0"/>
                    </a:lnTo>
                    <a:lnTo>
                      <a:pt x="192" y="26"/>
                    </a:lnTo>
                    <a:lnTo>
                      <a:pt x="192" y="26"/>
                    </a:lnTo>
                    <a:lnTo>
                      <a:pt x="192" y="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CA" sz="10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3609137" y="5622538"/>
                <a:ext cx="1872823" cy="246533"/>
              </a:xfrm>
              <a:prstGeom prst="rect">
                <a:avLst/>
              </a:prstGeom>
              <a:noFill/>
            </p:spPr>
            <p:txBody>
              <a:bodyPr vert="horz" wrap="none" lIns="0" tIns="0" rIns="0" bIns="0" rtlCol="0">
                <a:noAutofit/>
              </a:bodyPr>
              <a:lstStyle/>
              <a:p>
                <a:r>
                  <a:rPr lang="fr-CA" sz="1500" i="1" cap="none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Aharoni" panose="02010803020104030203" pitchFamily="2" charset="-79"/>
                  </a:rPr>
                  <a:t>Provinces/Territoires</a:t>
                </a:r>
              </a:p>
            </p:txBody>
          </p:sp>
        </p:grpSp>
        <p:cxnSp>
          <p:nvCxnSpPr>
            <p:cNvPr id="19" name="Straight Arrow Connector 18"/>
            <p:cNvCxnSpPr>
              <a:stCxn id="10" idx="6"/>
              <a:endCxn id="13" idx="2"/>
            </p:cNvCxnSpPr>
            <p:nvPr/>
          </p:nvCxnSpPr>
          <p:spPr>
            <a:xfrm flipV="1">
              <a:off x="7277959" y="3728856"/>
              <a:ext cx="908419" cy="4216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Picture 13" descr="https://www.drugjustice.com/wp-content/uploads/2015/02/pill-gray.png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561" y="3609654"/>
              <a:ext cx="280800" cy="273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Oval 20"/>
            <p:cNvSpPr/>
            <p:nvPr/>
          </p:nvSpPr>
          <p:spPr bwMode="ltGray">
            <a:xfrm>
              <a:off x="892480" y="3426335"/>
              <a:ext cx="714908" cy="708201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81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 sz="1050" dirty="0">
                <a:solidFill>
                  <a:srgbClr val="FFFFFF"/>
                </a:solidFill>
              </a:endParaRPr>
            </a:p>
          </p:txBody>
        </p:sp>
        <p:cxnSp>
          <p:nvCxnSpPr>
            <p:cNvPr id="22" name="Straight Connector 21"/>
            <p:cNvCxnSpPr>
              <a:stCxn id="21" idx="3"/>
            </p:cNvCxnSpPr>
            <p:nvPr/>
          </p:nvCxnSpPr>
          <p:spPr>
            <a:xfrm flipH="1">
              <a:off x="802049" y="4030822"/>
              <a:ext cx="195127" cy="184789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Picture 2" descr="http://www.advadm.com/wp-content/uploads/2013/11/epm-ehr-icon.png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243" y="4142647"/>
              <a:ext cx="357951" cy="357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428126" y="4210834"/>
              <a:ext cx="587338" cy="2734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525" dirty="0">
                  <a:solidFill>
                    <a:prstClr val="white"/>
                  </a:solidFill>
                  <a:latin typeface="Calibri" panose="020F0502020204030204" pitchFamily="34" charset="0"/>
                </a:rPr>
                <a:t>DME</a:t>
              </a:r>
            </a:p>
          </p:txBody>
        </p:sp>
        <p:sp>
          <p:nvSpPr>
            <p:cNvPr id="25" name="Freeform 4859"/>
            <p:cNvSpPr>
              <a:spLocks noEditPoints="1"/>
            </p:cNvSpPr>
            <p:nvPr/>
          </p:nvSpPr>
          <p:spPr bwMode="auto">
            <a:xfrm>
              <a:off x="1085679" y="3516129"/>
              <a:ext cx="349516" cy="485204"/>
            </a:xfrm>
            <a:custGeom>
              <a:avLst/>
              <a:gdLst>
                <a:gd name="T0" fmla="*/ 184 w 294"/>
                <a:gd name="T1" fmla="*/ 408 h 412"/>
                <a:gd name="T2" fmla="*/ 112 w 294"/>
                <a:gd name="T3" fmla="*/ 410 h 412"/>
                <a:gd name="T4" fmla="*/ 54 w 294"/>
                <a:gd name="T5" fmla="*/ 390 h 412"/>
                <a:gd name="T6" fmla="*/ 0 w 294"/>
                <a:gd name="T7" fmla="*/ 350 h 412"/>
                <a:gd name="T8" fmla="*/ 14 w 294"/>
                <a:gd name="T9" fmla="*/ 202 h 412"/>
                <a:gd name="T10" fmla="*/ 80 w 294"/>
                <a:gd name="T11" fmla="*/ 166 h 412"/>
                <a:gd name="T12" fmla="*/ 74 w 294"/>
                <a:gd name="T13" fmla="*/ 210 h 412"/>
                <a:gd name="T14" fmla="*/ 78 w 294"/>
                <a:gd name="T15" fmla="*/ 240 h 412"/>
                <a:gd name="T16" fmla="*/ 112 w 294"/>
                <a:gd name="T17" fmla="*/ 240 h 412"/>
                <a:gd name="T18" fmla="*/ 114 w 294"/>
                <a:gd name="T19" fmla="*/ 210 h 412"/>
                <a:gd name="T20" fmla="*/ 170 w 294"/>
                <a:gd name="T21" fmla="*/ 166 h 412"/>
                <a:gd name="T22" fmla="*/ 150 w 294"/>
                <a:gd name="T23" fmla="*/ 226 h 412"/>
                <a:gd name="T24" fmla="*/ 122 w 294"/>
                <a:gd name="T25" fmla="*/ 266 h 412"/>
                <a:gd name="T26" fmla="*/ 124 w 294"/>
                <a:gd name="T27" fmla="*/ 340 h 412"/>
                <a:gd name="T28" fmla="*/ 156 w 294"/>
                <a:gd name="T29" fmla="*/ 344 h 412"/>
                <a:gd name="T30" fmla="*/ 162 w 294"/>
                <a:gd name="T31" fmla="*/ 328 h 412"/>
                <a:gd name="T32" fmla="*/ 144 w 294"/>
                <a:gd name="T33" fmla="*/ 276 h 412"/>
                <a:gd name="T34" fmla="*/ 154 w 294"/>
                <a:gd name="T35" fmla="*/ 250 h 412"/>
                <a:gd name="T36" fmla="*/ 180 w 294"/>
                <a:gd name="T37" fmla="*/ 240 h 412"/>
                <a:gd name="T38" fmla="*/ 212 w 294"/>
                <a:gd name="T39" fmla="*/ 256 h 412"/>
                <a:gd name="T40" fmla="*/ 218 w 294"/>
                <a:gd name="T41" fmla="*/ 322 h 412"/>
                <a:gd name="T42" fmla="*/ 200 w 294"/>
                <a:gd name="T43" fmla="*/ 328 h 412"/>
                <a:gd name="T44" fmla="*/ 206 w 294"/>
                <a:gd name="T45" fmla="*/ 344 h 412"/>
                <a:gd name="T46" fmla="*/ 240 w 294"/>
                <a:gd name="T47" fmla="*/ 390 h 412"/>
                <a:gd name="T48" fmla="*/ 294 w 294"/>
                <a:gd name="T49" fmla="*/ 250 h 412"/>
                <a:gd name="T50" fmla="*/ 272 w 294"/>
                <a:gd name="T51" fmla="*/ 192 h 412"/>
                <a:gd name="T52" fmla="*/ 192 w 294"/>
                <a:gd name="T53" fmla="*/ 166 h 412"/>
                <a:gd name="T54" fmla="*/ 202 w 294"/>
                <a:gd name="T55" fmla="*/ 222 h 412"/>
                <a:gd name="T56" fmla="*/ 236 w 294"/>
                <a:gd name="T57" fmla="*/ 256 h 412"/>
                <a:gd name="T58" fmla="*/ 240 w 294"/>
                <a:gd name="T59" fmla="*/ 334 h 412"/>
                <a:gd name="T60" fmla="*/ 92 w 294"/>
                <a:gd name="T61" fmla="*/ 122 h 412"/>
                <a:gd name="T62" fmla="*/ 136 w 294"/>
                <a:gd name="T63" fmla="*/ 146 h 412"/>
                <a:gd name="T64" fmla="*/ 178 w 294"/>
                <a:gd name="T65" fmla="*/ 140 h 412"/>
                <a:gd name="T66" fmla="*/ 214 w 294"/>
                <a:gd name="T67" fmla="*/ 106 h 412"/>
                <a:gd name="T68" fmla="*/ 148 w 294"/>
                <a:gd name="T69" fmla="*/ 84 h 412"/>
                <a:gd name="T70" fmla="*/ 82 w 294"/>
                <a:gd name="T71" fmla="*/ 106 h 412"/>
                <a:gd name="T72" fmla="*/ 148 w 294"/>
                <a:gd name="T73" fmla="*/ 0 h 412"/>
                <a:gd name="T74" fmla="*/ 208 w 294"/>
                <a:gd name="T75" fmla="*/ 32 h 412"/>
                <a:gd name="T76" fmla="*/ 220 w 294"/>
                <a:gd name="T77" fmla="*/ 90 h 412"/>
                <a:gd name="T78" fmla="*/ 148 w 294"/>
                <a:gd name="T79" fmla="*/ 68 h 412"/>
                <a:gd name="T80" fmla="*/ 76 w 294"/>
                <a:gd name="T81" fmla="*/ 90 h 412"/>
                <a:gd name="T82" fmla="*/ 80 w 294"/>
                <a:gd name="T83" fmla="*/ 44 h 412"/>
                <a:gd name="T84" fmla="*/ 132 w 294"/>
                <a:gd name="T85" fmla="*/ 2 h 412"/>
                <a:gd name="T86" fmla="*/ 156 w 294"/>
                <a:gd name="T87" fmla="*/ 18 h 412"/>
                <a:gd name="T88" fmla="*/ 148 w 294"/>
                <a:gd name="T89" fmla="*/ 10 h 412"/>
                <a:gd name="T90" fmla="*/ 140 w 294"/>
                <a:gd name="T91" fmla="*/ 28 h 412"/>
                <a:gd name="T92" fmla="*/ 122 w 294"/>
                <a:gd name="T93" fmla="*/ 34 h 412"/>
                <a:gd name="T94" fmla="*/ 126 w 294"/>
                <a:gd name="T95" fmla="*/ 44 h 412"/>
                <a:gd name="T96" fmla="*/ 140 w 294"/>
                <a:gd name="T97" fmla="*/ 58 h 412"/>
                <a:gd name="T98" fmla="*/ 150 w 294"/>
                <a:gd name="T99" fmla="*/ 62 h 412"/>
                <a:gd name="T100" fmla="*/ 166 w 294"/>
                <a:gd name="T101" fmla="*/ 44 h 412"/>
                <a:gd name="T102" fmla="*/ 174 w 294"/>
                <a:gd name="T103" fmla="*/ 36 h 412"/>
                <a:gd name="T104" fmla="*/ 166 w 294"/>
                <a:gd name="T105" fmla="*/ 28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4" h="412">
                  <a:moveTo>
                    <a:pt x="218" y="344"/>
                  </a:moveTo>
                  <a:lnTo>
                    <a:pt x="218" y="400"/>
                  </a:lnTo>
                  <a:lnTo>
                    <a:pt x="218" y="400"/>
                  </a:lnTo>
                  <a:lnTo>
                    <a:pt x="202" y="404"/>
                  </a:lnTo>
                  <a:lnTo>
                    <a:pt x="184" y="408"/>
                  </a:lnTo>
                  <a:lnTo>
                    <a:pt x="166" y="412"/>
                  </a:lnTo>
                  <a:lnTo>
                    <a:pt x="148" y="412"/>
                  </a:lnTo>
                  <a:lnTo>
                    <a:pt x="148" y="412"/>
                  </a:lnTo>
                  <a:lnTo>
                    <a:pt x="130" y="412"/>
                  </a:lnTo>
                  <a:lnTo>
                    <a:pt x="112" y="410"/>
                  </a:lnTo>
                  <a:lnTo>
                    <a:pt x="94" y="406"/>
                  </a:lnTo>
                  <a:lnTo>
                    <a:pt x="78" y="400"/>
                  </a:lnTo>
                  <a:lnTo>
                    <a:pt x="78" y="264"/>
                  </a:lnTo>
                  <a:lnTo>
                    <a:pt x="54" y="264"/>
                  </a:lnTo>
                  <a:lnTo>
                    <a:pt x="54" y="390"/>
                  </a:lnTo>
                  <a:lnTo>
                    <a:pt x="54" y="390"/>
                  </a:lnTo>
                  <a:lnTo>
                    <a:pt x="40" y="382"/>
                  </a:lnTo>
                  <a:lnTo>
                    <a:pt x="26" y="372"/>
                  </a:lnTo>
                  <a:lnTo>
                    <a:pt x="12" y="362"/>
                  </a:lnTo>
                  <a:lnTo>
                    <a:pt x="0" y="350"/>
                  </a:lnTo>
                  <a:lnTo>
                    <a:pt x="0" y="248"/>
                  </a:lnTo>
                  <a:lnTo>
                    <a:pt x="0" y="248"/>
                  </a:lnTo>
                  <a:lnTo>
                    <a:pt x="2" y="232"/>
                  </a:lnTo>
                  <a:lnTo>
                    <a:pt x="6" y="216"/>
                  </a:lnTo>
                  <a:lnTo>
                    <a:pt x="14" y="202"/>
                  </a:lnTo>
                  <a:lnTo>
                    <a:pt x="24" y="190"/>
                  </a:lnTo>
                  <a:lnTo>
                    <a:pt x="36" y="180"/>
                  </a:lnTo>
                  <a:lnTo>
                    <a:pt x="48" y="172"/>
                  </a:lnTo>
                  <a:lnTo>
                    <a:pt x="64" y="168"/>
                  </a:lnTo>
                  <a:lnTo>
                    <a:pt x="80" y="166"/>
                  </a:lnTo>
                  <a:lnTo>
                    <a:pt x="84" y="166"/>
                  </a:lnTo>
                  <a:lnTo>
                    <a:pt x="84" y="200"/>
                  </a:lnTo>
                  <a:lnTo>
                    <a:pt x="84" y="200"/>
                  </a:lnTo>
                  <a:lnTo>
                    <a:pt x="78" y="204"/>
                  </a:lnTo>
                  <a:lnTo>
                    <a:pt x="74" y="210"/>
                  </a:lnTo>
                  <a:lnTo>
                    <a:pt x="72" y="216"/>
                  </a:lnTo>
                  <a:lnTo>
                    <a:pt x="70" y="222"/>
                  </a:lnTo>
                  <a:lnTo>
                    <a:pt x="70" y="222"/>
                  </a:lnTo>
                  <a:lnTo>
                    <a:pt x="72" y="232"/>
                  </a:lnTo>
                  <a:lnTo>
                    <a:pt x="78" y="240"/>
                  </a:lnTo>
                  <a:lnTo>
                    <a:pt x="84" y="246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104" y="246"/>
                  </a:lnTo>
                  <a:lnTo>
                    <a:pt x="112" y="240"/>
                  </a:lnTo>
                  <a:lnTo>
                    <a:pt x="116" y="232"/>
                  </a:lnTo>
                  <a:lnTo>
                    <a:pt x="118" y="222"/>
                  </a:lnTo>
                  <a:lnTo>
                    <a:pt x="118" y="222"/>
                  </a:lnTo>
                  <a:lnTo>
                    <a:pt x="118" y="216"/>
                  </a:lnTo>
                  <a:lnTo>
                    <a:pt x="114" y="210"/>
                  </a:lnTo>
                  <a:lnTo>
                    <a:pt x="110" y="204"/>
                  </a:lnTo>
                  <a:lnTo>
                    <a:pt x="104" y="200"/>
                  </a:lnTo>
                  <a:lnTo>
                    <a:pt x="104" y="166"/>
                  </a:lnTo>
                  <a:lnTo>
                    <a:pt x="170" y="166"/>
                  </a:lnTo>
                  <a:lnTo>
                    <a:pt x="170" y="166"/>
                  </a:lnTo>
                  <a:lnTo>
                    <a:pt x="170" y="168"/>
                  </a:lnTo>
                  <a:lnTo>
                    <a:pt x="170" y="218"/>
                  </a:lnTo>
                  <a:lnTo>
                    <a:pt x="170" y="218"/>
                  </a:lnTo>
                  <a:lnTo>
                    <a:pt x="160" y="222"/>
                  </a:lnTo>
                  <a:lnTo>
                    <a:pt x="150" y="226"/>
                  </a:lnTo>
                  <a:lnTo>
                    <a:pt x="142" y="232"/>
                  </a:lnTo>
                  <a:lnTo>
                    <a:pt x="136" y="238"/>
                  </a:lnTo>
                  <a:lnTo>
                    <a:pt x="130" y="248"/>
                  </a:lnTo>
                  <a:lnTo>
                    <a:pt x="126" y="256"/>
                  </a:lnTo>
                  <a:lnTo>
                    <a:pt x="122" y="266"/>
                  </a:lnTo>
                  <a:lnTo>
                    <a:pt x="122" y="276"/>
                  </a:lnTo>
                  <a:lnTo>
                    <a:pt x="122" y="332"/>
                  </a:lnTo>
                  <a:lnTo>
                    <a:pt x="122" y="332"/>
                  </a:lnTo>
                  <a:lnTo>
                    <a:pt x="122" y="338"/>
                  </a:lnTo>
                  <a:lnTo>
                    <a:pt x="124" y="340"/>
                  </a:lnTo>
                  <a:lnTo>
                    <a:pt x="128" y="344"/>
                  </a:lnTo>
                  <a:lnTo>
                    <a:pt x="132" y="344"/>
                  </a:lnTo>
                  <a:lnTo>
                    <a:pt x="152" y="344"/>
                  </a:lnTo>
                  <a:lnTo>
                    <a:pt x="152" y="344"/>
                  </a:lnTo>
                  <a:lnTo>
                    <a:pt x="156" y="344"/>
                  </a:lnTo>
                  <a:lnTo>
                    <a:pt x="160" y="340"/>
                  </a:lnTo>
                  <a:lnTo>
                    <a:pt x="162" y="338"/>
                  </a:lnTo>
                  <a:lnTo>
                    <a:pt x="164" y="332"/>
                  </a:lnTo>
                  <a:lnTo>
                    <a:pt x="164" y="332"/>
                  </a:lnTo>
                  <a:lnTo>
                    <a:pt x="162" y="328"/>
                  </a:lnTo>
                  <a:lnTo>
                    <a:pt x="160" y="326"/>
                  </a:lnTo>
                  <a:lnTo>
                    <a:pt x="156" y="322"/>
                  </a:lnTo>
                  <a:lnTo>
                    <a:pt x="152" y="322"/>
                  </a:lnTo>
                  <a:lnTo>
                    <a:pt x="144" y="322"/>
                  </a:lnTo>
                  <a:lnTo>
                    <a:pt x="144" y="276"/>
                  </a:lnTo>
                  <a:lnTo>
                    <a:pt x="144" y="276"/>
                  </a:lnTo>
                  <a:lnTo>
                    <a:pt x="144" y="270"/>
                  </a:lnTo>
                  <a:lnTo>
                    <a:pt x="146" y="262"/>
                  </a:lnTo>
                  <a:lnTo>
                    <a:pt x="150" y="256"/>
                  </a:lnTo>
                  <a:lnTo>
                    <a:pt x="154" y="250"/>
                  </a:lnTo>
                  <a:lnTo>
                    <a:pt x="160" y="246"/>
                  </a:lnTo>
                  <a:lnTo>
                    <a:pt x="166" y="242"/>
                  </a:lnTo>
                  <a:lnTo>
                    <a:pt x="174" y="240"/>
                  </a:lnTo>
                  <a:lnTo>
                    <a:pt x="180" y="240"/>
                  </a:lnTo>
                  <a:lnTo>
                    <a:pt x="180" y="240"/>
                  </a:lnTo>
                  <a:lnTo>
                    <a:pt x="188" y="240"/>
                  </a:lnTo>
                  <a:lnTo>
                    <a:pt x="196" y="242"/>
                  </a:lnTo>
                  <a:lnTo>
                    <a:pt x="202" y="246"/>
                  </a:lnTo>
                  <a:lnTo>
                    <a:pt x="208" y="250"/>
                  </a:lnTo>
                  <a:lnTo>
                    <a:pt x="212" y="256"/>
                  </a:lnTo>
                  <a:lnTo>
                    <a:pt x="216" y="262"/>
                  </a:lnTo>
                  <a:lnTo>
                    <a:pt x="218" y="270"/>
                  </a:lnTo>
                  <a:lnTo>
                    <a:pt x="218" y="276"/>
                  </a:lnTo>
                  <a:lnTo>
                    <a:pt x="218" y="278"/>
                  </a:lnTo>
                  <a:lnTo>
                    <a:pt x="218" y="322"/>
                  </a:lnTo>
                  <a:lnTo>
                    <a:pt x="210" y="322"/>
                  </a:lnTo>
                  <a:lnTo>
                    <a:pt x="210" y="322"/>
                  </a:lnTo>
                  <a:lnTo>
                    <a:pt x="206" y="322"/>
                  </a:lnTo>
                  <a:lnTo>
                    <a:pt x="202" y="326"/>
                  </a:lnTo>
                  <a:lnTo>
                    <a:pt x="200" y="328"/>
                  </a:lnTo>
                  <a:lnTo>
                    <a:pt x="198" y="332"/>
                  </a:lnTo>
                  <a:lnTo>
                    <a:pt x="198" y="332"/>
                  </a:lnTo>
                  <a:lnTo>
                    <a:pt x="200" y="338"/>
                  </a:lnTo>
                  <a:lnTo>
                    <a:pt x="202" y="340"/>
                  </a:lnTo>
                  <a:lnTo>
                    <a:pt x="206" y="344"/>
                  </a:lnTo>
                  <a:lnTo>
                    <a:pt x="210" y="344"/>
                  </a:lnTo>
                  <a:lnTo>
                    <a:pt x="218" y="344"/>
                  </a:lnTo>
                  <a:close/>
                  <a:moveTo>
                    <a:pt x="240" y="334"/>
                  </a:moveTo>
                  <a:lnTo>
                    <a:pt x="240" y="390"/>
                  </a:lnTo>
                  <a:lnTo>
                    <a:pt x="240" y="390"/>
                  </a:lnTo>
                  <a:lnTo>
                    <a:pt x="254" y="382"/>
                  </a:lnTo>
                  <a:lnTo>
                    <a:pt x="270" y="372"/>
                  </a:lnTo>
                  <a:lnTo>
                    <a:pt x="282" y="362"/>
                  </a:lnTo>
                  <a:lnTo>
                    <a:pt x="294" y="350"/>
                  </a:lnTo>
                  <a:lnTo>
                    <a:pt x="294" y="250"/>
                  </a:lnTo>
                  <a:lnTo>
                    <a:pt x="294" y="250"/>
                  </a:lnTo>
                  <a:lnTo>
                    <a:pt x="294" y="234"/>
                  </a:lnTo>
                  <a:lnTo>
                    <a:pt x="288" y="218"/>
                  </a:lnTo>
                  <a:lnTo>
                    <a:pt x="282" y="204"/>
                  </a:lnTo>
                  <a:lnTo>
                    <a:pt x="272" y="192"/>
                  </a:lnTo>
                  <a:lnTo>
                    <a:pt x="260" y="182"/>
                  </a:lnTo>
                  <a:lnTo>
                    <a:pt x="246" y="174"/>
                  </a:lnTo>
                  <a:lnTo>
                    <a:pt x="230" y="168"/>
                  </a:lnTo>
                  <a:lnTo>
                    <a:pt x="214" y="166"/>
                  </a:lnTo>
                  <a:lnTo>
                    <a:pt x="192" y="166"/>
                  </a:lnTo>
                  <a:lnTo>
                    <a:pt x="192" y="166"/>
                  </a:lnTo>
                  <a:lnTo>
                    <a:pt x="192" y="168"/>
                  </a:lnTo>
                  <a:lnTo>
                    <a:pt x="192" y="218"/>
                  </a:lnTo>
                  <a:lnTo>
                    <a:pt x="192" y="218"/>
                  </a:lnTo>
                  <a:lnTo>
                    <a:pt x="202" y="222"/>
                  </a:lnTo>
                  <a:lnTo>
                    <a:pt x="212" y="226"/>
                  </a:lnTo>
                  <a:lnTo>
                    <a:pt x="220" y="232"/>
                  </a:lnTo>
                  <a:lnTo>
                    <a:pt x="226" y="238"/>
                  </a:lnTo>
                  <a:lnTo>
                    <a:pt x="232" y="248"/>
                  </a:lnTo>
                  <a:lnTo>
                    <a:pt x="236" y="256"/>
                  </a:lnTo>
                  <a:lnTo>
                    <a:pt x="240" y="266"/>
                  </a:lnTo>
                  <a:lnTo>
                    <a:pt x="240" y="276"/>
                  </a:lnTo>
                  <a:lnTo>
                    <a:pt x="240" y="332"/>
                  </a:lnTo>
                  <a:lnTo>
                    <a:pt x="240" y="332"/>
                  </a:lnTo>
                  <a:lnTo>
                    <a:pt x="240" y="334"/>
                  </a:lnTo>
                  <a:lnTo>
                    <a:pt x="240" y="334"/>
                  </a:lnTo>
                  <a:close/>
                  <a:moveTo>
                    <a:pt x="82" y="106"/>
                  </a:moveTo>
                  <a:lnTo>
                    <a:pt x="82" y="106"/>
                  </a:lnTo>
                  <a:lnTo>
                    <a:pt x="86" y="116"/>
                  </a:lnTo>
                  <a:lnTo>
                    <a:pt x="92" y="122"/>
                  </a:lnTo>
                  <a:lnTo>
                    <a:pt x="100" y="130"/>
                  </a:lnTo>
                  <a:lnTo>
                    <a:pt x="108" y="136"/>
                  </a:lnTo>
                  <a:lnTo>
                    <a:pt x="118" y="140"/>
                  </a:lnTo>
                  <a:lnTo>
                    <a:pt x="126" y="144"/>
                  </a:lnTo>
                  <a:lnTo>
                    <a:pt x="136" y="146"/>
                  </a:lnTo>
                  <a:lnTo>
                    <a:pt x="148" y="148"/>
                  </a:lnTo>
                  <a:lnTo>
                    <a:pt x="148" y="148"/>
                  </a:lnTo>
                  <a:lnTo>
                    <a:pt x="158" y="146"/>
                  </a:lnTo>
                  <a:lnTo>
                    <a:pt x="168" y="144"/>
                  </a:lnTo>
                  <a:lnTo>
                    <a:pt x="178" y="140"/>
                  </a:lnTo>
                  <a:lnTo>
                    <a:pt x="186" y="136"/>
                  </a:lnTo>
                  <a:lnTo>
                    <a:pt x="196" y="130"/>
                  </a:lnTo>
                  <a:lnTo>
                    <a:pt x="202" y="122"/>
                  </a:lnTo>
                  <a:lnTo>
                    <a:pt x="208" y="116"/>
                  </a:lnTo>
                  <a:lnTo>
                    <a:pt x="214" y="106"/>
                  </a:lnTo>
                  <a:lnTo>
                    <a:pt x="214" y="106"/>
                  </a:lnTo>
                  <a:lnTo>
                    <a:pt x="200" y="96"/>
                  </a:lnTo>
                  <a:lnTo>
                    <a:pt x="184" y="90"/>
                  </a:lnTo>
                  <a:lnTo>
                    <a:pt x="166" y="84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30" y="84"/>
                  </a:lnTo>
                  <a:lnTo>
                    <a:pt x="112" y="90"/>
                  </a:lnTo>
                  <a:lnTo>
                    <a:pt x="96" y="96"/>
                  </a:lnTo>
                  <a:lnTo>
                    <a:pt x="82" y="106"/>
                  </a:lnTo>
                  <a:lnTo>
                    <a:pt x="82" y="106"/>
                  </a:lnTo>
                  <a:close/>
                  <a:moveTo>
                    <a:pt x="148" y="0"/>
                  </a:moveTo>
                  <a:lnTo>
                    <a:pt x="148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62" y="2"/>
                  </a:lnTo>
                  <a:lnTo>
                    <a:pt x="176" y="6"/>
                  </a:lnTo>
                  <a:lnTo>
                    <a:pt x="190" y="12"/>
                  </a:lnTo>
                  <a:lnTo>
                    <a:pt x="200" y="22"/>
                  </a:lnTo>
                  <a:lnTo>
                    <a:pt x="208" y="32"/>
                  </a:lnTo>
                  <a:lnTo>
                    <a:pt x="216" y="44"/>
                  </a:lnTo>
                  <a:lnTo>
                    <a:pt x="220" y="58"/>
                  </a:lnTo>
                  <a:lnTo>
                    <a:pt x="222" y="74"/>
                  </a:lnTo>
                  <a:lnTo>
                    <a:pt x="222" y="74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04" y="80"/>
                  </a:lnTo>
                  <a:lnTo>
                    <a:pt x="186" y="74"/>
                  </a:lnTo>
                  <a:lnTo>
                    <a:pt x="168" y="68"/>
                  </a:lnTo>
                  <a:lnTo>
                    <a:pt x="148" y="68"/>
                  </a:lnTo>
                  <a:lnTo>
                    <a:pt x="148" y="68"/>
                  </a:lnTo>
                  <a:lnTo>
                    <a:pt x="128" y="68"/>
                  </a:lnTo>
                  <a:lnTo>
                    <a:pt x="110" y="74"/>
                  </a:lnTo>
                  <a:lnTo>
                    <a:pt x="92" y="80"/>
                  </a:lnTo>
                  <a:lnTo>
                    <a:pt x="76" y="90"/>
                  </a:lnTo>
                  <a:lnTo>
                    <a:pt x="76" y="90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6" y="58"/>
                  </a:lnTo>
                  <a:lnTo>
                    <a:pt x="80" y="44"/>
                  </a:lnTo>
                  <a:lnTo>
                    <a:pt x="86" y="32"/>
                  </a:lnTo>
                  <a:lnTo>
                    <a:pt x="96" y="22"/>
                  </a:lnTo>
                  <a:lnTo>
                    <a:pt x="106" y="12"/>
                  </a:lnTo>
                  <a:lnTo>
                    <a:pt x="118" y="6"/>
                  </a:lnTo>
                  <a:lnTo>
                    <a:pt x="132" y="2"/>
                  </a:lnTo>
                  <a:lnTo>
                    <a:pt x="148" y="0"/>
                  </a:lnTo>
                  <a:lnTo>
                    <a:pt x="148" y="0"/>
                  </a:lnTo>
                  <a:close/>
                  <a:moveTo>
                    <a:pt x="156" y="28"/>
                  </a:moveTo>
                  <a:lnTo>
                    <a:pt x="156" y="18"/>
                  </a:lnTo>
                  <a:lnTo>
                    <a:pt x="156" y="18"/>
                  </a:lnTo>
                  <a:lnTo>
                    <a:pt x="154" y="16"/>
                  </a:lnTo>
                  <a:lnTo>
                    <a:pt x="152" y="12"/>
                  </a:lnTo>
                  <a:lnTo>
                    <a:pt x="150" y="10"/>
                  </a:lnTo>
                  <a:lnTo>
                    <a:pt x="148" y="10"/>
                  </a:lnTo>
                  <a:lnTo>
                    <a:pt x="148" y="10"/>
                  </a:lnTo>
                  <a:lnTo>
                    <a:pt x="144" y="10"/>
                  </a:lnTo>
                  <a:lnTo>
                    <a:pt x="142" y="12"/>
                  </a:lnTo>
                  <a:lnTo>
                    <a:pt x="140" y="16"/>
                  </a:lnTo>
                  <a:lnTo>
                    <a:pt x="140" y="18"/>
                  </a:lnTo>
                  <a:lnTo>
                    <a:pt x="14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26" y="28"/>
                  </a:lnTo>
                  <a:lnTo>
                    <a:pt x="124" y="30"/>
                  </a:lnTo>
                  <a:lnTo>
                    <a:pt x="122" y="34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40"/>
                  </a:lnTo>
                  <a:lnTo>
                    <a:pt x="124" y="42"/>
                  </a:lnTo>
                  <a:lnTo>
                    <a:pt x="126" y="44"/>
                  </a:lnTo>
                  <a:lnTo>
                    <a:pt x="130" y="44"/>
                  </a:lnTo>
                  <a:lnTo>
                    <a:pt x="140" y="44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0" y="58"/>
                  </a:lnTo>
                  <a:lnTo>
                    <a:pt x="142" y="60"/>
                  </a:lnTo>
                  <a:lnTo>
                    <a:pt x="144" y="62"/>
                  </a:lnTo>
                  <a:lnTo>
                    <a:pt x="148" y="62"/>
                  </a:lnTo>
                  <a:lnTo>
                    <a:pt x="148" y="62"/>
                  </a:lnTo>
                  <a:lnTo>
                    <a:pt x="150" y="62"/>
                  </a:lnTo>
                  <a:lnTo>
                    <a:pt x="152" y="60"/>
                  </a:lnTo>
                  <a:lnTo>
                    <a:pt x="154" y="58"/>
                  </a:lnTo>
                  <a:lnTo>
                    <a:pt x="156" y="54"/>
                  </a:lnTo>
                  <a:lnTo>
                    <a:pt x="156" y="44"/>
                  </a:lnTo>
                  <a:lnTo>
                    <a:pt x="166" y="44"/>
                  </a:lnTo>
                  <a:lnTo>
                    <a:pt x="166" y="44"/>
                  </a:lnTo>
                  <a:lnTo>
                    <a:pt x="168" y="44"/>
                  </a:lnTo>
                  <a:lnTo>
                    <a:pt x="170" y="42"/>
                  </a:lnTo>
                  <a:lnTo>
                    <a:pt x="172" y="40"/>
                  </a:lnTo>
                  <a:lnTo>
                    <a:pt x="174" y="36"/>
                  </a:lnTo>
                  <a:lnTo>
                    <a:pt x="174" y="36"/>
                  </a:lnTo>
                  <a:lnTo>
                    <a:pt x="172" y="34"/>
                  </a:lnTo>
                  <a:lnTo>
                    <a:pt x="170" y="30"/>
                  </a:lnTo>
                  <a:lnTo>
                    <a:pt x="168" y="28"/>
                  </a:lnTo>
                  <a:lnTo>
                    <a:pt x="166" y="28"/>
                  </a:lnTo>
                  <a:lnTo>
                    <a:pt x="156" y="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fr-CA" sz="1050" dirty="0">
                <a:solidFill>
                  <a:srgbClr val="000000"/>
                </a:solidFill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1785860" y="3821303"/>
              <a:ext cx="725602" cy="315179"/>
              <a:chOff x="6943524" y="688548"/>
              <a:chExt cx="1472290" cy="571724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6943524" y="760640"/>
                <a:ext cx="390158" cy="200002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 sz="929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32" name="Picture 16" descr="http://lisaparkin.com/wp-content/uploads/2013/10/communications_icon.png"/>
              <p:cNvPicPr>
                <a:picLocks noChangeAspect="1" noChangeArrowheads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44097" y="688548"/>
                <a:ext cx="571717" cy="5717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7" name="Group 26"/>
            <p:cNvGrpSpPr/>
            <p:nvPr/>
          </p:nvGrpSpPr>
          <p:grpSpPr>
            <a:xfrm>
              <a:off x="5622512" y="3814178"/>
              <a:ext cx="333809" cy="315179"/>
              <a:chOff x="7340834" y="675618"/>
              <a:chExt cx="677310" cy="571723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7340834" y="760639"/>
                <a:ext cx="390160" cy="200002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A" sz="929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30" name="Picture 16" descr="http://lisaparkin.com/wp-content/uploads/2013/10/communications_icon.png"/>
              <p:cNvPicPr>
                <a:picLocks noChangeAspect="1" noChangeArrowheads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46419" y="675618"/>
                <a:ext cx="571725" cy="57172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28" name="Straight Connector 27"/>
            <p:cNvCxnSpPr/>
            <p:nvPr/>
          </p:nvCxnSpPr>
          <p:spPr>
            <a:xfrm>
              <a:off x="3727140" y="4163320"/>
              <a:ext cx="1320" cy="37044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" name="Straight Connector 37"/>
          <p:cNvCxnSpPr>
            <a:stCxn id="41" idx="1"/>
            <a:endCxn id="10" idx="5"/>
          </p:cNvCxnSpPr>
          <p:nvPr>
            <p:custDataLst>
              <p:tags r:id="rId3"/>
            </p:custDataLst>
          </p:nvPr>
        </p:nvCxnSpPr>
        <p:spPr>
          <a:xfrm flipH="1" flipV="1">
            <a:off x="5770597" y="2383848"/>
            <a:ext cx="434184" cy="332227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/>
          <p:cNvGrpSpPr/>
          <p:nvPr>
            <p:custDataLst>
              <p:tags r:id="rId4"/>
            </p:custDataLst>
          </p:nvPr>
        </p:nvGrpSpPr>
        <p:grpSpPr>
          <a:xfrm>
            <a:off x="6072602" y="2591655"/>
            <a:ext cx="528630" cy="217453"/>
            <a:chOff x="6806863" y="4187860"/>
            <a:chExt cx="783160" cy="357951"/>
          </a:xfrm>
        </p:grpSpPr>
        <p:pic>
          <p:nvPicPr>
            <p:cNvPr id="40" name="Picture 2" descr="http://www.advadm.com/wp-content/uploads/2013/11/epm-ehr-icon.png"/>
            <p:cNvPicPr>
              <a:picLocks noChangeAspect="1" noChangeArrowheads="1"/>
            </p:cNvPicPr>
            <p:nvPr/>
          </p:nvPicPr>
          <p:blipFill>
            <a:blip r:embed="rId24" cstate="print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6863" y="4187860"/>
              <a:ext cx="357951" cy="357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TextBox 40"/>
            <p:cNvSpPr txBox="1"/>
            <p:nvPr/>
          </p:nvSpPr>
          <p:spPr>
            <a:xfrm>
              <a:off x="7002685" y="4259676"/>
              <a:ext cx="587338" cy="265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50" dirty="0">
                  <a:solidFill>
                    <a:prstClr val="white"/>
                  </a:solidFill>
                  <a:latin typeface="Calibri" panose="020F0502020204030204" pitchFamily="34" charset="0"/>
                </a:rPr>
                <a:t>SGP</a:t>
              </a:r>
            </a:p>
          </p:txBody>
        </p:sp>
      </p:grpSp>
      <p:sp>
        <p:nvSpPr>
          <p:cNvPr id="42" name="TextBox 41"/>
          <p:cNvSpPr txBox="1"/>
          <p:nvPr>
            <p:custDataLst>
              <p:tags r:id="rId5"/>
            </p:custDataLst>
          </p:nvPr>
        </p:nvSpPr>
        <p:spPr>
          <a:xfrm>
            <a:off x="4779144" y="3468659"/>
            <a:ext cx="218250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fr-CA" sz="105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Ordonnance électronique </a:t>
            </a:r>
          </a:p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fr-CA" sz="105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Listes des médicaments assurés par le régime public</a:t>
            </a:r>
          </a:p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fr-CA" sz="105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Renouvellement d’ordonnances </a:t>
            </a:r>
          </a:p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fr-CA" sz="105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Communication entre les cliniciens</a:t>
            </a:r>
          </a:p>
        </p:txBody>
      </p:sp>
      <p:sp>
        <p:nvSpPr>
          <p:cNvPr id="43" name="TextBox 42"/>
          <p:cNvSpPr txBox="1"/>
          <p:nvPr>
            <p:custDataLst>
              <p:tags r:id="rId6"/>
            </p:custDataLst>
          </p:nvPr>
        </p:nvSpPr>
        <p:spPr>
          <a:xfrm>
            <a:off x="895033" y="3878449"/>
            <a:ext cx="31115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 algn="l">
              <a:buFont typeface="Arial" panose="020B0604020202020204" pitchFamily="34" charset="0"/>
              <a:buChar char="•"/>
            </a:pPr>
            <a:r>
              <a:rPr lang="fr-CA" sz="105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Système d’information sur les médicaments</a:t>
            </a:r>
          </a:p>
          <a:p>
            <a:pPr marL="128588" indent="-128588" algn="l">
              <a:buFont typeface="Arial" panose="020B0604020202020204" pitchFamily="34" charset="0"/>
              <a:buChar char="•"/>
            </a:pPr>
            <a:r>
              <a:rPr lang="fr-CA" sz="105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Gestion de l’identité</a:t>
            </a:r>
          </a:p>
          <a:p>
            <a:pPr marL="128588" indent="-128588" algn="l">
              <a:buFont typeface="Arial" panose="020B0604020202020204" pitchFamily="34" charset="0"/>
              <a:buChar char="•"/>
            </a:pPr>
            <a:r>
              <a:rPr lang="fr-CA" sz="105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Authentification</a:t>
            </a:r>
          </a:p>
          <a:p>
            <a:pPr algn="l"/>
            <a:endParaRPr lang="fr-CA" sz="1050" cap="non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Rounded Rectangle 43"/>
          <p:cNvSpPr/>
          <p:nvPr>
            <p:custDataLst>
              <p:tags r:id="rId7"/>
            </p:custDataLst>
          </p:nvPr>
        </p:nvSpPr>
        <p:spPr>
          <a:xfrm>
            <a:off x="2505729" y="1863404"/>
            <a:ext cx="1790737" cy="557047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929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cxnSp>
        <p:nvCxnSpPr>
          <p:cNvPr id="45" name="Straight Connector 44"/>
          <p:cNvCxnSpPr/>
          <p:nvPr>
            <p:custDataLst>
              <p:tags r:id="rId8"/>
            </p:custDataLst>
          </p:nvPr>
        </p:nvCxnSpPr>
        <p:spPr>
          <a:xfrm flipV="1">
            <a:off x="3554935" y="2485535"/>
            <a:ext cx="1" cy="221617"/>
          </a:xfrm>
          <a:prstGeom prst="line">
            <a:avLst/>
          </a:prstGeom>
          <a:ln w="28575">
            <a:solidFill>
              <a:schemeClr val="tx1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2" descr="S:\MarCom\Branding and Marketing\Logo\PrescribeIT Logo\With Trademark\TM_eRx_Logo_Colour.png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861" y="2185485"/>
            <a:ext cx="1039540" cy="20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Rectangle 47"/>
          <p:cNvSpPr/>
          <p:nvPr>
            <p:custDataLst>
              <p:tags r:id="rId10"/>
            </p:custDataLst>
          </p:nvPr>
        </p:nvSpPr>
        <p:spPr>
          <a:xfrm>
            <a:off x="1696328" y="1739480"/>
            <a:ext cx="3450563" cy="1038490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929" dirty="0"/>
          </a:p>
        </p:txBody>
      </p:sp>
      <p:cxnSp>
        <p:nvCxnSpPr>
          <p:cNvPr id="49" name="Straight Arrow Connector 48"/>
          <p:cNvCxnSpPr>
            <a:cxnSpLocks/>
          </p:cNvCxnSpPr>
          <p:nvPr>
            <p:custDataLst>
              <p:tags r:id="rId11"/>
            </p:custDataLst>
          </p:nvPr>
        </p:nvCxnSpPr>
        <p:spPr>
          <a:xfrm>
            <a:off x="4397188" y="2319491"/>
            <a:ext cx="694591" cy="17824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451" y="1928049"/>
            <a:ext cx="1087374" cy="216178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>
            <p:custDataLst>
              <p:tags r:id="rId13"/>
            </p:custDataLst>
          </p:nvPr>
        </p:nvCxnSpPr>
        <p:spPr>
          <a:xfrm>
            <a:off x="1791827" y="2309491"/>
            <a:ext cx="589983" cy="0"/>
          </a:xfrm>
          <a:prstGeom prst="straightConnector1">
            <a:avLst/>
          </a:prstGeom>
          <a:ln w="19050">
            <a:solidFill>
              <a:schemeClr val="accent1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>
            <p:custDataLst>
              <p:tags r:id="rId14"/>
            </p:custDataLst>
          </p:nvPr>
        </p:nvCxnSpPr>
        <p:spPr>
          <a:xfrm>
            <a:off x="1783237" y="2055410"/>
            <a:ext cx="589983" cy="0"/>
          </a:xfrm>
          <a:prstGeom prst="straightConnector1">
            <a:avLst/>
          </a:prstGeom>
          <a:ln w="19050">
            <a:solidFill>
              <a:schemeClr val="accent1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Titre 1">
            <a:extLst>
              <a:ext uri="{FF2B5EF4-FFF2-40B4-BE49-F238E27FC236}">
                <a16:creationId xmlns:a16="http://schemas.microsoft.com/office/drawing/2014/main" id="{B5414851-A3B8-4E6A-9834-B0D28EEF3547}"/>
              </a:ext>
            </a:extLst>
          </p:cNvPr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>
          <a:xfrm>
            <a:off x="731520" y="384048"/>
            <a:ext cx="6629400" cy="475488"/>
          </a:xfrm>
        </p:spPr>
        <p:txBody>
          <a:bodyPr/>
          <a:lstStyle/>
          <a:p>
            <a:r>
              <a:rPr lang="fr-CA" dirty="0"/>
              <a:t>Envergure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8297614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16111E-4BC8-4404-9F65-EFAAB4B3F28B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Opportunités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5E0995A-2C0E-4FCC-B1DC-0E51E3BEC593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A" dirty="0"/>
              <a:t>Traduction par l’équipe interne d’Inforoute</a:t>
            </a:r>
          </a:p>
          <a:p>
            <a:r>
              <a:rPr lang="fr-CA" dirty="0"/>
              <a:t>Traduction faite directement dans l’outil de modélisation</a:t>
            </a:r>
          </a:p>
          <a:p>
            <a:r>
              <a:rPr lang="fr-CA" dirty="0"/>
              <a:t>Partage de connaissances terminologiques et linguistiques</a:t>
            </a:r>
          </a:p>
          <a:p>
            <a:r>
              <a:rPr lang="fr-CA" dirty="0"/>
              <a:t>Simplification du processus de traduction</a:t>
            </a:r>
          </a:p>
          <a:p>
            <a:r>
              <a:rPr lang="fr-CA" dirty="0"/>
              <a:t>Facilité de rencontres et de questions ponctuelles</a:t>
            </a:r>
          </a:p>
          <a:p>
            <a:r>
              <a:rPr lang="fr-CA" dirty="0"/>
              <a:t>Complémentarité d’expertises</a:t>
            </a:r>
          </a:p>
          <a:p>
            <a:r>
              <a:rPr lang="fr-CA" dirty="0"/>
              <a:t>Partage et enrichissement des références terminologiques</a:t>
            </a:r>
          </a:p>
          <a:p>
            <a:r>
              <a:rPr lang="fr-CA" dirty="0"/>
              <a:t>Confirmation d’action de certaines problématiques (p.ex. singulier/pluriel)</a:t>
            </a:r>
            <a:endParaRPr lang="en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14255CB-C921-4696-BB2B-F6B5C27B0E2D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1DB00D5D-ADC0-4AD1-A97D-A7B133FD2FA4}" type="slidenum">
              <a:rPr lang="fr-CA" altLang="en-US" smtClean="0"/>
              <a:pPr/>
              <a:t>4</a:t>
            </a:fld>
            <a:endParaRPr lang="fr-CA" altLang="en-US"/>
          </a:p>
        </p:txBody>
      </p:sp>
    </p:spTree>
    <p:extLst>
      <p:ext uri="{BB962C8B-B14F-4D97-AF65-F5344CB8AC3E}">
        <p14:creationId xmlns:p14="http://schemas.microsoft.com/office/powerpoint/2010/main" val="1293768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16111E-4BC8-4404-9F65-EFAAB4B3F28B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Opportunités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5E0995A-2C0E-4FCC-B1DC-0E51E3BEC593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Traduction de plusieurs terminologies en plus de SNOMED CT</a:t>
            </a:r>
          </a:p>
          <a:p>
            <a:pPr lvl="1"/>
            <a:r>
              <a:rPr lang="fr-FR" dirty="0"/>
              <a:t>UCUM, HL7, LOINC</a:t>
            </a:r>
          </a:p>
          <a:p>
            <a:pPr lvl="1"/>
            <a:r>
              <a:rPr lang="fr-FR" dirty="0"/>
              <a:t>Ententes obtenues des SDO pour effectuer la traduction et leur retourner les termes traduits</a:t>
            </a:r>
          </a:p>
          <a:p>
            <a:r>
              <a:rPr lang="fr-CA" dirty="0"/>
              <a:t>Traduction du Nom complet précis</a:t>
            </a:r>
          </a:p>
          <a:p>
            <a:r>
              <a:rPr lang="fr-CA" dirty="0"/>
              <a:t>Alignement du Synonyme Privilégié français sur le Synonyme Privilégié anglais</a:t>
            </a:r>
          </a:p>
          <a:p>
            <a:r>
              <a:rPr lang="fr-CA" dirty="0"/>
              <a:t>Erreur relevée dans une traduction existante</a:t>
            </a:r>
          </a:p>
          <a:p>
            <a:r>
              <a:rPr lang="fr-CA" dirty="0"/>
              <a:t>Concepts inactifs traduits</a:t>
            </a:r>
          </a:p>
          <a:p>
            <a:endParaRPr lang="fr-CA" dirty="0"/>
          </a:p>
          <a:p>
            <a:endParaRPr lang="fr-CA" dirty="0"/>
          </a:p>
          <a:p>
            <a:endParaRPr lang="en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14255CB-C921-4696-BB2B-F6B5C27B0E2D}"/>
              </a:ext>
            </a:extLst>
          </p:cNvPr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1DB00D5D-ADC0-4AD1-A97D-A7B133FD2FA4}" type="slidenum">
              <a:rPr lang="fr-CA" altLang="en-US" smtClean="0"/>
              <a:pPr/>
              <a:t>5</a:t>
            </a:fld>
            <a:endParaRPr lang="fr-CA" altLang="en-US"/>
          </a:p>
        </p:txBody>
      </p:sp>
    </p:spTree>
    <p:extLst>
      <p:ext uri="{BB962C8B-B14F-4D97-AF65-F5344CB8AC3E}">
        <p14:creationId xmlns:p14="http://schemas.microsoft.com/office/powerpoint/2010/main" val="2663744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617FDBD9-10B0-4DA8-ACE3-459921A8CA6A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918889" y="2903801"/>
            <a:ext cx="4437507" cy="545423"/>
          </a:xfrm>
        </p:spPr>
        <p:txBody>
          <a:bodyPr/>
          <a:lstStyle/>
          <a:p>
            <a:r>
              <a:rPr lang="fr-CA" dirty="0"/>
              <a:t>M</a:t>
            </a:r>
            <a:r>
              <a:rPr lang="en-CA" dirty="0" err="1"/>
              <a:t>erci</a:t>
            </a:r>
            <a:r>
              <a:rPr lang="en-CA" dirty="0"/>
              <a:t>!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C412520-E1A0-4218-B178-9AA1048E2C2F}"/>
              </a:ext>
            </a:extLst>
          </p:cNvPr>
          <p:cNvSpPr>
            <a:spLocks noGrp="1"/>
          </p:cNvSpPr>
          <p:nvPr>
            <p:ph type="body" sz="quarter" idx="1"/>
            <p:custDataLst>
              <p:tags r:id="rId2"/>
            </p:custDataLst>
          </p:nvPr>
        </p:nvSpPr>
        <p:spPr>
          <a:xfrm>
            <a:off x="3891998" y="3431883"/>
            <a:ext cx="4437507" cy="467759"/>
          </a:xfrm>
        </p:spPr>
        <p:txBody>
          <a:bodyPr/>
          <a:lstStyle/>
          <a:p>
            <a:r>
              <a:rPr lang="en-CA" dirty="0"/>
              <a:t>lparisien@Infoway-inforoute.ca</a:t>
            </a:r>
          </a:p>
        </p:txBody>
      </p:sp>
    </p:spTree>
    <p:extLst>
      <p:ext uri="{BB962C8B-B14F-4D97-AF65-F5344CB8AC3E}">
        <p14:creationId xmlns:p14="http://schemas.microsoft.com/office/powerpoint/2010/main" val="3163719854"/>
      </p:ext>
    </p:extLst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theme/theme1.xml><?xml version="1.0" encoding="utf-8"?>
<a:theme xmlns:a="http://schemas.openxmlformats.org/drawingml/2006/main" name="Canada Health Infoway">
  <a:themeElements>
    <a:clrScheme name="Access Health 2019">
      <a:dk1>
        <a:srgbClr val="000000"/>
      </a:dk1>
      <a:lt1>
        <a:srgbClr val="FFFFFF"/>
      </a:lt1>
      <a:dk2>
        <a:srgbClr val="E02E3B"/>
      </a:dk2>
      <a:lt2>
        <a:srgbClr val="D8D8D8"/>
      </a:lt2>
      <a:accent1>
        <a:srgbClr val="A3232C"/>
      </a:accent1>
      <a:accent2>
        <a:srgbClr val="610210"/>
      </a:accent2>
      <a:accent3>
        <a:srgbClr val="0A3E3F"/>
      </a:accent3>
      <a:accent4>
        <a:srgbClr val="326D6B"/>
      </a:accent4>
      <a:accent5>
        <a:srgbClr val="1F305B"/>
      </a:accent5>
      <a:accent6>
        <a:srgbClr val="4C5E84"/>
      </a:accent6>
      <a:hlink>
        <a:srgbClr val="E02E3B"/>
      </a:hlink>
      <a:folHlink>
        <a:srgbClr val="E02E3B"/>
      </a:folHlink>
    </a:clrScheme>
    <a:fontScheme name="Canada Health Infoway 2019">
      <a:majorFont>
        <a:latin typeface="HelveticaNeueLT Std"/>
        <a:ea typeface=""/>
        <a:cs typeface=""/>
      </a:majorFont>
      <a:minorFont>
        <a:latin typeface="HelveticaNeueLT Std Lt"/>
        <a:ea typeface=""/>
        <a:cs typeface="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>
            <a:solidFill>
              <a:srgbClr val="FFFFFF"/>
            </a:solidFill>
            <a:ea typeface="Helvetica Neue Light"/>
            <a:cs typeface="Helvetica Neue Light"/>
            <a:sym typeface="Helvetica Neue Light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 smtClean="0"/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Light"/>
            <a:ea typeface="Helvetica Neue Light"/>
            <a:cs typeface="Helvetica Neue Light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300" b="1" i="0" u="none" strike="noStrike" cap="all" spc="0" normalizeH="0" baseline="0">
            <a:ln>
              <a:noFill/>
            </a:ln>
            <a:solidFill>
              <a:srgbClr val="515252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Infoway - PowerPoint Template - V2 - November 7 2018</Template>
  <TotalTime>25547</TotalTime>
  <Words>331</Words>
  <Application>Microsoft Office PowerPoint</Application>
  <PresentationFormat>Affichage à l'écran (16:9)</PresentationFormat>
  <Paragraphs>56</Paragraphs>
  <Slides>6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4" baseType="lpstr">
      <vt:lpstr>Aharoni</vt:lpstr>
      <vt:lpstr>Arial</vt:lpstr>
      <vt:lpstr>Calibri</vt:lpstr>
      <vt:lpstr>Helvetica Neue</vt:lpstr>
      <vt:lpstr>Helvetica Neue Light</vt:lpstr>
      <vt:lpstr>HelveticaNeueLT Std</vt:lpstr>
      <vt:lpstr>HelveticaNeueLT Std Lt</vt:lpstr>
      <vt:lpstr>Canada Health Infoway</vt:lpstr>
      <vt:lpstr>Leçons apprises, défis et possibilités</vt:lpstr>
      <vt:lpstr>Plan</vt:lpstr>
      <vt:lpstr>Envergure</vt:lpstr>
      <vt:lpstr>Opportunités</vt:lpstr>
      <vt:lpstr>Opportunités</vt:lpstr>
      <vt:lpstr>Merci!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Lucy Langstaff</dc:creator>
  <cp:lastModifiedBy>Parisien , Linda</cp:lastModifiedBy>
  <cp:revision>460</cp:revision>
  <dcterms:created xsi:type="dcterms:W3CDTF">2018-11-29T01:44:37Z</dcterms:created>
  <dcterms:modified xsi:type="dcterms:W3CDTF">2019-04-08T09:13:11Z</dcterms:modified>
</cp:coreProperties>
</file>