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82" d="100"/>
          <a:sy n="82" d="100"/>
        </p:scale>
        <p:origin x="46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9286E0-67E1-4DBE-81FB-3FA13A2190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AF2DC5A-D9B7-46D3-B2AE-217E14A1A6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537FD7-DFAE-48E0-85A2-C882C801A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ED3B18-2176-4D67-9DD7-A28E64C07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EE32E4-271A-4538-BAEA-F1549F262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19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5F96B2-B0B8-4A98-8DF2-251DCACF5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3E80888-1618-490F-9C77-2BE22DC9AA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6515A0-2797-4373-BA64-D5C47213B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5C2C81-A7E7-43E7-BFE8-446DDFDFB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39CF44-DE09-4FCD-8782-3A85E33F3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755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3C2EFBB-F15E-4814-9ED5-7CF4072F14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22B38DB-7E8F-4FE5-94DC-62F3E97D7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C9B219-C065-4573-9992-98B2860BF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3E809C-23CD-4A19-874B-0B4C0685E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6F79A6-8F03-4F6D-8AC4-AECE609F9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5120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43BA54-0B9D-4AF3-9D55-67C746A48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90882E-0885-4F04-AF98-A475967DB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B8535F-077E-4C0F-A1F3-FF3A42E5D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722B8D-5739-4260-821C-7A5EF94ED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8B01D4-B468-4D86-84F3-23830B939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52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681FBE-0253-4096-85EC-41B6B7DF4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844FD6-B1C8-4DF9-A400-D51695E67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ACDA87-9EDD-496D-B474-C08307235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A153D9-2C4C-4467-9801-15411FEBE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953218-B643-408D-B000-FCB1AF9AB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817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E2B0A5-5A9F-4514-9821-613B9B251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BB774C-0CFF-4505-99CA-058928FBE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F9F325C-3F98-457B-BD43-C844E5861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76477AC-F1D9-43C8-8E5F-72BF544B2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91302C9-4B2D-4AC9-AD42-BCDA36F36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4DD466B-7CA0-4B94-B8CC-881853FB0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792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8E5FC9-C875-4BA5-A9FA-3FB375870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2D1D58-185A-4198-8FF3-456F66657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923634B-1576-4456-B169-1FB0618BAE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8FC416-DF53-4E63-8273-4E46FA541B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7EFF806-CE86-4DA8-88EF-295998F462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CA2949A-9787-4404-8C7E-754EA5DF7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847E907-12B0-41D0-962C-F9131A1F7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C9BDABB-EA95-4B85-B2AA-64E3EFE61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17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F52A05-3524-4ED4-8B7E-A7EED95D5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94470C7-FE6E-4D7E-9906-7FE8EE21C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8F10A3-777A-4FE7-82E9-955FBC2A8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24BFB2C-1F4F-4543-B41D-A62922973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262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6BE1A5-2D56-42FB-B459-6D1398629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5DDF7E1-721A-439D-87C4-DE86421C1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F106320-EA72-4983-8327-F4C63A694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534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C8DD95-7D37-496B-A356-F168C3F84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01D067-3B0E-4DFB-ADE6-207EEBBED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26CA1BA-0F98-4EB6-A1F7-078958F4D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1BEC1A0-58A5-49FD-962A-F558ED0CC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425592-1E6C-4CC7-A773-CEB38E506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F106BE-820A-4113-9E4C-834B4B97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97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FAED32-FC72-4CA6-A463-7D4C40F54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DFD4445-ADEC-4BF7-A9EF-CDF0891E1E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38C2968-0B4C-45FF-B3CA-E7F56FD1B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5278F51-7F16-411A-8088-7B203A84D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4ABE19-0368-4B85-8588-272B6EC91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5ECD690-4823-42F6-ACC7-652A039A1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40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30AA5EC-16B1-4591-8B47-1439E8B9E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3D5141-81F6-4D3E-B75B-D4660B35F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566018-785C-45ED-9D74-8EE12B7229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3D3BA-BBEA-415F-BC56-21F875D48E43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833ECE-D58E-4D20-B4F4-43FB1991A2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6900AD-49AF-4E41-ABCA-F9217F7AD9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382CA-53F6-408D-ACAA-F41229784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091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6029620-84E7-4D9E-AC65-975C76A1634B}"/>
              </a:ext>
            </a:extLst>
          </p:cNvPr>
          <p:cNvSpPr txBox="1"/>
          <p:nvPr/>
        </p:nvSpPr>
        <p:spPr>
          <a:xfrm>
            <a:off x="65308" y="83973"/>
            <a:ext cx="27059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INPUT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45F659B-FE9A-4059-82A6-B773FE507323}"/>
              </a:ext>
            </a:extLst>
          </p:cNvPr>
          <p:cNvSpPr txBox="1"/>
          <p:nvPr/>
        </p:nvSpPr>
        <p:spPr>
          <a:xfrm>
            <a:off x="65308" y="5224983"/>
            <a:ext cx="2705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OUTPUT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B5A7949-A79A-4164-BFBD-7DECF5D8B94A}"/>
              </a:ext>
            </a:extLst>
          </p:cNvPr>
          <p:cNvSpPr txBox="1"/>
          <p:nvPr/>
        </p:nvSpPr>
        <p:spPr>
          <a:xfrm>
            <a:off x="2883040" y="306355"/>
            <a:ext cx="1721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</a:rPr>
              <a:t>New international release of SNOMED CT</a:t>
            </a:r>
          </a:p>
        </p:txBody>
      </p:sp>
      <p:sp>
        <p:nvSpPr>
          <p:cNvPr id="8" name="Flèche : pentagone 7">
            <a:extLst>
              <a:ext uri="{FF2B5EF4-FFF2-40B4-BE49-F238E27FC236}">
                <a16:creationId xmlns:a16="http://schemas.microsoft.com/office/drawing/2014/main" id="{DC1C24B2-13AF-430B-A850-B2A86548D827}"/>
              </a:ext>
            </a:extLst>
          </p:cNvPr>
          <p:cNvSpPr/>
          <p:nvPr/>
        </p:nvSpPr>
        <p:spPr>
          <a:xfrm rot="5400000">
            <a:off x="6799840" y="1796"/>
            <a:ext cx="954061" cy="1644150"/>
          </a:xfrm>
          <a:prstGeom prst="homePlate">
            <a:avLst>
              <a:gd name="adj" fmla="val 30913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01340CA-04EA-4EE9-A520-22D977BDF136}"/>
              </a:ext>
            </a:extLst>
          </p:cNvPr>
          <p:cNvSpPr txBox="1"/>
          <p:nvPr/>
        </p:nvSpPr>
        <p:spPr>
          <a:xfrm>
            <a:off x="6416881" y="315346"/>
            <a:ext cx="1770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</a:rPr>
              <a:t>Locally produced French translation to be imported</a:t>
            </a:r>
          </a:p>
        </p:txBody>
      </p:sp>
      <p:sp>
        <p:nvSpPr>
          <p:cNvPr id="10" name="Flèche : pentagone 9">
            <a:extLst>
              <a:ext uri="{FF2B5EF4-FFF2-40B4-BE49-F238E27FC236}">
                <a16:creationId xmlns:a16="http://schemas.microsoft.com/office/drawing/2014/main" id="{6C823EF3-3BB3-4B5D-B49C-82252AB2C44B}"/>
              </a:ext>
            </a:extLst>
          </p:cNvPr>
          <p:cNvSpPr/>
          <p:nvPr/>
        </p:nvSpPr>
        <p:spPr>
          <a:xfrm rot="5400000">
            <a:off x="1648810" y="124757"/>
            <a:ext cx="954061" cy="1396548"/>
          </a:xfrm>
          <a:prstGeom prst="homePlate">
            <a:avLst>
              <a:gd name="adj" fmla="val 30913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88C21D9-1B2F-46FF-AB86-52CE45E5224E}"/>
              </a:ext>
            </a:extLst>
          </p:cNvPr>
          <p:cNvSpPr txBox="1"/>
          <p:nvPr/>
        </p:nvSpPr>
        <p:spPr>
          <a:xfrm>
            <a:off x="1276288" y="306355"/>
            <a:ext cx="1634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</a:rPr>
              <a:t>Requests for corrections of descriptions</a:t>
            </a:r>
          </a:p>
        </p:txBody>
      </p:sp>
      <p:sp>
        <p:nvSpPr>
          <p:cNvPr id="12" name="Flèche : pentagone 11">
            <a:extLst>
              <a:ext uri="{FF2B5EF4-FFF2-40B4-BE49-F238E27FC236}">
                <a16:creationId xmlns:a16="http://schemas.microsoft.com/office/drawing/2014/main" id="{0C5401FD-1382-4CE9-95E0-8DD44418AAC6}"/>
              </a:ext>
            </a:extLst>
          </p:cNvPr>
          <p:cNvSpPr/>
          <p:nvPr/>
        </p:nvSpPr>
        <p:spPr>
          <a:xfrm rot="5400000">
            <a:off x="5040252" y="-4477"/>
            <a:ext cx="954061" cy="1655018"/>
          </a:xfrm>
          <a:prstGeom prst="homePlate">
            <a:avLst>
              <a:gd name="adj" fmla="val 30913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B56EBA6-9243-4047-AA5C-439283B1EBC6}"/>
              </a:ext>
            </a:extLst>
          </p:cNvPr>
          <p:cNvSpPr txBox="1"/>
          <p:nvPr/>
        </p:nvSpPr>
        <p:spPr>
          <a:xfrm>
            <a:off x="4637288" y="306355"/>
            <a:ext cx="1770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</a:rPr>
              <a:t>New use case-based subset to be translated</a:t>
            </a:r>
          </a:p>
        </p:txBody>
      </p:sp>
      <p:sp>
        <p:nvSpPr>
          <p:cNvPr id="14" name="Cylindre 13">
            <a:extLst>
              <a:ext uri="{FF2B5EF4-FFF2-40B4-BE49-F238E27FC236}">
                <a16:creationId xmlns:a16="http://schemas.microsoft.com/office/drawing/2014/main" id="{7E67A03D-907A-430B-BAE4-650B65257B01}"/>
              </a:ext>
            </a:extLst>
          </p:cNvPr>
          <p:cNvSpPr/>
          <p:nvPr/>
        </p:nvSpPr>
        <p:spPr>
          <a:xfrm>
            <a:off x="2995483" y="6082026"/>
            <a:ext cx="537050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 err="1"/>
              <a:t>Desc</a:t>
            </a:r>
            <a:endParaRPr lang="fr-FR" dirty="0"/>
          </a:p>
          <a:p>
            <a:pPr algn="ctr"/>
            <a:r>
              <a:rPr lang="fr-FR" dirty="0" err="1"/>
              <a:t>glob</a:t>
            </a:r>
            <a:endParaRPr lang="fr-FR" dirty="0"/>
          </a:p>
        </p:txBody>
      </p:sp>
      <p:sp>
        <p:nvSpPr>
          <p:cNvPr id="15" name="Cylindre 14">
            <a:extLst>
              <a:ext uri="{FF2B5EF4-FFF2-40B4-BE49-F238E27FC236}">
                <a16:creationId xmlns:a16="http://schemas.microsoft.com/office/drawing/2014/main" id="{5226B290-CE8D-4FA8-AE8D-1858001ED50F}"/>
              </a:ext>
            </a:extLst>
          </p:cNvPr>
          <p:cNvSpPr/>
          <p:nvPr/>
        </p:nvSpPr>
        <p:spPr>
          <a:xfrm>
            <a:off x="3023694" y="5393362"/>
            <a:ext cx="505713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 err="1"/>
              <a:t>Glo-bal</a:t>
            </a:r>
            <a:r>
              <a:rPr lang="fr-FR" dirty="0"/>
              <a:t> </a:t>
            </a:r>
          </a:p>
        </p:txBody>
      </p:sp>
      <p:sp>
        <p:nvSpPr>
          <p:cNvPr id="16" name="Cylindre 15">
            <a:extLst>
              <a:ext uri="{FF2B5EF4-FFF2-40B4-BE49-F238E27FC236}">
                <a16:creationId xmlns:a16="http://schemas.microsoft.com/office/drawing/2014/main" id="{DE64071E-EEA0-42E1-AE24-E2360E8B409E}"/>
              </a:ext>
            </a:extLst>
          </p:cNvPr>
          <p:cNvSpPr/>
          <p:nvPr/>
        </p:nvSpPr>
        <p:spPr>
          <a:xfrm>
            <a:off x="3677842" y="5406062"/>
            <a:ext cx="505713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BE </a:t>
            </a:r>
          </a:p>
        </p:txBody>
      </p:sp>
      <p:sp>
        <p:nvSpPr>
          <p:cNvPr id="17" name="Cylindre 16">
            <a:extLst>
              <a:ext uri="{FF2B5EF4-FFF2-40B4-BE49-F238E27FC236}">
                <a16:creationId xmlns:a16="http://schemas.microsoft.com/office/drawing/2014/main" id="{3032D50D-5C08-4D2A-9AE1-6F6DEA2A4F15}"/>
              </a:ext>
            </a:extLst>
          </p:cNvPr>
          <p:cNvSpPr/>
          <p:nvPr/>
        </p:nvSpPr>
        <p:spPr>
          <a:xfrm>
            <a:off x="4321546" y="5413444"/>
            <a:ext cx="475095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CA </a:t>
            </a:r>
          </a:p>
        </p:txBody>
      </p:sp>
      <p:sp>
        <p:nvSpPr>
          <p:cNvPr id="18" name="Cylindre 17">
            <a:extLst>
              <a:ext uri="{FF2B5EF4-FFF2-40B4-BE49-F238E27FC236}">
                <a16:creationId xmlns:a16="http://schemas.microsoft.com/office/drawing/2014/main" id="{CFD82E40-0DAE-489A-A5F2-77E4D97F10D4}"/>
              </a:ext>
            </a:extLst>
          </p:cNvPr>
          <p:cNvSpPr/>
          <p:nvPr/>
        </p:nvSpPr>
        <p:spPr>
          <a:xfrm>
            <a:off x="4944200" y="5413444"/>
            <a:ext cx="475095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CH </a:t>
            </a:r>
          </a:p>
        </p:txBody>
      </p:sp>
      <p:sp>
        <p:nvSpPr>
          <p:cNvPr id="19" name="Cylindre 18">
            <a:extLst>
              <a:ext uri="{FF2B5EF4-FFF2-40B4-BE49-F238E27FC236}">
                <a16:creationId xmlns:a16="http://schemas.microsoft.com/office/drawing/2014/main" id="{BD9E0076-2CC5-4900-A3F4-670E93A086AF}"/>
              </a:ext>
            </a:extLst>
          </p:cNvPr>
          <p:cNvSpPr/>
          <p:nvPr/>
        </p:nvSpPr>
        <p:spPr>
          <a:xfrm>
            <a:off x="5567043" y="5413444"/>
            <a:ext cx="511270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FR </a:t>
            </a:r>
          </a:p>
        </p:txBody>
      </p:sp>
      <p:sp>
        <p:nvSpPr>
          <p:cNvPr id="20" name="Cylindre 19">
            <a:extLst>
              <a:ext uri="{FF2B5EF4-FFF2-40B4-BE49-F238E27FC236}">
                <a16:creationId xmlns:a16="http://schemas.microsoft.com/office/drawing/2014/main" id="{0B4E47A6-A718-491D-91F9-BAAC03934551}"/>
              </a:ext>
            </a:extLst>
          </p:cNvPr>
          <p:cNvSpPr/>
          <p:nvPr/>
        </p:nvSpPr>
        <p:spPr>
          <a:xfrm>
            <a:off x="6217874" y="5413444"/>
            <a:ext cx="505713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LU 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109E7AB5-DDF8-4C5D-9135-6CF37FA98D70}"/>
              </a:ext>
            </a:extLst>
          </p:cNvPr>
          <p:cNvSpPr/>
          <p:nvPr/>
        </p:nvSpPr>
        <p:spPr>
          <a:xfrm>
            <a:off x="391869" y="5422790"/>
            <a:ext cx="1144805" cy="6530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70C0"/>
                </a:solidFill>
              </a:rPr>
              <a:t>Release N: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36EE20EA-201B-4CD8-82E8-C888BBA24C29}"/>
              </a:ext>
            </a:extLst>
          </p:cNvPr>
          <p:cNvSpPr/>
          <p:nvPr/>
        </p:nvSpPr>
        <p:spPr>
          <a:xfrm>
            <a:off x="447844" y="1392894"/>
            <a:ext cx="9612163" cy="3771711"/>
          </a:xfrm>
          <a:prstGeom prst="roundRect">
            <a:avLst>
              <a:gd name="adj" fmla="val 2775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5E8E83-AE50-4E69-80D9-C38B128E9BED}"/>
              </a:ext>
            </a:extLst>
          </p:cNvPr>
          <p:cNvSpPr/>
          <p:nvPr/>
        </p:nvSpPr>
        <p:spPr>
          <a:xfrm>
            <a:off x="1676164" y="4666363"/>
            <a:ext cx="5213439" cy="33483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" bIns="2160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Publish &amp; export release 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97C0239-D506-4E67-B8E4-861F7D543FCB}"/>
              </a:ext>
            </a:extLst>
          </p:cNvPr>
          <p:cNvSpPr/>
          <p:nvPr/>
        </p:nvSpPr>
        <p:spPr>
          <a:xfrm>
            <a:off x="2563459" y="1544083"/>
            <a:ext cx="3527927" cy="100315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" bIns="21600"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Import concepts</a:t>
            </a:r>
          </a:p>
          <a:p>
            <a:pPr marL="177800" indent="-177800"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Replacements of inactivated concepts</a:t>
            </a:r>
          </a:p>
          <a:p>
            <a:pPr marL="177800" indent="-177800"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Concepts from preexisting local translation</a:t>
            </a:r>
          </a:p>
          <a:p>
            <a:pPr marL="177800" indent="-177800"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Concepts brought by new use cases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EFA4565-7B94-44AE-88A6-CBD6C1C8670E}"/>
              </a:ext>
            </a:extLst>
          </p:cNvPr>
          <p:cNvSpPr/>
          <p:nvPr/>
        </p:nvSpPr>
        <p:spPr>
          <a:xfrm>
            <a:off x="6232819" y="1544083"/>
            <a:ext cx="3688024" cy="100315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" bIns="21600"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Import descriptions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Duplicate synonyms discarded ; FSN ignored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Acceptability flags initialized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Marked ready for editorial/semantic review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96820E5-654A-491B-BFDD-C7C93F38C8AC}"/>
              </a:ext>
            </a:extLst>
          </p:cNvPr>
          <p:cNvSpPr/>
          <p:nvPr/>
        </p:nvSpPr>
        <p:spPr>
          <a:xfrm>
            <a:off x="1684129" y="2718903"/>
            <a:ext cx="4407257" cy="79407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" bIns="21600"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Authoring</a:t>
            </a:r>
          </a:p>
          <a:p>
            <a:pPr marL="177800" indent="-177800"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Create, correct or suppress synonyms</a:t>
            </a:r>
          </a:p>
          <a:p>
            <a:pPr marL="177800" indent="-177800"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Manage acceptability (default + exceptions per country)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465DCF6-1FCE-4EF3-B1C0-327D34B9111B}"/>
              </a:ext>
            </a:extLst>
          </p:cNvPr>
          <p:cNvSpPr/>
          <p:nvPr/>
        </p:nvSpPr>
        <p:spPr>
          <a:xfrm>
            <a:off x="1679481" y="3675862"/>
            <a:ext cx="5202734" cy="33146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" bIns="21600"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Editorial &amp; semantic review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1B9B5AE-6E33-47DF-8A96-AAE131932D27}"/>
              </a:ext>
            </a:extLst>
          </p:cNvPr>
          <p:cNvSpPr/>
          <p:nvPr/>
        </p:nvSpPr>
        <p:spPr>
          <a:xfrm>
            <a:off x="591649" y="1530875"/>
            <a:ext cx="1100426" cy="59859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" bIns="2160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Initialize release N</a:t>
            </a:r>
          </a:p>
        </p:txBody>
      </p: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66426E29-A010-45FA-8688-2153929257EA}"/>
              </a:ext>
            </a:extLst>
          </p:cNvPr>
          <p:cNvCxnSpPr>
            <a:cxnSpLocks/>
          </p:cNvCxnSpPr>
          <p:nvPr/>
        </p:nvCxnSpPr>
        <p:spPr>
          <a:xfrm>
            <a:off x="6624707" y="3200390"/>
            <a:ext cx="0" cy="4474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F081A83C-7FE3-43FA-B9BD-F46E511683D2}"/>
              </a:ext>
            </a:extLst>
          </p:cNvPr>
          <p:cNvCxnSpPr>
            <a:cxnSpLocks/>
          </p:cNvCxnSpPr>
          <p:nvPr/>
        </p:nvCxnSpPr>
        <p:spPr>
          <a:xfrm>
            <a:off x="6624707" y="2547242"/>
            <a:ext cx="0" cy="47586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16E45BB1-F654-4859-A520-34CC871CCC84}"/>
              </a:ext>
            </a:extLst>
          </p:cNvPr>
          <p:cNvCxnSpPr>
            <a:cxnSpLocks/>
          </p:cNvCxnSpPr>
          <p:nvPr/>
        </p:nvCxnSpPr>
        <p:spPr>
          <a:xfrm flipH="1">
            <a:off x="4202203" y="2547242"/>
            <a:ext cx="1" cy="1716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7FCEAF68-D6EA-4111-BB52-E07D16B05898}"/>
              </a:ext>
            </a:extLst>
          </p:cNvPr>
          <p:cNvCxnSpPr>
            <a:cxnSpLocks/>
          </p:cNvCxnSpPr>
          <p:nvPr/>
        </p:nvCxnSpPr>
        <p:spPr>
          <a:xfrm flipH="1">
            <a:off x="4188442" y="4025992"/>
            <a:ext cx="1" cy="1343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97BC9809-23B9-445B-9544-B1CAF4A0D91A}"/>
              </a:ext>
            </a:extLst>
          </p:cNvPr>
          <p:cNvCxnSpPr>
            <a:cxnSpLocks/>
          </p:cNvCxnSpPr>
          <p:nvPr/>
        </p:nvCxnSpPr>
        <p:spPr>
          <a:xfrm>
            <a:off x="4188442" y="4445199"/>
            <a:ext cx="0" cy="2211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 : en arc 72">
            <a:extLst>
              <a:ext uri="{FF2B5EF4-FFF2-40B4-BE49-F238E27FC236}">
                <a16:creationId xmlns:a16="http://schemas.microsoft.com/office/drawing/2014/main" id="{B307350C-C128-443E-B884-D9B3E0112A5B}"/>
              </a:ext>
            </a:extLst>
          </p:cNvPr>
          <p:cNvCxnSpPr>
            <a:cxnSpLocks/>
            <a:stCxn id="36" idx="1"/>
            <a:endCxn id="33" idx="1"/>
          </p:cNvCxnSpPr>
          <p:nvPr/>
        </p:nvCxnSpPr>
        <p:spPr>
          <a:xfrm rot="10800000" flipH="1">
            <a:off x="1676165" y="3115942"/>
            <a:ext cx="7963" cy="1210178"/>
          </a:xfrm>
          <a:prstGeom prst="curvedConnector3">
            <a:avLst>
              <a:gd name="adj1" fmla="val -392534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 : en arc 74">
            <a:extLst>
              <a:ext uri="{FF2B5EF4-FFF2-40B4-BE49-F238E27FC236}">
                <a16:creationId xmlns:a16="http://schemas.microsoft.com/office/drawing/2014/main" id="{CD31AEAE-C06C-4083-8707-C7E99AB336ED}"/>
              </a:ext>
            </a:extLst>
          </p:cNvPr>
          <p:cNvCxnSpPr>
            <a:cxnSpLocks/>
            <a:stCxn id="35" idx="1"/>
            <a:endCxn id="33" idx="1"/>
          </p:cNvCxnSpPr>
          <p:nvPr/>
        </p:nvCxnSpPr>
        <p:spPr>
          <a:xfrm rot="10800000" flipH="1">
            <a:off x="1679481" y="3115942"/>
            <a:ext cx="4648" cy="725654"/>
          </a:xfrm>
          <a:prstGeom prst="curvedConnector3">
            <a:avLst>
              <a:gd name="adj1" fmla="val -4918244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 : en angle 110">
            <a:extLst>
              <a:ext uri="{FF2B5EF4-FFF2-40B4-BE49-F238E27FC236}">
                <a16:creationId xmlns:a16="http://schemas.microsoft.com/office/drawing/2014/main" id="{D2075155-B2B5-4F74-9585-F875B530C49A}"/>
              </a:ext>
            </a:extLst>
          </p:cNvPr>
          <p:cNvCxnSpPr>
            <a:cxnSpLocks/>
            <a:stCxn id="10" idx="3"/>
          </p:cNvCxnSpPr>
          <p:nvPr/>
        </p:nvCxnSpPr>
        <p:spPr>
          <a:xfrm rot="16200000" flipH="1">
            <a:off x="1419037" y="2006866"/>
            <a:ext cx="1415146" cy="15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avec flèche 114">
            <a:extLst>
              <a:ext uri="{FF2B5EF4-FFF2-40B4-BE49-F238E27FC236}">
                <a16:creationId xmlns:a16="http://schemas.microsoft.com/office/drawing/2014/main" id="{98B1FFE9-E27A-4DCA-ADEF-52DC1B7A927A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7276871" y="1300902"/>
            <a:ext cx="0" cy="243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avec flèche 116">
            <a:extLst>
              <a:ext uri="{FF2B5EF4-FFF2-40B4-BE49-F238E27FC236}">
                <a16:creationId xmlns:a16="http://schemas.microsoft.com/office/drawing/2014/main" id="{52D41D39-4169-46CC-AB23-009E62AFE46E}"/>
              </a:ext>
            </a:extLst>
          </p:cNvPr>
          <p:cNvCxnSpPr>
            <a:cxnSpLocks/>
          </p:cNvCxnSpPr>
          <p:nvPr/>
        </p:nvCxnSpPr>
        <p:spPr>
          <a:xfrm flipH="1">
            <a:off x="3726773" y="1300063"/>
            <a:ext cx="1523" cy="243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avec flèche 117">
            <a:extLst>
              <a:ext uri="{FF2B5EF4-FFF2-40B4-BE49-F238E27FC236}">
                <a16:creationId xmlns:a16="http://schemas.microsoft.com/office/drawing/2014/main" id="{67AF0719-7531-4249-9A45-1417940ED240}"/>
              </a:ext>
            </a:extLst>
          </p:cNvPr>
          <p:cNvCxnSpPr>
            <a:cxnSpLocks/>
            <a:stCxn id="12" idx="3"/>
          </p:cNvCxnSpPr>
          <p:nvPr/>
        </p:nvCxnSpPr>
        <p:spPr>
          <a:xfrm flipH="1">
            <a:off x="4834735" y="1300063"/>
            <a:ext cx="682548" cy="216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avec flèche 120">
            <a:extLst>
              <a:ext uri="{FF2B5EF4-FFF2-40B4-BE49-F238E27FC236}">
                <a16:creationId xmlns:a16="http://schemas.microsoft.com/office/drawing/2014/main" id="{105CE4FE-9459-43D0-84C7-5D472336D935}"/>
              </a:ext>
            </a:extLst>
          </p:cNvPr>
          <p:cNvCxnSpPr>
            <a:cxnSpLocks/>
            <a:stCxn id="8" idx="3"/>
          </p:cNvCxnSpPr>
          <p:nvPr/>
        </p:nvCxnSpPr>
        <p:spPr>
          <a:xfrm flipH="1">
            <a:off x="5517283" y="1300902"/>
            <a:ext cx="1759588" cy="224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avec flèche 126">
            <a:extLst>
              <a:ext uri="{FF2B5EF4-FFF2-40B4-BE49-F238E27FC236}">
                <a16:creationId xmlns:a16="http://schemas.microsoft.com/office/drawing/2014/main" id="{6FC76CFC-D541-465D-A126-15F7988833E4}"/>
              </a:ext>
            </a:extLst>
          </p:cNvPr>
          <p:cNvCxnSpPr>
            <a:cxnSpLocks/>
          </p:cNvCxnSpPr>
          <p:nvPr/>
        </p:nvCxnSpPr>
        <p:spPr>
          <a:xfrm>
            <a:off x="4188442" y="3512981"/>
            <a:ext cx="0" cy="1348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730D5FE0-7240-4201-94A5-B5967052D96B}"/>
              </a:ext>
            </a:extLst>
          </p:cNvPr>
          <p:cNvSpPr/>
          <p:nvPr/>
        </p:nvSpPr>
        <p:spPr>
          <a:xfrm>
            <a:off x="8653473" y="6075808"/>
            <a:ext cx="3397287" cy="30945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1600" rIns="36000" bIns="21600" rtlCol="0" anchor="t" anchorCtr="0"/>
          <a:lstStyle/>
          <a:p>
            <a:r>
              <a:rPr lang="en-US" sz="1400" dirty="0">
                <a:solidFill>
                  <a:schemeClr val="tx1"/>
                </a:solidFill>
              </a:rPr>
              <a:t>Cross-NRC collaborative activity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7B19458-1F64-4417-960F-B42D56F9E6F4}"/>
              </a:ext>
            </a:extLst>
          </p:cNvPr>
          <p:cNvSpPr/>
          <p:nvPr/>
        </p:nvSpPr>
        <p:spPr>
          <a:xfrm>
            <a:off x="1676166" y="4160386"/>
            <a:ext cx="5208219" cy="33146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" bIns="21600"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Usability review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7EE0E1-DA6E-4957-B779-067AEEF1E3D0}"/>
              </a:ext>
            </a:extLst>
          </p:cNvPr>
          <p:cNvSpPr/>
          <p:nvPr/>
        </p:nvSpPr>
        <p:spPr>
          <a:xfrm>
            <a:off x="8658811" y="6462506"/>
            <a:ext cx="3397287" cy="3115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1600" rIns="36000" bIns="21600" rtlCol="0" anchor="t" anchorCtr="0"/>
          <a:lstStyle/>
          <a:p>
            <a:r>
              <a:rPr lang="en-US" sz="1400" dirty="0">
                <a:solidFill>
                  <a:schemeClr val="tx1"/>
                </a:solidFill>
              </a:rPr>
              <a:t>Activity of the hosting &amp; production structure</a:t>
            </a:r>
          </a:p>
        </p:txBody>
      </p:sp>
      <p:sp>
        <p:nvSpPr>
          <p:cNvPr id="70" name="Rectangle : coins arrondis 69">
            <a:extLst>
              <a:ext uri="{FF2B5EF4-FFF2-40B4-BE49-F238E27FC236}">
                <a16:creationId xmlns:a16="http://schemas.microsoft.com/office/drawing/2014/main" id="{AAF39553-6969-42F4-9304-7AE9CC510B2C}"/>
              </a:ext>
            </a:extLst>
          </p:cNvPr>
          <p:cNvSpPr/>
          <p:nvPr/>
        </p:nvSpPr>
        <p:spPr>
          <a:xfrm>
            <a:off x="10399379" y="184716"/>
            <a:ext cx="1676592" cy="4979889"/>
          </a:xfrm>
          <a:prstGeom prst="roundRect">
            <a:avLst>
              <a:gd name="adj" fmla="val 7784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Organigramme : Stockage interne 36">
            <a:extLst>
              <a:ext uri="{FF2B5EF4-FFF2-40B4-BE49-F238E27FC236}">
                <a16:creationId xmlns:a16="http://schemas.microsoft.com/office/drawing/2014/main" id="{A631EE23-A455-449C-BC4F-684533CDC9C9}"/>
              </a:ext>
            </a:extLst>
          </p:cNvPr>
          <p:cNvSpPr/>
          <p:nvPr/>
        </p:nvSpPr>
        <p:spPr>
          <a:xfrm>
            <a:off x="10581642" y="2873829"/>
            <a:ext cx="1306469" cy="1105139"/>
          </a:xfrm>
          <a:prstGeom prst="flowChartInternalStorage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Editorial &amp; linguistic guidelines</a:t>
            </a: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1AB336CF-96C6-415F-8135-5E0301FFF0E5}"/>
              </a:ext>
            </a:extLst>
          </p:cNvPr>
          <p:cNvCxnSpPr>
            <a:cxnSpLocks/>
            <a:stCxn id="33" idx="3"/>
          </p:cNvCxnSpPr>
          <p:nvPr/>
        </p:nvCxnSpPr>
        <p:spPr>
          <a:xfrm>
            <a:off x="6091386" y="3115942"/>
            <a:ext cx="4490256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E13D1F43-584B-4DF9-9D46-1950A1543241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6882215" y="3841596"/>
            <a:ext cx="3699427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lèche : pentagone 76">
            <a:extLst>
              <a:ext uri="{FF2B5EF4-FFF2-40B4-BE49-F238E27FC236}">
                <a16:creationId xmlns:a16="http://schemas.microsoft.com/office/drawing/2014/main" id="{1ED51E4B-828B-482A-8C76-505DF3A5A1C2}"/>
              </a:ext>
            </a:extLst>
          </p:cNvPr>
          <p:cNvSpPr/>
          <p:nvPr/>
        </p:nvSpPr>
        <p:spPr>
          <a:xfrm rot="5400000">
            <a:off x="3279257" y="5845"/>
            <a:ext cx="954060" cy="1634377"/>
          </a:xfrm>
          <a:prstGeom prst="homePlate">
            <a:avLst>
              <a:gd name="adj" fmla="val 30913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096A2CBF-5B57-44CB-B011-ED397AE69FFC}"/>
              </a:ext>
            </a:extLst>
          </p:cNvPr>
          <p:cNvSpPr txBox="1"/>
          <p:nvPr/>
        </p:nvSpPr>
        <p:spPr>
          <a:xfrm>
            <a:off x="2854678" y="67372"/>
            <a:ext cx="1782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noProof="1"/>
              <a:t>Snomed International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905F0AD6-63F6-4CD8-BD6B-1295AC098111}"/>
              </a:ext>
            </a:extLst>
          </p:cNvPr>
          <p:cNvSpPr txBox="1"/>
          <p:nvPr/>
        </p:nvSpPr>
        <p:spPr>
          <a:xfrm>
            <a:off x="6980788" y="67372"/>
            <a:ext cx="62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noProof="1"/>
              <a:t>NRCs</a:t>
            </a: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8BF238C5-2A0E-4D96-B5F0-5CFC77084F73}"/>
              </a:ext>
            </a:extLst>
          </p:cNvPr>
          <p:cNvSpPr txBox="1"/>
          <p:nvPr/>
        </p:nvSpPr>
        <p:spPr>
          <a:xfrm>
            <a:off x="5262788" y="67372"/>
            <a:ext cx="62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noProof="1"/>
              <a:t>NRCs</a:t>
            </a:r>
          </a:p>
        </p:txBody>
      </p:sp>
      <p:sp>
        <p:nvSpPr>
          <p:cNvPr id="93" name="ZoneTexte 92">
            <a:extLst>
              <a:ext uri="{FF2B5EF4-FFF2-40B4-BE49-F238E27FC236}">
                <a16:creationId xmlns:a16="http://schemas.microsoft.com/office/drawing/2014/main" id="{CD4754B5-9142-4BB8-A997-60C88E39773A}"/>
              </a:ext>
            </a:extLst>
          </p:cNvPr>
          <p:cNvSpPr txBox="1"/>
          <p:nvPr/>
        </p:nvSpPr>
        <p:spPr>
          <a:xfrm>
            <a:off x="1834645" y="67372"/>
            <a:ext cx="62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noProof="1"/>
              <a:t>NRCs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B0876BC5-4D81-4B85-A0BC-1BA9C1098398}"/>
              </a:ext>
            </a:extLst>
          </p:cNvPr>
          <p:cNvSpPr txBox="1"/>
          <p:nvPr/>
        </p:nvSpPr>
        <p:spPr>
          <a:xfrm>
            <a:off x="7265381" y="4586105"/>
            <a:ext cx="280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Hosting &amp; production structure</a:t>
            </a:r>
          </a:p>
          <a:p>
            <a:r>
              <a:rPr lang="en-US" sz="1600" b="1" dirty="0"/>
              <a:t>(</a:t>
            </a:r>
            <a:r>
              <a:rPr lang="en-US" sz="1600" b="1" dirty="0" err="1"/>
              <a:t>Inforoute</a:t>
            </a:r>
            <a:r>
              <a:rPr lang="en-US" sz="1600" b="1" dirty="0"/>
              <a:t> Santé du Canada</a:t>
            </a:r>
          </a:p>
        </p:txBody>
      </p:sp>
      <p:sp>
        <p:nvSpPr>
          <p:cNvPr id="95" name="ZoneTexte 94">
            <a:extLst>
              <a:ext uri="{FF2B5EF4-FFF2-40B4-BE49-F238E27FC236}">
                <a16:creationId xmlns:a16="http://schemas.microsoft.com/office/drawing/2014/main" id="{C2BBB2BF-0C19-4616-A705-D7A203E42222}"/>
              </a:ext>
            </a:extLst>
          </p:cNvPr>
          <p:cNvSpPr txBox="1"/>
          <p:nvPr/>
        </p:nvSpPr>
        <p:spPr>
          <a:xfrm>
            <a:off x="10357354" y="184716"/>
            <a:ext cx="17693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French Translation Project Group of Snomed International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6329F346-828A-42F9-BAAD-8E42E96E2B57}"/>
              </a:ext>
            </a:extLst>
          </p:cNvPr>
          <p:cNvSpPr txBox="1"/>
          <p:nvPr/>
        </p:nvSpPr>
        <p:spPr>
          <a:xfrm>
            <a:off x="10399380" y="1543244"/>
            <a:ext cx="1656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Governance of the overall process</a:t>
            </a:r>
          </a:p>
        </p:txBody>
      </p:sp>
      <p:cxnSp>
        <p:nvCxnSpPr>
          <p:cNvPr id="101" name="Connecteur droit avec flèche 100">
            <a:extLst>
              <a:ext uri="{FF2B5EF4-FFF2-40B4-BE49-F238E27FC236}">
                <a16:creationId xmlns:a16="http://schemas.microsoft.com/office/drawing/2014/main" id="{F611E190-F7EC-40A4-8D6D-DFA993320D90}"/>
              </a:ext>
            </a:extLst>
          </p:cNvPr>
          <p:cNvCxnSpPr>
            <a:cxnSpLocks/>
          </p:cNvCxnSpPr>
          <p:nvPr/>
        </p:nvCxnSpPr>
        <p:spPr>
          <a:xfrm flipH="1">
            <a:off x="4180114" y="5003819"/>
            <a:ext cx="3441" cy="2959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695BE6D0-29DE-46C2-8F5D-9F921CFB1BF5}"/>
              </a:ext>
            </a:extLst>
          </p:cNvPr>
          <p:cNvSpPr txBox="1"/>
          <p:nvPr/>
        </p:nvSpPr>
        <p:spPr>
          <a:xfrm>
            <a:off x="1580328" y="5595410"/>
            <a:ext cx="1540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Language refsets: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575B4DC3-0271-412E-AA3B-ABD3489F3E04}"/>
              </a:ext>
            </a:extLst>
          </p:cNvPr>
          <p:cNvSpPr txBox="1"/>
          <p:nvPr/>
        </p:nvSpPr>
        <p:spPr>
          <a:xfrm>
            <a:off x="1611224" y="6270769"/>
            <a:ext cx="1434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Description files:</a:t>
            </a:r>
          </a:p>
        </p:txBody>
      </p:sp>
      <p:sp>
        <p:nvSpPr>
          <p:cNvPr id="60" name="Cylindre 59">
            <a:extLst>
              <a:ext uri="{FF2B5EF4-FFF2-40B4-BE49-F238E27FC236}">
                <a16:creationId xmlns:a16="http://schemas.microsoft.com/office/drawing/2014/main" id="{261A03DA-6751-4CC9-8A1E-7EEF03C08EE7}"/>
              </a:ext>
            </a:extLst>
          </p:cNvPr>
          <p:cNvSpPr/>
          <p:nvPr/>
        </p:nvSpPr>
        <p:spPr>
          <a:xfrm>
            <a:off x="3662173" y="6082026"/>
            <a:ext cx="537050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 err="1"/>
              <a:t>Desc</a:t>
            </a:r>
            <a:endParaRPr lang="fr-FR" dirty="0"/>
          </a:p>
          <a:p>
            <a:pPr algn="ctr"/>
            <a:r>
              <a:rPr lang="fr-FR" dirty="0"/>
              <a:t>BE</a:t>
            </a:r>
          </a:p>
        </p:txBody>
      </p:sp>
      <p:sp>
        <p:nvSpPr>
          <p:cNvPr id="61" name="Cylindre 60">
            <a:extLst>
              <a:ext uri="{FF2B5EF4-FFF2-40B4-BE49-F238E27FC236}">
                <a16:creationId xmlns:a16="http://schemas.microsoft.com/office/drawing/2014/main" id="{58C0C76F-B503-4609-9973-74AAFCF28E4F}"/>
              </a:ext>
            </a:extLst>
          </p:cNvPr>
          <p:cNvSpPr/>
          <p:nvPr/>
        </p:nvSpPr>
        <p:spPr>
          <a:xfrm>
            <a:off x="4290568" y="6082026"/>
            <a:ext cx="537050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 err="1"/>
              <a:t>Desc</a:t>
            </a:r>
            <a:endParaRPr lang="fr-FR" dirty="0"/>
          </a:p>
          <a:p>
            <a:pPr algn="ctr"/>
            <a:r>
              <a:rPr lang="fr-FR" dirty="0"/>
              <a:t>CA</a:t>
            </a:r>
          </a:p>
        </p:txBody>
      </p:sp>
      <p:sp>
        <p:nvSpPr>
          <p:cNvPr id="62" name="Cylindre 61">
            <a:extLst>
              <a:ext uri="{FF2B5EF4-FFF2-40B4-BE49-F238E27FC236}">
                <a16:creationId xmlns:a16="http://schemas.microsoft.com/office/drawing/2014/main" id="{10FB49E9-B4F8-4380-BD88-1C6C8C50DCD4}"/>
              </a:ext>
            </a:extLst>
          </p:cNvPr>
          <p:cNvSpPr/>
          <p:nvPr/>
        </p:nvSpPr>
        <p:spPr>
          <a:xfrm>
            <a:off x="4923899" y="6082026"/>
            <a:ext cx="537050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 err="1"/>
              <a:t>Desc</a:t>
            </a:r>
            <a:endParaRPr lang="fr-FR" dirty="0"/>
          </a:p>
          <a:p>
            <a:pPr algn="ctr"/>
            <a:r>
              <a:rPr lang="fr-FR" dirty="0"/>
              <a:t>CH</a:t>
            </a:r>
          </a:p>
        </p:txBody>
      </p:sp>
      <p:sp>
        <p:nvSpPr>
          <p:cNvPr id="64" name="Cylindre 63">
            <a:extLst>
              <a:ext uri="{FF2B5EF4-FFF2-40B4-BE49-F238E27FC236}">
                <a16:creationId xmlns:a16="http://schemas.microsoft.com/office/drawing/2014/main" id="{70DC76B6-3549-4BAB-916B-AC9D27F37E9F}"/>
              </a:ext>
            </a:extLst>
          </p:cNvPr>
          <p:cNvSpPr/>
          <p:nvPr/>
        </p:nvSpPr>
        <p:spPr>
          <a:xfrm>
            <a:off x="5561035" y="6082026"/>
            <a:ext cx="537050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 err="1"/>
              <a:t>Desc</a:t>
            </a:r>
            <a:endParaRPr lang="fr-FR" dirty="0"/>
          </a:p>
          <a:p>
            <a:pPr algn="ctr"/>
            <a:r>
              <a:rPr lang="fr-FR" dirty="0"/>
              <a:t>FR</a:t>
            </a:r>
          </a:p>
        </p:txBody>
      </p:sp>
      <p:sp>
        <p:nvSpPr>
          <p:cNvPr id="65" name="Cylindre 64">
            <a:extLst>
              <a:ext uri="{FF2B5EF4-FFF2-40B4-BE49-F238E27FC236}">
                <a16:creationId xmlns:a16="http://schemas.microsoft.com/office/drawing/2014/main" id="{C1497B2A-6260-415F-9DEB-94FAA7FD39E7}"/>
              </a:ext>
            </a:extLst>
          </p:cNvPr>
          <p:cNvSpPr/>
          <p:nvPr/>
        </p:nvSpPr>
        <p:spPr>
          <a:xfrm>
            <a:off x="6185595" y="6082026"/>
            <a:ext cx="537050" cy="67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 err="1"/>
              <a:t>Desc</a:t>
            </a:r>
            <a:endParaRPr lang="fr-FR" dirty="0"/>
          </a:p>
          <a:p>
            <a:pPr algn="ctr"/>
            <a:r>
              <a:rPr lang="fr-FR" dirty="0"/>
              <a:t>LU</a:t>
            </a:r>
          </a:p>
        </p:txBody>
      </p:sp>
    </p:spTree>
    <p:extLst>
      <p:ext uri="{BB962C8B-B14F-4D97-AF65-F5344CB8AC3E}">
        <p14:creationId xmlns:p14="http://schemas.microsoft.com/office/powerpoint/2010/main" val="30264037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3971</TotalTime>
  <Words>159</Words>
  <Application>Microsoft Office PowerPoint</Application>
  <PresentationFormat>Grand écran</PresentationFormat>
  <Paragraphs>53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François MACARY</dc:creator>
  <cp:lastModifiedBy>François MACARY</cp:lastModifiedBy>
  <cp:revision>89</cp:revision>
  <dcterms:created xsi:type="dcterms:W3CDTF">2019-07-01T14:10:58Z</dcterms:created>
  <dcterms:modified xsi:type="dcterms:W3CDTF">2019-11-21T17:49:19Z</dcterms:modified>
</cp:coreProperties>
</file>