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F9FD"/>
    <a:srgbClr val="0F489D"/>
    <a:srgbClr val="063C53"/>
    <a:srgbClr val="FCFDFE"/>
    <a:srgbClr val="D9F0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 autoAdjust="0"/>
    <p:restoredTop sz="86452" autoAdjust="0"/>
  </p:normalViewPr>
  <p:slideViewPr>
    <p:cSldViewPr snapToGrid="0">
      <p:cViewPr varScale="1">
        <p:scale>
          <a:sx n="95" d="100"/>
          <a:sy n="95" d="100"/>
        </p:scale>
        <p:origin x="656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E05DB8-2006-4035-8CC2-EC81C4945747}" type="datetimeFigureOut">
              <a:rPr lang="en-NZ" smtClean="0"/>
              <a:t>22/01/21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996867-F45D-4DFB-B411-DA0221EF3DC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87125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96867-F45D-4DFB-B411-DA0221EF3DC4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39733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0F489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F489D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8782" y="6356349"/>
            <a:ext cx="2743200" cy="365125"/>
          </a:xfrm>
        </p:spPr>
        <p:txBody>
          <a:bodyPr/>
          <a:lstStyle>
            <a:lvl1pPr algn="l">
              <a:defRPr/>
            </a:lvl1pPr>
          </a:lstStyle>
          <a:p>
            <a:fld id="{70764C02-55D3-4E73-8FF2-19ED79BEF6B9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80702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64C02-55D3-4E73-8FF2-19ED79BEF6B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0925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64C02-55D3-4E73-8FF2-19ED79BEF6B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03454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56072"/>
            <a:ext cx="10515600" cy="1325563"/>
          </a:xfrm>
        </p:spPr>
        <p:txBody>
          <a:bodyPr/>
          <a:lstStyle>
            <a:lvl1pPr>
              <a:defRPr>
                <a:solidFill>
                  <a:srgbClr val="0F489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F489D"/>
                </a:solidFill>
              </a:defRPr>
            </a:lvl1pPr>
            <a:lvl2pPr>
              <a:defRPr>
                <a:solidFill>
                  <a:srgbClr val="0F489D"/>
                </a:solidFill>
              </a:defRPr>
            </a:lvl2pPr>
            <a:lvl3pPr>
              <a:defRPr>
                <a:solidFill>
                  <a:srgbClr val="0F489D"/>
                </a:solidFill>
              </a:defRPr>
            </a:lvl3pPr>
            <a:lvl4pPr>
              <a:defRPr>
                <a:solidFill>
                  <a:srgbClr val="0F489D"/>
                </a:solidFill>
              </a:defRPr>
            </a:lvl4pPr>
            <a:lvl5pPr>
              <a:defRPr>
                <a:solidFill>
                  <a:srgbClr val="0F489D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64C02-55D3-4E73-8FF2-19ED79BEF6B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54141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0F489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F489D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64C02-55D3-4E73-8FF2-19ED79BEF6B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92044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F489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0F489D"/>
                </a:solidFill>
              </a:defRPr>
            </a:lvl1pPr>
            <a:lvl2pPr>
              <a:defRPr>
                <a:solidFill>
                  <a:srgbClr val="0F489D"/>
                </a:solidFill>
              </a:defRPr>
            </a:lvl2pPr>
            <a:lvl3pPr>
              <a:defRPr>
                <a:solidFill>
                  <a:srgbClr val="0F489D"/>
                </a:solidFill>
              </a:defRPr>
            </a:lvl3pPr>
            <a:lvl4pPr>
              <a:defRPr>
                <a:solidFill>
                  <a:srgbClr val="0F489D"/>
                </a:solidFill>
              </a:defRPr>
            </a:lvl4pPr>
            <a:lvl5pPr>
              <a:defRPr>
                <a:solidFill>
                  <a:srgbClr val="0F489D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0F489D"/>
                </a:solidFill>
              </a:defRPr>
            </a:lvl1pPr>
            <a:lvl2pPr>
              <a:defRPr>
                <a:solidFill>
                  <a:srgbClr val="0F489D"/>
                </a:solidFill>
              </a:defRPr>
            </a:lvl2pPr>
            <a:lvl3pPr>
              <a:defRPr>
                <a:solidFill>
                  <a:srgbClr val="0F489D"/>
                </a:solidFill>
              </a:defRPr>
            </a:lvl3pPr>
            <a:lvl4pPr>
              <a:defRPr>
                <a:solidFill>
                  <a:srgbClr val="0F489D"/>
                </a:solidFill>
              </a:defRPr>
            </a:lvl4pPr>
            <a:lvl5pPr>
              <a:defRPr>
                <a:solidFill>
                  <a:srgbClr val="0F489D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64C02-55D3-4E73-8FF2-19ED79BEF6B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51268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0F489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F489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rgbClr val="0F489D"/>
                </a:solidFill>
              </a:defRPr>
            </a:lvl1pPr>
            <a:lvl2pPr>
              <a:defRPr>
                <a:solidFill>
                  <a:srgbClr val="0F489D"/>
                </a:solidFill>
              </a:defRPr>
            </a:lvl2pPr>
            <a:lvl3pPr>
              <a:defRPr>
                <a:solidFill>
                  <a:srgbClr val="0F489D"/>
                </a:solidFill>
              </a:defRPr>
            </a:lvl3pPr>
            <a:lvl4pPr>
              <a:defRPr>
                <a:solidFill>
                  <a:srgbClr val="0F489D"/>
                </a:solidFill>
              </a:defRPr>
            </a:lvl4pPr>
            <a:lvl5pPr>
              <a:defRPr>
                <a:solidFill>
                  <a:srgbClr val="0F489D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F489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rgbClr val="0F489D"/>
                </a:solidFill>
              </a:defRPr>
            </a:lvl1pPr>
            <a:lvl2pPr>
              <a:defRPr>
                <a:solidFill>
                  <a:srgbClr val="0F489D"/>
                </a:solidFill>
              </a:defRPr>
            </a:lvl2pPr>
            <a:lvl3pPr>
              <a:defRPr>
                <a:solidFill>
                  <a:srgbClr val="0F489D"/>
                </a:solidFill>
              </a:defRPr>
            </a:lvl3pPr>
            <a:lvl4pPr>
              <a:defRPr>
                <a:solidFill>
                  <a:srgbClr val="0F489D"/>
                </a:solidFill>
              </a:defRPr>
            </a:lvl4pPr>
            <a:lvl5pPr>
              <a:defRPr>
                <a:solidFill>
                  <a:srgbClr val="0F489D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64C02-55D3-4E73-8FF2-19ED79BEF6B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19884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F489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64C02-55D3-4E73-8FF2-19ED79BEF6B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17119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64C02-55D3-4E73-8FF2-19ED79BEF6B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5761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0F489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rgbClr val="0F489D"/>
                </a:solidFill>
              </a:defRPr>
            </a:lvl1pPr>
            <a:lvl2pPr>
              <a:defRPr sz="2800">
                <a:solidFill>
                  <a:srgbClr val="0F489D"/>
                </a:solidFill>
              </a:defRPr>
            </a:lvl2pPr>
            <a:lvl3pPr>
              <a:defRPr sz="2400">
                <a:solidFill>
                  <a:srgbClr val="0F489D"/>
                </a:solidFill>
              </a:defRPr>
            </a:lvl3pPr>
            <a:lvl4pPr>
              <a:defRPr sz="2000">
                <a:solidFill>
                  <a:srgbClr val="0F489D"/>
                </a:solidFill>
              </a:defRPr>
            </a:lvl4pPr>
            <a:lvl5pPr>
              <a:defRPr sz="2000">
                <a:solidFill>
                  <a:srgbClr val="0F489D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0F489D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64C02-55D3-4E73-8FF2-19ED79BEF6B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13610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0F489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NZ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solidFill>
                  <a:srgbClr val="0F489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0F489D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64C02-55D3-4E73-8FF2-19ED79BEF6B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1342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9FD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653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64C02-55D3-4E73-8FF2-19ED79BEF6B9}" type="slidenum">
              <a:rPr lang="en-NZ" smtClean="0"/>
              <a:t>‹#›</a:t>
            </a:fld>
            <a:endParaRPr lang="en-NZ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884C31-F5F2-45BF-870F-D3F210FED05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0000" y="6192000"/>
            <a:ext cx="1781895" cy="56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11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F489D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F489D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F489D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F489D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F489D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F489D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/>
              <a:t>New Zealand Universal List of Medicines</a:t>
            </a:r>
          </a:p>
        </p:txBody>
      </p:sp>
    </p:spTree>
    <p:extLst>
      <p:ext uri="{BB962C8B-B14F-4D97-AF65-F5344CB8AC3E}">
        <p14:creationId xmlns:p14="http://schemas.microsoft.com/office/powerpoint/2010/main" val="3069987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FE94B-4264-48CD-8EC1-8C5DE6EAA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Some 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BE0133-1934-4443-8BDA-D8009F5DC3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/>
              <a:t>Origin – Ministry of Health initiative to standardise information about medicines</a:t>
            </a:r>
          </a:p>
          <a:p>
            <a:r>
              <a:rPr lang="en-NZ" dirty="0"/>
              <a:t>Development started in 2009, first release in 2011.</a:t>
            </a:r>
          </a:p>
          <a:p>
            <a:r>
              <a:rPr lang="en-NZ" dirty="0"/>
              <a:t>Steady uptake into clinical and administrative systems since them</a:t>
            </a:r>
          </a:p>
          <a:p>
            <a:r>
              <a:rPr lang="en-NZ" dirty="0"/>
              <a:t>Evolutionary development of resources provided</a:t>
            </a:r>
          </a:p>
          <a:p>
            <a:r>
              <a:rPr lang="en-NZ" dirty="0"/>
              <a:t>National programme to move to a fully interoperable digital health ecosystem</a:t>
            </a:r>
          </a:p>
          <a:p>
            <a:pPr lvl="1"/>
            <a:r>
              <a:rPr lang="en-NZ" dirty="0"/>
              <a:t>Becomes mandatory for all primary care clinical systems in January 2022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159BD0-2C83-49C9-AD24-0905D85EC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64C02-55D3-4E73-8FF2-19ED79BEF6B9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95201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89A65-3872-476D-82D7-D9F50AD83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NZ Digital health ecosystem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C9E085-78A0-479C-9574-61C9C69F5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64C02-55D3-4E73-8FF2-19ED79BEF6B9}" type="slidenum">
              <a:rPr lang="en-NZ" smtClean="0"/>
              <a:t>3</a:t>
            </a:fld>
            <a:endParaRPr lang="en-NZ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6D9374F-881A-404C-ABD5-D48E9D185CFA}"/>
              </a:ext>
            </a:extLst>
          </p:cNvPr>
          <p:cNvSpPr/>
          <p:nvPr/>
        </p:nvSpPr>
        <p:spPr>
          <a:xfrm>
            <a:off x="3262400" y="5260151"/>
            <a:ext cx="5674936" cy="5656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/>
              <a:t>NZ Medicines Terminology (</a:t>
            </a:r>
            <a:r>
              <a:rPr lang="en-NZ" dirty="0" err="1"/>
              <a:t>NZMT</a:t>
            </a:r>
            <a:r>
              <a:rPr lang="en-NZ" dirty="0"/>
              <a:t>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3D8014-FB11-4BBB-93D1-C74C78C65387}"/>
              </a:ext>
            </a:extLst>
          </p:cNvPr>
          <p:cNvSpPr/>
          <p:nvPr/>
        </p:nvSpPr>
        <p:spPr>
          <a:xfrm>
            <a:off x="1564849" y="4695328"/>
            <a:ext cx="4185501" cy="56560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>
                <a:solidFill>
                  <a:schemeClr val="accent1">
                    <a:lumMod val="75000"/>
                  </a:schemeClr>
                </a:solidFill>
              </a:rPr>
              <a:t>Community and Hospital subsidised medicines list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4BC256-A03E-4015-8FC5-463F751FCB3F}"/>
              </a:ext>
            </a:extLst>
          </p:cNvPr>
          <p:cNvSpPr/>
          <p:nvPr/>
        </p:nvSpPr>
        <p:spPr>
          <a:xfrm>
            <a:off x="5750351" y="4695328"/>
            <a:ext cx="4187072" cy="56560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>
                <a:solidFill>
                  <a:schemeClr val="accent1">
                    <a:lumMod val="75000"/>
                  </a:schemeClr>
                </a:solidFill>
              </a:rPr>
              <a:t>Medicines regulatory information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6FAC2782-C43F-4653-A123-3FD8FCB6D71B}"/>
              </a:ext>
            </a:extLst>
          </p:cNvPr>
          <p:cNvSpPr/>
          <p:nvPr/>
        </p:nvSpPr>
        <p:spPr>
          <a:xfrm>
            <a:off x="10048974" y="4694543"/>
            <a:ext cx="282804" cy="1165313"/>
          </a:xfrm>
          <a:prstGeom prst="rightBrace">
            <a:avLst>
              <a:gd name="adj1" fmla="val 8333"/>
              <a:gd name="adj2" fmla="val 55689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1D5DD8-F44E-4C2C-8B68-41D18247FEC3}"/>
              </a:ext>
            </a:extLst>
          </p:cNvPr>
          <p:cNvSpPr txBox="1"/>
          <p:nvPr/>
        </p:nvSpPr>
        <p:spPr>
          <a:xfrm>
            <a:off x="10689996" y="5050116"/>
            <a:ext cx="1187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>
                <a:solidFill>
                  <a:schemeClr val="accent1">
                    <a:lumMod val="75000"/>
                  </a:schemeClr>
                </a:solidFill>
              </a:rPr>
              <a:t>NZULM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1F37649-6763-40A4-8044-70A691F69D7C}"/>
              </a:ext>
            </a:extLst>
          </p:cNvPr>
          <p:cNvSpPr/>
          <p:nvPr/>
        </p:nvSpPr>
        <p:spPr>
          <a:xfrm>
            <a:off x="1150071" y="4025247"/>
            <a:ext cx="8787352" cy="56560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/>
              <a:t>New Zealand Formulary (decision support)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B5F7D0C-EBB0-4ED4-8338-E626FAB3C82F}"/>
              </a:ext>
            </a:extLst>
          </p:cNvPr>
          <p:cNvSpPr/>
          <p:nvPr/>
        </p:nvSpPr>
        <p:spPr>
          <a:xfrm>
            <a:off x="933244" y="3393968"/>
            <a:ext cx="1168923" cy="56560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5E9BBAD-D9DB-4359-BD2D-715779C78BCC}"/>
              </a:ext>
            </a:extLst>
          </p:cNvPr>
          <p:cNvSpPr/>
          <p:nvPr/>
        </p:nvSpPr>
        <p:spPr>
          <a:xfrm>
            <a:off x="2473152" y="3393968"/>
            <a:ext cx="1168923" cy="56560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E0F5031-F805-41BF-8B01-37B09F6B31F8}"/>
              </a:ext>
            </a:extLst>
          </p:cNvPr>
          <p:cNvSpPr/>
          <p:nvPr/>
        </p:nvSpPr>
        <p:spPr>
          <a:xfrm>
            <a:off x="4013061" y="3393968"/>
            <a:ext cx="1168923" cy="56560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F905526-F3A4-4DD4-808B-5E3F6BB0455A}"/>
              </a:ext>
            </a:extLst>
          </p:cNvPr>
          <p:cNvSpPr/>
          <p:nvPr/>
        </p:nvSpPr>
        <p:spPr>
          <a:xfrm>
            <a:off x="5552970" y="3393968"/>
            <a:ext cx="1168923" cy="56560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0202EA7-32CD-4E83-AFC6-4C5240F08925}"/>
              </a:ext>
            </a:extLst>
          </p:cNvPr>
          <p:cNvSpPr/>
          <p:nvPr/>
        </p:nvSpPr>
        <p:spPr>
          <a:xfrm>
            <a:off x="7092878" y="3393968"/>
            <a:ext cx="1168923" cy="56560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723B882C-04F1-4EA1-B915-8D7B6D7982BF}"/>
              </a:ext>
            </a:extLst>
          </p:cNvPr>
          <p:cNvSpPr/>
          <p:nvPr/>
        </p:nvSpPr>
        <p:spPr>
          <a:xfrm rot="5400000">
            <a:off x="4429289" y="-551974"/>
            <a:ext cx="243927" cy="7421100"/>
          </a:xfrm>
          <a:prstGeom prst="leftBrac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76431F-C33F-4D0B-B57A-645C11BDC139}"/>
              </a:ext>
            </a:extLst>
          </p:cNvPr>
          <p:cNvSpPr txBox="1"/>
          <p:nvPr/>
        </p:nvSpPr>
        <p:spPr>
          <a:xfrm>
            <a:off x="3158563" y="2637094"/>
            <a:ext cx="2782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>
                <a:solidFill>
                  <a:schemeClr val="accent6"/>
                </a:solidFill>
              </a:rPr>
              <a:t>Clinical software systems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21F7016-2795-4633-A194-3E5EAC738220}"/>
              </a:ext>
            </a:extLst>
          </p:cNvPr>
          <p:cNvSpPr/>
          <p:nvPr/>
        </p:nvSpPr>
        <p:spPr>
          <a:xfrm>
            <a:off x="8568968" y="3390039"/>
            <a:ext cx="1168923" cy="5734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930CF8A-933E-431D-A4FD-0667B423F9AE}"/>
              </a:ext>
            </a:extLst>
          </p:cNvPr>
          <p:cNvSpPr/>
          <p:nvPr/>
        </p:nvSpPr>
        <p:spPr>
          <a:xfrm>
            <a:off x="9954710" y="3397897"/>
            <a:ext cx="810705" cy="5577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/>
              <a:t>GS1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5D00805-7A97-41ED-A760-604E179BB8CC}"/>
              </a:ext>
            </a:extLst>
          </p:cNvPr>
          <p:cNvSpPr/>
          <p:nvPr/>
        </p:nvSpPr>
        <p:spPr>
          <a:xfrm>
            <a:off x="10897391" y="3397897"/>
            <a:ext cx="810705" cy="5577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/>
              <a:t>Hosp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A0A1B48-92B1-44E9-9855-51EBCB9D9E09}"/>
              </a:ext>
            </a:extLst>
          </p:cNvPr>
          <p:cNvSpPr txBox="1"/>
          <p:nvPr/>
        </p:nvSpPr>
        <p:spPr>
          <a:xfrm>
            <a:off x="8568968" y="2637094"/>
            <a:ext cx="11689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400" dirty="0">
                <a:solidFill>
                  <a:schemeClr val="accent2"/>
                </a:solidFill>
              </a:rPr>
              <a:t>Cancer regimens library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EA2189A-16C7-4303-AC30-B2203B10B578}"/>
              </a:ext>
            </a:extLst>
          </p:cNvPr>
          <p:cNvSpPr txBox="1"/>
          <p:nvPr/>
        </p:nvSpPr>
        <p:spPr>
          <a:xfrm>
            <a:off x="9954710" y="2714920"/>
            <a:ext cx="1753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>
                <a:solidFill>
                  <a:schemeClr val="accent1"/>
                </a:solidFill>
              </a:rPr>
              <a:t>Logistics</a:t>
            </a:r>
            <a:r>
              <a:rPr lang="en-NZ" dirty="0"/>
              <a:t> </a:t>
            </a:r>
            <a:r>
              <a:rPr lang="en-NZ" dirty="0">
                <a:solidFill>
                  <a:schemeClr val="accent1"/>
                </a:solidFill>
              </a:rPr>
              <a:t>systems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AEB2B1D-1984-4B6F-BFEC-4EF8EA0075ED}"/>
              </a:ext>
            </a:extLst>
          </p:cNvPr>
          <p:cNvGrpSpPr/>
          <p:nvPr/>
        </p:nvGrpSpPr>
        <p:grpSpPr>
          <a:xfrm>
            <a:off x="790280" y="1972435"/>
            <a:ext cx="8633381" cy="603316"/>
            <a:chOff x="790280" y="1855699"/>
            <a:chExt cx="8633381" cy="603316"/>
          </a:xfrm>
        </p:grpSpPr>
        <p:sp>
          <p:nvSpPr>
            <p:cNvPr id="23" name="Flowchart: Multidocument 22">
              <a:extLst>
                <a:ext uri="{FF2B5EF4-FFF2-40B4-BE49-F238E27FC236}">
                  <a16:creationId xmlns:a16="http://schemas.microsoft.com/office/drawing/2014/main" id="{44C3A557-2F65-4106-822F-88208885B2FB}"/>
                </a:ext>
              </a:extLst>
            </p:cNvPr>
            <p:cNvSpPr/>
            <p:nvPr/>
          </p:nvSpPr>
          <p:spPr>
            <a:xfrm>
              <a:off x="790280" y="1855699"/>
              <a:ext cx="622169" cy="603316"/>
            </a:xfrm>
            <a:prstGeom prst="flowChartMultidocumen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4" name="Flowchart: Multidocument 23">
              <a:extLst>
                <a:ext uri="{FF2B5EF4-FFF2-40B4-BE49-F238E27FC236}">
                  <a16:creationId xmlns:a16="http://schemas.microsoft.com/office/drawing/2014/main" id="{A77C66B3-36A8-4615-A4B6-A29F7BBF1DBF}"/>
                </a:ext>
              </a:extLst>
            </p:cNvPr>
            <p:cNvSpPr/>
            <p:nvPr/>
          </p:nvSpPr>
          <p:spPr>
            <a:xfrm>
              <a:off x="6336503" y="1855699"/>
              <a:ext cx="622169" cy="603316"/>
            </a:xfrm>
            <a:prstGeom prst="flowChartMultidocumen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5" name="Flowchart: Multidocument 24">
              <a:extLst>
                <a:ext uri="{FF2B5EF4-FFF2-40B4-BE49-F238E27FC236}">
                  <a16:creationId xmlns:a16="http://schemas.microsoft.com/office/drawing/2014/main" id="{BFC20EF6-B142-48DF-ABD3-07A50DE4F3CA}"/>
                </a:ext>
              </a:extLst>
            </p:cNvPr>
            <p:cNvSpPr/>
            <p:nvPr/>
          </p:nvSpPr>
          <p:spPr>
            <a:xfrm>
              <a:off x="2639021" y="1855699"/>
              <a:ext cx="622169" cy="603316"/>
            </a:xfrm>
            <a:prstGeom prst="flowChartMultidocumen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6" name="Flowchart: Multidocument 25">
              <a:extLst>
                <a:ext uri="{FF2B5EF4-FFF2-40B4-BE49-F238E27FC236}">
                  <a16:creationId xmlns:a16="http://schemas.microsoft.com/office/drawing/2014/main" id="{88496A73-5B53-4F77-A615-72A2D7A0A11F}"/>
                </a:ext>
              </a:extLst>
            </p:cNvPr>
            <p:cNvSpPr/>
            <p:nvPr/>
          </p:nvSpPr>
          <p:spPr>
            <a:xfrm>
              <a:off x="3255268" y="1855699"/>
              <a:ext cx="622169" cy="603316"/>
            </a:xfrm>
            <a:prstGeom prst="flowChartMultidocumen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7" name="Flowchart: Multidocument 26">
              <a:extLst>
                <a:ext uri="{FF2B5EF4-FFF2-40B4-BE49-F238E27FC236}">
                  <a16:creationId xmlns:a16="http://schemas.microsoft.com/office/drawing/2014/main" id="{82090FEF-7E05-4D0A-B8D9-F5F2E10A86E0}"/>
                </a:ext>
              </a:extLst>
            </p:cNvPr>
            <p:cNvSpPr/>
            <p:nvPr/>
          </p:nvSpPr>
          <p:spPr>
            <a:xfrm>
              <a:off x="3871515" y="1855699"/>
              <a:ext cx="622169" cy="603316"/>
            </a:xfrm>
            <a:prstGeom prst="flowChartMultidocumen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8" name="Flowchart: Multidocument 27">
              <a:extLst>
                <a:ext uri="{FF2B5EF4-FFF2-40B4-BE49-F238E27FC236}">
                  <a16:creationId xmlns:a16="http://schemas.microsoft.com/office/drawing/2014/main" id="{CF08F209-D196-4DFE-B6B1-21450E516E97}"/>
                </a:ext>
              </a:extLst>
            </p:cNvPr>
            <p:cNvSpPr/>
            <p:nvPr/>
          </p:nvSpPr>
          <p:spPr>
            <a:xfrm>
              <a:off x="4487762" y="1855699"/>
              <a:ext cx="622169" cy="603316"/>
            </a:xfrm>
            <a:prstGeom prst="flowChartMultidocumen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9" name="Flowchart: Multidocument 28">
              <a:extLst>
                <a:ext uri="{FF2B5EF4-FFF2-40B4-BE49-F238E27FC236}">
                  <a16:creationId xmlns:a16="http://schemas.microsoft.com/office/drawing/2014/main" id="{F3F4FC68-F64D-4D28-BB4E-84FDC3804A5E}"/>
                </a:ext>
              </a:extLst>
            </p:cNvPr>
            <p:cNvSpPr/>
            <p:nvPr/>
          </p:nvSpPr>
          <p:spPr>
            <a:xfrm>
              <a:off x="5104009" y="1855699"/>
              <a:ext cx="622169" cy="603316"/>
            </a:xfrm>
            <a:prstGeom prst="flowChartMultidocumen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0" name="Flowchart: Multidocument 29">
              <a:extLst>
                <a:ext uri="{FF2B5EF4-FFF2-40B4-BE49-F238E27FC236}">
                  <a16:creationId xmlns:a16="http://schemas.microsoft.com/office/drawing/2014/main" id="{96731CB6-160C-40D3-A1B5-0D90F714D905}"/>
                </a:ext>
              </a:extLst>
            </p:cNvPr>
            <p:cNvSpPr/>
            <p:nvPr/>
          </p:nvSpPr>
          <p:spPr>
            <a:xfrm>
              <a:off x="5720256" y="1855699"/>
              <a:ext cx="622169" cy="603316"/>
            </a:xfrm>
            <a:prstGeom prst="flowChartMultidocumen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1" name="Flowchart: Multidocument 30">
              <a:extLst>
                <a:ext uri="{FF2B5EF4-FFF2-40B4-BE49-F238E27FC236}">
                  <a16:creationId xmlns:a16="http://schemas.microsoft.com/office/drawing/2014/main" id="{3A6BC802-AF89-4035-9559-9F1C2B68136F}"/>
                </a:ext>
              </a:extLst>
            </p:cNvPr>
            <p:cNvSpPr/>
            <p:nvPr/>
          </p:nvSpPr>
          <p:spPr>
            <a:xfrm>
              <a:off x="6952750" y="1855699"/>
              <a:ext cx="622169" cy="603316"/>
            </a:xfrm>
            <a:prstGeom prst="flowChartMultidocumen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2" name="Flowchart: Multidocument 31">
              <a:extLst>
                <a:ext uri="{FF2B5EF4-FFF2-40B4-BE49-F238E27FC236}">
                  <a16:creationId xmlns:a16="http://schemas.microsoft.com/office/drawing/2014/main" id="{1F63CD62-C198-4557-BA12-32A53CABC82E}"/>
                </a:ext>
              </a:extLst>
            </p:cNvPr>
            <p:cNvSpPr/>
            <p:nvPr/>
          </p:nvSpPr>
          <p:spPr>
            <a:xfrm>
              <a:off x="7568997" y="1855699"/>
              <a:ext cx="622169" cy="603316"/>
            </a:xfrm>
            <a:prstGeom prst="flowChartMultidocumen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3" name="Flowchart: Multidocument 32">
              <a:extLst>
                <a:ext uri="{FF2B5EF4-FFF2-40B4-BE49-F238E27FC236}">
                  <a16:creationId xmlns:a16="http://schemas.microsoft.com/office/drawing/2014/main" id="{34620CD5-A86B-4AE1-AAB2-AD1D6208E1F4}"/>
                </a:ext>
              </a:extLst>
            </p:cNvPr>
            <p:cNvSpPr/>
            <p:nvPr/>
          </p:nvSpPr>
          <p:spPr>
            <a:xfrm>
              <a:off x="8185244" y="1855699"/>
              <a:ext cx="622169" cy="603316"/>
            </a:xfrm>
            <a:prstGeom prst="flowChartMultidocumen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4" name="Flowchart: Multidocument 33">
              <a:extLst>
                <a:ext uri="{FF2B5EF4-FFF2-40B4-BE49-F238E27FC236}">
                  <a16:creationId xmlns:a16="http://schemas.microsoft.com/office/drawing/2014/main" id="{D8DB50F5-A6F3-499E-A193-EE64F2024945}"/>
                </a:ext>
              </a:extLst>
            </p:cNvPr>
            <p:cNvSpPr/>
            <p:nvPr/>
          </p:nvSpPr>
          <p:spPr>
            <a:xfrm>
              <a:off x="8801492" y="1855699"/>
              <a:ext cx="622169" cy="603316"/>
            </a:xfrm>
            <a:prstGeom prst="flowChartMultidocumen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5" name="Flowchart: Multidocument 34">
              <a:extLst>
                <a:ext uri="{FF2B5EF4-FFF2-40B4-BE49-F238E27FC236}">
                  <a16:creationId xmlns:a16="http://schemas.microsoft.com/office/drawing/2014/main" id="{08016FE3-1C17-4D34-A9D2-6BCF52736BBB}"/>
                </a:ext>
              </a:extLst>
            </p:cNvPr>
            <p:cNvSpPr/>
            <p:nvPr/>
          </p:nvSpPr>
          <p:spPr>
            <a:xfrm>
              <a:off x="1406527" y="1855699"/>
              <a:ext cx="622169" cy="603316"/>
            </a:xfrm>
            <a:prstGeom prst="flowChartMultidocumen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6" name="Flowchart: Multidocument 35">
              <a:extLst>
                <a:ext uri="{FF2B5EF4-FFF2-40B4-BE49-F238E27FC236}">
                  <a16:creationId xmlns:a16="http://schemas.microsoft.com/office/drawing/2014/main" id="{30A40060-5777-4309-8658-EA2268DC3C13}"/>
                </a:ext>
              </a:extLst>
            </p:cNvPr>
            <p:cNvSpPr/>
            <p:nvPr/>
          </p:nvSpPr>
          <p:spPr>
            <a:xfrm>
              <a:off x="2022774" y="1855699"/>
              <a:ext cx="622169" cy="603316"/>
            </a:xfrm>
            <a:prstGeom prst="flowChartMultidocumen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51AAA88-161A-412C-BE25-DE3F6D6F4C13}"/>
              </a:ext>
            </a:extLst>
          </p:cNvPr>
          <p:cNvSpPr txBox="1"/>
          <p:nvPr/>
        </p:nvSpPr>
        <p:spPr>
          <a:xfrm>
            <a:off x="9153429" y="2073598"/>
            <a:ext cx="2974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dirty="0"/>
              <a:t>Clinical records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64CBD38-CD1D-48F8-AC17-45B9589FA3FE}"/>
              </a:ext>
            </a:extLst>
          </p:cNvPr>
          <p:cNvSpPr/>
          <p:nvPr/>
        </p:nvSpPr>
        <p:spPr>
          <a:xfrm>
            <a:off x="790280" y="1439694"/>
            <a:ext cx="8633381" cy="3385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err="1">
                <a:solidFill>
                  <a:schemeClr val="tx1"/>
                </a:solidFill>
              </a:rPr>
              <a:t>NZePS</a:t>
            </a:r>
            <a:r>
              <a:rPr lang="en-NZ" dirty="0">
                <a:solidFill>
                  <a:schemeClr val="tx1"/>
                </a:solidFill>
              </a:rPr>
              <a:t> (electronic prescription service)</a:t>
            </a:r>
          </a:p>
        </p:txBody>
      </p:sp>
    </p:spTree>
    <p:extLst>
      <p:ext uri="{BB962C8B-B14F-4D97-AF65-F5344CB8AC3E}">
        <p14:creationId xmlns:p14="http://schemas.microsoft.com/office/powerpoint/2010/main" val="3566219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1049F-D494-4F41-8599-C2EF0A6D2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New Zealand Medicines Terminology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CC6A087-C202-4C97-A8C0-6FF7FC126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64C02-55D3-4E73-8FF2-19ED79BEF6B9}" type="slidenum">
              <a:rPr lang="en-NZ" smtClean="0"/>
              <a:t>4</a:t>
            </a:fld>
            <a:endParaRPr lang="en-NZ"/>
          </a:p>
        </p:txBody>
      </p:sp>
      <p:sp>
        <p:nvSpPr>
          <p:cNvPr id="5" name="Callout: Bent Line with Border and Accent Bar 4">
            <a:extLst>
              <a:ext uri="{FF2B5EF4-FFF2-40B4-BE49-F238E27FC236}">
                <a16:creationId xmlns:a16="http://schemas.microsoft.com/office/drawing/2014/main" id="{0EDD4268-51A9-4028-8659-2E740656D779}"/>
              </a:ext>
            </a:extLst>
          </p:cNvPr>
          <p:cNvSpPr/>
          <p:nvPr/>
        </p:nvSpPr>
        <p:spPr>
          <a:xfrm>
            <a:off x="5740924" y="1555423"/>
            <a:ext cx="1338606" cy="942680"/>
          </a:xfrm>
          <a:prstGeom prst="accentBorderCallout2">
            <a:avLst>
              <a:gd name="adj1" fmla="val 70750"/>
              <a:gd name="adj2" fmla="val -4108"/>
              <a:gd name="adj3" fmla="val 74750"/>
              <a:gd name="adj4" fmla="val -19484"/>
              <a:gd name="adj5" fmla="val 201074"/>
              <a:gd name="adj6" fmla="val -19116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NZ" sz="1400" b="1" dirty="0"/>
              <a:t>Data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400" dirty="0"/>
              <a:t>AMT data model</a:t>
            </a:r>
          </a:p>
        </p:txBody>
      </p:sp>
      <p:sp>
        <p:nvSpPr>
          <p:cNvPr id="7" name="Callout: Bent Line with Border and Accent Bar 6">
            <a:extLst>
              <a:ext uri="{FF2B5EF4-FFF2-40B4-BE49-F238E27FC236}">
                <a16:creationId xmlns:a16="http://schemas.microsoft.com/office/drawing/2014/main" id="{E53931ED-09B1-495D-9586-4B419E5CAAC2}"/>
              </a:ext>
            </a:extLst>
          </p:cNvPr>
          <p:cNvSpPr/>
          <p:nvPr/>
        </p:nvSpPr>
        <p:spPr>
          <a:xfrm>
            <a:off x="8268032" y="4067047"/>
            <a:ext cx="2261707" cy="942680"/>
          </a:xfrm>
          <a:prstGeom prst="accentBorderCallout2">
            <a:avLst>
              <a:gd name="adj1" fmla="val 70750"/>
              <a:gd name="adj2" fmla="val -4108"/>
              <a:gd name="adj3" fmla="val 74750"/>
              <a:gd name="adj4" fmla="val -19484"/>
              <a:gd name="adj5" fmla="val -1564"/>
              <a:gd name="adj6" fmla="val -6643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NZ" sz="1400" b="1" dirty="0"/>
              <a:t>Listing strategy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400" dirty="0"/>
              <a:t>Capture at the point the medicine enters registration or subsidy</a:t>
            </a:r>
          </a:p>
        </p:txBody>
      </p:sp>
      <p:sp>
        <p:nvSpPr>
          <p:cNvPr id="6" name="Callout: Bent Line with Border and Accent Bar 5">
            <a:extLst>
              <a:ext uri="{FF2B5EF4-FFF2-40B4-BE49-F238E27FC236}">
                <a16:creationId xmlns:a16="http://schemas.microsoft.com/office/drawing/2014/main" id="{9F43A864-59CA-4735-B090-86547D356C60}"/>
              </a:ext>
            </a:extLst>
          </p:cNvPr>
          <p:cNvSpPr/>
          <p:nvPr/>
        </p:nvSpPr>
        <p:spPr>
          <a:xfrm>
            <a:off x="8268032" y="1500433"/>
            <a:ext cx="2261707" cy="2001523"/>
          </a:xfrm>
          <a:prstGeom prst="accentBorderCallout2">
            <a:avLst>
              <a:gd name="adj1" fmla="val 48393"/>
              <a:gd name="adj2" fmla="val -1527"/>
              <a:gd name="adj3" fmla="val 58226"/>
              <a:gd name="adj4" fmla="val -32387"/>
              <a:gd name="adj5" fmla="val 90067"/>
              <a:gd name="adj6" fmla="val -61825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NZ" sz="1400" b="1" dirty="0"/>
              <a:t>Interoperability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400" dirty="0" err="1"/>
              <a:t>SCTID</a:t>
            </a:r>
            <a:endParaRPr lang="en-NZ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400" dirty="0" err="1"/>
              <a:t>Pharmacode</a:t>
            </a:r>
            <a:r>
              <a:rPr lang="en-NZ" sz="1400" dirty="0"/>
              <a:t>®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400" dirty="0" err="1"/>
              <a:t>GTIN</a:t>
            </a:r>
            <a:endParaRPr lang="en-NZ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400" dirty="0"/>
              <a:t>WHO ATC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400" dirty="0"/>
              <a:t>PHARMAC (subsidies)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400" dirty="0" err="1"/>
              <a:t>Medsafe</a:t>
            </a:r>
            <a:r>
              <a:rPr lang="en-NZ" sz="1400" dirty="0"/>
              <a:t> (regulatory)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400" dirty="0" err="1"/>
              <a:t>SNOMED</a:t>
            </a:r>
            <a:r>
              <a:rPr lang="en-NZ" sz="1400" dirty="0"/>
              <a:t> CT (MP mapping)</a:t>
            </a:r>
          </a:p>
        </p:txBody>
      </p:sp>
      <p:sp>
        <p:nvSpPr>
          <p:cNvPr id="8" name="Callout: Bent Line with Border and Accent Bar 7">
            <a:extLst>
              <a:ext uri="{FF2B5EF4-FFF2-40B4-BE49-F238E27FC236}">
                <a16:creationId xmlns:a16="http://schemas.microsoft.com/office/drawing/2014/main" id="{F8D38D68-584A-4E5C-8F1B-CAF4B4651FA2}"/>
              </a:ext>
            </a:extLst>
          </p:cNvPr>
          <p:cNvSpPr/>
          <p:nvPr/>
        </p:nvSpPr>
        <p:spPr>
          <a:xfrm flipH="1">
            <a:off x="1215957" y="3743463"/>
            <a:ext cx="2499776" cy="2978012"/>
          </a:xfrm>
          <a:prstGeom prst="accentBorderCallout2">
            <a:avLst>
              <a:gd name="adj1" fmla="val 42298"/>
              <a:gd name="adj2" fmla="val -1266"/>
              <a:gd name="adj3" fmla="val 16275"/>
              <a:gd name="adj4" fmla="val -36411"/>
              <a:gd name="adj5" fmla="val 5731"/>
              <a:gd name="adj6" fmla="val -6367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NZ" sz="1400" b="1" dirty="0"/>
              <a:t>Content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400" dirty="0"/>
              <a:t>Regulated medicines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400" dirty="0"/>
              <a:t>Compassionate use medicines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400" dirty="0"/>
              <a:t>Unregulated subsidised medicines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400" dirty="0"/>
              <a:t>Subsidised medicines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400" dirty="0"/>
              <a:t>Subsidised foods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400" dirty="0"/>
              <a:t>Subsidised devices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400" dirty="0"/>
              <a:t>Subsidy claiming support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400" dirty="0"/>
              <a:t>Frequently prescribed alternative medicines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400" dirty="0"/>
              <a:t>Prescribe-by-brand flag</a:t>
            </a:r>
          </a:p>
        </p:txBody>
      </p:sp>
      <p:sp>
        <p:nvSpPr>
          <p:cNvPr id="11" name="Callout: Bent Line with Border and Accent Bar 10">
            <a:extLst>
              <a:ext uri="{FF2B5EF4-FFF2-40B4-BE49-F238E27FC236}">
                <a16:creationId xmlns:a16="http://schemas.microsoft.com/office/drawing/2014/main" id="{DF8C1595-26FF-4D52-B548-5840C8E84386}"/>
              </a:ext>
            </a:extLst>
          </p:cNvPr>
          <p:cNvSpPr/>
          <p:nvPr/>
        </p:nvSpPr>
        <p:spPr>
          <a:xfrm flipH="1">
            <a:off x="1215957" y="1541832"/>
            <a:ext cx="2499776" cy="1572705"/>
          </a:xfrm>
          <a:prstGeom prst="accentBorderCallout2">
            <a:avLst>
              <a:gd name="adj1" fmla="val 42298"/>
              <a:gd name="adj2" fmla="val -1266"/>
              <a:gd name="adj3" fmla="val 60301"/>
              <a:gd name="adj4" fmla="val -24094"/>
              <a:gd name="adj5" fmla="val 120648"/>
              <a:gd name="adj6" fmla="val -6834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NZ" sz="1400" b="1" dirty="0"/>
              <a:t>Descriptions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400" dirty="0"/>
              <a:t>PT and </a:t>
            </a:r>
            <a:r>
              <a:rPr lang="en-NZ" sz="1400" dirty="0" err="1"/>
              <a:t>FSN</a:t>
            </a:r>
            <a:endParaRPr lang="en-NZ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400" dirty="0"/>
              <a:t>Prescribing Term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400" dirty="0"/>
              <a:t>Charting Term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400" dirty="0"/>
              <a:t>Pharmacy label terms (40, 80, 160)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1400" dirty="0"/>
              <a:t>Sort terms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70AA9CE-5B8E-4C13-9F7D-CF058AC68F27}"/>
              </a:ext>
            </a:extLst>
          </p:cNvPr>
          <p:cNvSpPr/>
          <p:nvPr/>
        </p:nvSpPr>
        <p:spPr>
          <a:xfrm>
            <a:off x="5323002" y="3289955"/>
            <a:ext cx="1545995" cy="7729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4000" dirty="0" err="1"/>
              <a:t>NZMT</a:t>
            </a:r>
            <a:r>
              <a:rPr lang="en-NZ" sz="4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91230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259E13A-0010-4C12-9223-9FF48020C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Issues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1402084-4D3F-4886-89EA-4490893B74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/>
              <a:t>Few because we are a standalone system</a:t>
            </a:r>
          </a:p>
          <a:p>
            <a:r>
              <a:rPr lang="en-NZ" dirty="0"/>
              <a:t>Mapping issues</a:t>
            </a:r>
          </a:p>
          <a:p>
            <a:pPr lvl="1"/>
            <a:r>
              <a:rPr lang="en-NZ" dirty="0"/>
              <a:t>Absence of suitable </a:t>
            </a:r>
            <a:r>
              <a:rPr lang="en-NZ" dirty="0" err="1"/>
              <a:t>SNOMED</a:t>
            </a:r>
            <a:r>
              <a:rPr lang="en-NZ" dirty="0"/>
              <a:t> CT concepts because of our early listing strategy</a:t>
            </a:r>
          </a:p>
          <a:p>
            <a:pPr lvl="1"/>
            <a:r>
              <a:rPr lang="en-NZ" dirty="0"/>
              <a:t>Absence of suitable concepts for foods and devices</a:t>
            </a:r>
          </a:p>
          <a:p>
            <a:r>
              <a:rPr lang="en-NZ" dirty="0"/>
              <a:t>Absence of editorial guidance for some medicines</a:t>
            </a:r>
          </a:p>
          <a:p>
            <a:r>
              <a:rPr lang="en-NZ" dirty="0" err="1"/>
              <a:t>SNOMED</a:t>
            </a:r>
            <a:r>
              <a:rPr lang="en-NZ" dirty="0"/>
              <a:t> CT Terms not suitable for clinical use in the NZ context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E11EF5-28D4-4995-A892-4971A8B6C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64C02-55D3-4E73-8FF2-19ED79BEF6B9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19115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ZULM.potm" id="{684A3879-20B5-4D1D-8B76-2F13C0056694}" vid="{A0061B39-CE29-4C1C-9E9B-9D3C6004C12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NZULM</Template>
  <TotalTime>228</TotalTime>
  <Words>251</Words>
  <Application>Microsoft Macintosh PowerPoint</Application>
  <PresentationFormat>Widescreen</PresentationFormat>
  <Paragraphs>63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New Zealand Universal List of Medicines</vt:lpstr>
      <vt:lpstr>Some history</vt:lpstr>
      <vt:lpstr>NZ Digital health ecosystem</vt:lpstr>
      <vt:lpstr>New Zealand Medicines Terminology </vt:lpstr>
      <vt:lpstr>Issues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Zealand Universal List of Medicines</dc:title>
  <dc:creator>David Mitchell</dc:creator>
  <cp:lastModifiedBy>Linda Bird</cp:lastModifiedBy>
  <cp:revision>15</cp:revision>
  <dcterms:created xsi:type="dcterms:W3CDTF">2021-01-18T04:14:47Z</dcterms:created>
  <dcterms:modified xsi:type="dcterms:W3CDTF">2021-01-22T10:58:12Z</dcterms:modified>
</cp:coreProperties>
</file>