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6858000" cy="51435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7HHSOVfWWizNKvf0RhHXK05mQ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6" d="100"/>
          <a:sy n="206" d="100"/>
        </p:scale>
        <p:origin x="2148" y="120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Poisoning 3287 concepts – 3231 FSN</a:t>
            </a:r>
            <a:endParaRPr/>
          </a:p>
        </p:txBody>
      </p:sp>
      <p:sp>
        <p:nvSpPr>
          <p:cNvPr id="113" name="Google Shape;113;p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horizontal a">
  <p:cSld name="Title slide - horizontal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1"/>
          <p:cNvSpPr>
            <a:spLocks noGrp="1"/>
          </p:cNvSpPr>
          <p:nvPr>
            <p:ph type="pic" idx="2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grpSp>
        <p:nvGrpSpPr>
          <p:cNvPr id="26" name="Google Shape;26;p13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13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CA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www.snomed.org</a:t>
              </a:r>
              <a:r>
                <a:rPr lang="en-CA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/>
            </a:p>
          </p:txBody>
        </p:sp>
        <p:pic>
          <p:nvPicPr>
            <p:cNvPr id="28" name="Google Shape;28;p13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13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@Snomedct </a:t>
              </a:r>
              <a:r>
                <a:rPr lang="en-CA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2019 IHTSDO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ustom Layout">
  <p:cSld name="1_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5"/>
          <p:cNvSpPr>
            <a:spLocks noGrp="1"/>
          </p:cNvSpPr>
          <p:nvPr>
            <p:ph type="pic" idx="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7" name="Google Shape;37;p15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38" name="Google Shape;38;p15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CA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www.snomed.org</a:t>
              </a:r>
              <a:r>
                <a:rPr lang="en-CA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/>
            </a:p>
          </p:txBody>
        </p:sp>
        <p:pic>
          <p:nvPicPr>
            <p:cNvPr id="39" name="Google Shape;39;p15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" name="Google Shape;40;p15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@Snomedct </a:t>
              </a:r>
              <a:r>
                <a:rPr lang="en-CA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2019 IHTSDO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6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1"/>
          </p:nvPr>
        </p:nvSpPr>
        <p:spPr>
          <a:xfrm>
            <a:off x="347662" y="1406988"/>
            <a:ext cx="2915083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2"/>
          </p:nvPr>
        </p:nvSpPr>
        <p:spPr>
          <a:xfrm>
            <a:off x="3366655" y="1420838"/>
            <a:ext cx="312767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7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body" idx="1"/>
          </p:nvPr>
        </p:nvSpPr>
        <p:spPr>
          <a:xfrm>
            <a:off x="347662" y="3532909"/>
            <a:ext cx="6167438" cy="108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>
            <a:spLocks noGrp="1"/>
          </p:cNvSpPr>
          <p:nvPr>
            <p:ph type="pic" idx="2"/>
          </p:nvPr>
        </p:nvSpPr>
        <p:spPr>
          <a:xfrm>
            <a:off x="602456" y="157956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17"/>
          <p:cNvSpPr>
            <a:spLocks noGrp="1"/>
          </p:cNvSpPr>
          <p:nvPr>
            <p:ph type="pic" idx="3"/>
          </p:nvPr>
        </p:nvSpPr>
        <p:spPr>
          <a:xfrm>
            <a:off x="3688557" y="156570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8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body" idx="1"/>
          </p:nvPr>
        </p:nvSpPr>
        <p:spPr>
          <a:xfrm>
            <a:off x="347662" y="1545094"/>
            <a:ext cx="355932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>
            <a:spLocks noGrp="1"/>
          </p:cNvSpPr>
          <p:nvPr>
            <p:ph type="pic" idx="2"/>
          </p:nvPr>
        </p:nvSpPr>
        <p:spPr>
          <a:xfrm>
            <a:off x="4000499" y="1545093"/>
            <a:ext cx="251460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9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 rot="-5400000">
            <a:off x="-452291" y="2792990"/>
            <a:ext cx="3117850" cy="63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ctr">
              <a:spcBef>
                <a:spcPts val="27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/>
            </a:lvl2pPr>
            <a:lvl3pPr marL="1371600" lvl="2" indent="-228600" algn="ctr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None/>
              <a:defRPr/>
            </a:lvl3pPr>
            <a:lvl4pPr marL="1828800" lvl="3" indent="-228600" algn="ctr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None/>
              <a:defRPr/>
            </a:lvl4pPr>
            <a:lvl5pPr marL="2286000" lvl="4" indent="-22860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>
            <a:spLocks noGrp="1"/>
          </p:cNvSpPr>
          <p:nvPr>
            <p:ph type="pic" idx="2"/>
          </p:nvPr>
        </p:nvSpPr>
        <p:spPr>
          <a:xfrm>
            <a:off x="1611023" y="1550988"/>
            <a:ext cx="4519613" cy="31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0"/>
          <p:cNvSpPr/>
          <p:nvPr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1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5736" y="215731"/>
            <a:ext cx="1712068" cy="762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2374" y="206897"/>
            <a:ext cx="1809344" cy="7711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cxnSp>
        <p:nvCxnSpPr>
          <p:cNvPr id="20" name="Google Shape;20;p12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1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tmo@snomed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 txBox="1"/>
          <p:nvPr/>
        </p:nvSpPr>
        <p:spPr>
          <a:xfrm>
            <a:off x="294322" y="2937510"/>
            <a:ext cx="4163378" cy="1084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5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Poisoning and Overdose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EAG meeting 15/12/2020 </a:t>
            </a:r>
            <a:endParaRPr/>
          </a:p>
        </p:txBody>
      </p:sp>
      <p:pic>
        <p:nvPicPr>
          <p:cNvPr id="67" name="Google Shape;67;p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0824" t="1" r="35402" b="204"/>
          <a:stretch/>
        </p:blipFill>
        <p:spPr>
          <a:xfrm>
            <a:off x="4803229" y="1097203"/>
            <a:ext cx="2054771" cy="4046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Background</a:t>
            </a: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Related to:</a:t>
            </a:r>
            <a:endParaRPr sz="1400">
              <a:solidFill>
                <a:srgbClr val="000000"/>
              </a:solidFill>
            </a:endParaRPr>
          </a:p>
          <a:p>
            <a:pPr marL="1028700" lvl="3" indent="-88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Substance-Product Improvement: identifying and re-modelling concepts that are defined by substance vs. product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28700" lvl="3" indent="-88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QI project: Update modelling (also identifying the concepts that are out of scope of e.g. Vaccine poisoning)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" lvl="2" indent="-2857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Hierarchies: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28700" lvl="3" indent="-88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75478009 |Poisoning (disorder)| Descendants Count, Stated: 3615 concepts, Inferred: 3615 concepts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28700" lvl="3" indent="-88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55680006 |Drug overdose (disorder)| - Descendants Count, Stated: 1942 concepts, Inferred: 1942 concepts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" lvl="2" indent="-2857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Dependencies: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28700" lvl="3" indent="-889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https://jira.ihtsdotools.org/browse/IHTSDO-310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  <a:p>
            <a:pPr marL="320040" lvl="2" indent="-19685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</a:pP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Scope</a:t>
            </a:r>
            <a:endParaRPr/>
          </a:p>
        </p:txBody>
      </p:sp>
      <p:sp>
        <p:nvSpPr>
          <p:cNvPr id="80" name="Google Shape;80;p3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Feedback requested on: </a:t>
            </a:r>
            <a:endParaRPr sz="1400">
              <a:solidFill>
                <a:srgbClr val="000000"/>
              </a:solidFill>
            </a:endParaRPr>
          </a:p>
          <a:p>
            <a:pPr marL="1028700" marR="0" lvl="3" indent="-88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Proposed definition for "poisoning", "overdose" 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28700" marR="0" lvl="3" indent="-88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Proposed general modelling/template: required and optional attribute value pairs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1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730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The proposed modelling and definitions are starting points to allow work on Substance-Product Improvement and QI projects to proceed. </a:t>
            </a:r>
            <a:endParaRPr sz="1400">
              <a:solidFill>
                <a:srgbClr val="000000"/>
              </a:solidFill>
            </a:endParaRPr>
          </a:p>
          <a:p>
            <a:pPr marL="285750" lvl="0" indent="-2730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Additional changes may become required when the broad scope of IHTSDO-310 is fully reviewed and resolved.</a:t>
            </a:r>
            <a:endParaRPr sz="1400">
              <a:solidFill>
                <a:srgbClr val="000000"/>
              </a:solidFill>
            </a:endParaRPr>
          </a:p>
          <a:p>
            <a:pPr marL="285750" lvl="0" indent="-2730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This work provides consistent modelling of concepts in these two sub-hierarchies to a point where further refinements can be implemented more robustly and by leveraging batch updates.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81" name="Google Shape;81;p3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75478009 |Poisoning (disorder)|</a:t>
            </a:r>
            <a:endParaRPr/>
          </a:p>
        </p:txBody>
      </p:sp>
      <p:sp>
        <p:nvSpPr>
          <p:cNvPr id="87" name="Google Shape;87;p6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</a:pPr>
            <a:r>
              <a:rPr lang="en-CA" sz="1400"/>
              <a:t> </a:t>
            </a:r>
            <a:r>
              <a:rPr lang="en-CA" sz="1400">
                <a:solidFill>
                  <a:srgbClr val="000000"/>
                </a:solidFill>
              </a:rPr>
              <a:t>Inactivate 7895008 |Poisoning caused by drug AND/OR medicinal substance (disorder)| and replace with 75478009 |Poisoning (disorder)|as a high level primitive grouper:</a:t>
            </a:r>
            <a:endParaRPr sz="1400">
              <a:solidFill>
                <a:srgbClr val="000000"/>
              </a:solidFill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Definition: Exposure to a substance (e.g. medicinal product, household product, industrial chemical, or plant or animal derivatives) that is fatal or harmful to health.</a:t>
            </a:r>
            <a:endParaRPr sz="1400">
              <a:solidFill>
                <a:srgbClr val="000000"/>
              </a:solidFill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is a = Clinical finding</a:t>
            </a:r>
            <a:endParaRPr sz="1400">
              <a:solidFill>
                <a:srgbClr val="000000"/>
              </a:solidFill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Optional attributes</a:t>
            </a:r>
            <a:endParaRPr sz="1400">
              <a:solidFill>
                <a:srgbClr val="000000"/>
              </a:solidFill>
            </a:endParaRPr>
          </a:p>
          <a:p>
            <a:pPr marL="1200150" lvl="3" indent="-1714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Causative agent (substance or pharmaceutical and biologic product) 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course (Acute, Chronic) 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Due to* (to define poisoning of intentional, accidental, undetermined intent)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6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55680006 |Drug overdose (disorder)|</a:t>
            </a:r>
            <a:endParaRPr/>
          </a:p>
        </p:txBody>
      </p:sp>
      <p:sp>
        <p:nvSpPr>
          <p:cNvPr id="94" name="Google Shape;94;p4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</a:rPr>
              <a:t>Inactivate 55680006 |Drug overdose (disorder)| as ambiguous and replace it with the new primitive grouper "Overdose":</a:t>
            </a:r>
            <a:endParaRPr sz="1400" dirty="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</a:rPr>
              <a:t>Definition: overdose implies the act of consuming a greater amount than intended or greater than recommended by </a:t>
            </a:r>
            <a:r>
              <a:rPr lang="en-CA" sz="1400">
                <a:solidFill>
                  <a:srgbClr val="000000"/>
                </a:solidFill>
              </a:rPr>
              <a:t>product or therapeutic </a:t>
            </a:r>
            <a:r>
              <a:rPr lang="en-CA" sz="1400" dirty="0">
                <a:solidFill>
                  <a:srgbClr val="000000"/>
                </a:solidFill>
              </a:rPr>
              <a:t>guidelines.</a:t>
            </a:r>
            <a:endParaRPr sz="1400" dirty="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</a:rPr>
              <a:t>is a = poisoning</a:t>
            </a:r>
            <a:endParaRPr sz="1400" dirty="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</a:rPr>
              <a:t>Optional attributes</a:t>
            </a:r>
            <a:endParaRPr sz="1400" dirty="0">
              <a:solidFill>
                <a:srgbClr val="000000"/>
              </a:solidFill>
            </a:endParaRPr>
          </a:p>
          <a:p>
            <a:pPr marL="1314450" lvl="3" indent="-2857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Causative agent (&lt;&lt; substance or &lt;&lt;pharmaceutical and biologic product)</a:t>
            </a: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14450" lvl="3" indent="-2857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course (Acute, Chronic)</a:t>
            </a: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14450" lvl="3" indent="-2857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Due to* (to define overdose of intentional, accidental, undetermined intent)</a:t>
            </a: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Modelling of Intent: “Due To” vs. “Has Intent”</a:t>
            </a:r>
            <a:endParaRPr/>
          </a:p>
        </p:txBody>
      </p:sp>
      <p:sp>
        <p:nvSpPr>
          <p:cNvPr id="101" name="Google Shape;101;p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HAS INTENT</a:t>
            </a:r>
            <a:r>
              <a:rPr lang="en-CA" sz="1400">
                <a:solidFill>
                  <a:srgbClr val="000000"/>
                </a:solidFill>
              </a:rPr>
              <a:t>: Considered originally, but t</a:t>
            </a: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his attribute is not allowed for clinical findings. </a:t>
            </a:r>
            <a:endParaRPr sz="1400">
              <a:solidFill>
                <a:srgbClr val="000000"/>
              </a:solidFill>
            </a:endParaRPr>
          </a:p>
          <a:p>
            <a:pPr marL="285750" lvl="0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DUE TO = &lt;</a:t>
            </a:r>
            <a:r>
              <a:rPr lang="en-CA" sz="1400">
                <a:solidFill>
                  <a:srgbClr val="000000"/>
                </a:solidFill>
              </a:rPr>
              <a:t> </a:t>
            </a: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Event:</a:t>
            </a:r>
            <a:endParaRPr sz="140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418019003 |Accidental event (event)|</a:t>
            </a:r>
            <a:endParaRPr sz="140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|Intentional event (event)| </a:t>
            </a:r>
            <a:endParaRPr sz="140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419048002 |Event of undetermined intent (event)|) </a:t>
            </a:r>
            <a:endParaRPr sz="1400">
              <a:solidFill>
                <a:srgbClr val="000000"/>
              </a:solidFill>
            </a:endParaRPr>
          </a:p>
          <a:p>
            <a:pPr marL="285750" lvl="0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Most if not all of the concepts are modeled with CAUSATIVE AGENT, so the DUE TO may be added without impact on current modeling.  </a:t>
            </a:r>
            <a:endParaRPr sz="1400">
              <a:solidFill>
                <a:srgbClr val="000000"/>
              </a:solidFill>
            </a:endParaRPr>
          </a:p>
          <a:p>
            <a:pPr marL="285750" lvl="0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would still allow these concepts to be </a:t>
            </a:r>
            <a:r>
              <a:rPr lang="en-CA" sz="1400">
                <a:solidFill>
                  <a:srgbClr val="000000"/>
                </a:solidFill>
              </a:rPr>
              <a:t>fully defined</a:t>
            </a: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marL="628650" lvl="1" indent="-1968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</a:pP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5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Poisoning Synonyms: Intoxication</a:t>
            </a:r>
            <a:endParaRPr/>
          </a:p>
        </p:txBody>
      </p:sp>
      <p:sp>
        <p:nvSpPr>
          <p:cNvPr id="108" name="Google Shape;108;p7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61 concepts, 44 FSN</a:t>
            </a:r>
            <a:endParaRPr sz="1400">
              <a:solidFill>
                <a:srgbClr val="000000"/>
              </a:solidFill>
            </a:endParaRPr>
          </a:p>
          <a:p>
            <a:pPr marL="285750" lvl="0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CA" sz="1400" b="1">
                <a:solidFill>
                  <a:srgbClr val="000000"/>
                </a:solidFill>
              </a:rPr>
              <a:t>Inactive Intoxication</a:t>
            </a:r>
            <a:r>
              <a:rPr lang="en-CA" sz="1400">
                <a:solidFill>
                  <a:srgbClr val="000000"/>
                </a:solidFill>
              </a:rPr>
              <a:t> as a synonym of poisoning and create a new concept Intoxication as a primitive grouper</a:t>
            </a:r>
            <a:endParaRPr sz="140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Definition: Diminished control of mental or physical functioning caused by exposure to a substance</a:t>
            </a:r>
            <a:endParaRPr sz="140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is a = poisoning</a:t>
            </a:r>
            <a:endParaRPr sz="1400">
              <a:solidFill>
                <a:srgbClr val="000000"/>
              </a:solidFill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</a:rPr>
              <a:t>Optional attributes</a:t>
            </a:r>
            <a:endParaRPr sz="1400">
              <a:solidFill>
                <a:srgbClr val="000000"/>
              </a:solidFill>
            </a:endParaRPr>
          </a:p>
          <a:p>
            <a:pPr marL="1314450" lvl="3" indent="-2857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Causative agent (substance or pharmaceutical and biologic product)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14450" lvl="3" indent="-2857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course (Acute, Chronic)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14450" lvl="3" indent="-28575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-CA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Has intent (accidental, intentional, unknown intent)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7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CA"/>
              <a:t>Poisoning Synonyms: Other</a:t>
            </a:r>
            <a:endParaRPr/>
          </a:p>
        </p:txBody>
      </p:sp>
      <p:sp>
        <p:nvSpPr>
          <p:cNvPr id="116" name="Google Shape;116;p8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685800" lvl="1" indent="-342900" algn="l" rtl="0">
              <a:spcBef>
                <a:spcPts val="0"/>
              </a:spcBef>
              <a:spcAft>
                <a:spcPts val="0"/>
              </a:spcAft>
              <a:buClr>
                <a:srgbClr val="1D1E20"/>
              </a:buClr>
              <a:buSzPts val="1400"/>
              <a:buAutoNum type="arabicPeriod"/>
            </a:pPr>
            <a:r>
              <a:rPr lang="en-CA" sz="1400"/>
              <a:t>Toxic effect (264 concepts, 233 FSN)</a:t>
            </a:r>
            <a:endParaRPr sz="1400"/>
          </a:p>
          <a:p>
            <a:pPr marL="1371600" lvl="3" indent="-33020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Char char="•"/>
            </a:pPr>
            <a:r>
              <a:rPr lang="en-CA" sz="1200">
                <a:latin typeface="Arial"/>
                <a:ea typeface="Arial"/>
                <a:cs typeface="Arial"/>
                <a:sym typeface="Arial"/>
              </a:rPr>
              <a:t>Keep for now, but requires further review.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1371600" lvl="3" indent="-33020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Char char="•"/>
            </a:pPr>
            <a:r>
              <a:rPr lang="en-CA" sz="1200">
                <a:latin typeface="Arial"/>
                <a:ea typeface="Arial"/>
                <a:cs typeface="Arial"/>
                <a:sym typeface="Arial"/>
              </a:rPr>
              <a:t>Often considered synonymous as they are frequently used interchangeably in the references, but terms are subtly different: </a:t>
            </a:r>
            <a:r>
              <a:rPr lang="en-CA" sz="1200" b="1">
                <a:latin typeface="Arial"/>
                <a:ea typeface="Arial"/>
                <a:cs typeface="Arial"/>
                <a:sym typeface="Arial"/>
              </a:rPr>
              <a:t>poisoning</a:t>
            </a:r>
            <a:r>
              <a:rPr lang="en-CA" sz="1200">
                <a:latin typeface="Arial"/>
                <a:ea typeface="Arial"/>
                <a:cs typeface="Arial"/>
                <a:sym typeface="Arial"/>
              </a:rPr>
              <a:t> is exposure to a toxic substance, but </a:t>
            </a:r>
            <a:r>
              <a:rPr lang="en-CA" sz="1200" b="1">
                <a:latin typeface="Arial"/>
                <a:ea typeface="Arial"/>
                <a:cs typeface="Arial"/>
                <a:sym typeface="Arial"/>
              </a:rPr>
              <a:t>toxic effects </a:t>
            </a:r>
            <a:r>
              <a:rPr lang="en-CA" sz="1200">
                <a:latin typeface="Arial"/>
                <a:ea typeface="Arial"/>
                <a:cs typeface="Arial"/>
                <a:sym typeface="Arial"/>
              </a:rPr>
              <a:t>of the poison may or may not be manifested.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400"/>
              <a:buAutoNum type="arabicPeriod"/>
            </a:pPr>
            <a:r>
              <a:rPr lang="en-CA" sz="1400"/>
              <a:t>Toxicity (99 concept, 65 FSN): </a:t>
            </a:r>
            <a:endParaRPr sz="1400"/>
          </a:p>
          <a:p>
            <a:pPr marL="1314450" lvl="3" indent="-27305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200"/>
              <a:buChar char="•"/>
            </a:pPr>
            <a:r>
              <a:rPr lang="en-CA" sz="1200">
                <a:latin typeface="Arial"/>
                <a:ea typeface="Arial"/>
                <a:cs typeface="Arial"/>
                <a:sym typeface="Arial"/>
              </a:rPr>
              <a:t>Keep for now, but requires further review.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1314450" lvl="3" indent="-27305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200"/>
              <a:buChar char="•"/>
            </a:pPr>
            <a:r>
              <a:rPr lang="en-CA" sz="1200">
                <a:latin typeface="Arial"/>
                <a:ea typeface="Arial"/>
                <a:cs typeface="Arial"/>
                <a:sym typeface="Arial"/>
              </a:rPr>
              <a:t>Degree of virulence of a toxic microbe or of a poison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400"/>
              <a:buAutoNum type="arabicPeriod"/>
            </a:pPr>
            <a:r>
              <a:rPr lang="en-CA" sz="1400"/>
              <a:t>Toxicosis (54 concept, 39)</a:t>
            </a:r>
            <a:endParaRPr sz="1400"/>
          </a:p>
          <a:p>
            <a:pPr marL="1028700" lvl="3" indent="-889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CA" sz="1400"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-CA" sz="1200">
                <a:latin typeface="Arial"/>
                <a:ea typeface="Arial"/>
                <a:cs typeface="Arial"/>
                <a:sym typeface="Arial"/>
              </a:rPr>
              <a:t>Keep for now, but requires further review.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1028700" lvl="3" indent="-76200" algn="l" rtl="0">
              <a:spcBef>
                <a:spcPts val="280"/>
              </a:spcBef>
              <a:spcAft>
                <a:spcPts val="0"/>
              </a:spcAft>
              <a:buSzPts val="1200"/>
              <a:buChar char="•"/>
            </a:pPr>
            <a:r>
              <a:rPr lang="en-CA" sz="1200">
                <a:latin typeface="Arial"/>
                <a:ea typeface="Arial"/>
                <a:cs typeface="Arial"/>
                <a:sym typeface="Arial"/>
              </a:rPr>
              <a:t>     Disease due to poisoning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628650" lvl="1" indent="-2857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400"/>
              <a:buAutoNum type="arabicPeriod"/>
            </a:pPr>
            <a:r>
              <a:rPr lang="en-CA" sz="1400"/>
              <a:t>Poisoning syndrome: (1 concept, 0 FSN)</a:t>
            </a:r>
            <a:endParaRPr sz="1400"/>
          </a:p>
          <a:p>
            <a:pPr marL="1314450" lvl="3" indent="-27305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200"/>
              <a:buChar char="•"/>
            </a:pPr>
            <a:r>
              <a:rPr lang="en-CA" sz="1200">
                <a:latin typeface="Arial"/>
                <a:ea typeface="Arial"/>
                <a:cs typeface="Arial"/>
                <a:sym typeface="Arial"/>
              </a:rPr>
              <a:t>Inactivate?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8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9" descr="/Users/kathycoyle/Data/SNOMED/2212 PPT Template/images/AdobeStock_70171284_NEW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354137"/>
            <a:ext cx="6858000" cy="240506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9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45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Thank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45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	you!</a:t>
            </a:r>
            <a:endParaRPr/>
          </a:p>
        </p:txBody>
      </p:sp>
      <p:sp>
        <p:nvSpPr>
          <p:cNvPr id="124" name="Google Shape;124;p9"/>
          <p:cNvSpPr txBox="1"/>
          <p:nvPr/>
        </p:nvSpPr>
        <p:spPr>
          <a:xfrm>
            <a:off x="6195410" y="4754412"/>
            <a:ext cx="330200" cy="282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" name="Google Shape;125;p9"/>
          <p:cNvCxnSpPr/>
          <p:nvPr/>
        </p:nvCxnSpPr>
        <p:spPr>
          <a:xfrm rot="10800000">
            <a:off x="353410" y="4488082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6" name="Google Shape;126;p9"/>
          <p:cNvSpPr txBox="1"/>
          <p:nvPr/>
        </p:nvSpPr>
        <p:spPr>
          <a:xfrm>
            <a:off x="358173" y="4164232"/>
            <a:ext cx="6257925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</a:pPr>
            <a:r>
              <a:rPr lang="en-CA" sz="105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Please contact </a:t>
            </a:r>
            <a:r>
              <a:rPr lang="en-CA" sz="1050" b="0" i="0" u="sng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fas@snomed.org</a:t>
            </a:r>
            <a:r>
              <a:rPr lang="en-CA" sz="105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and/or </a:t>
            </a:r>
            <a:r>
              <a:rPr lang="en-CA" sz="1050" b="0" i="0" u="sng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tmo@snomed.org</a:t>
            </a:r>
            <a:r>
              <a:rPr lang="en-CA" sz="105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for further information.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</Words>
  <Application>Microsoft Office PowerPoint</Application>
  <PresentationFormat>Custom</PresentationFormat>
  <Paragraphs>79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Background</vt:lpstr>
      <vt:lpstr>Scope</vt:lpstr>
      <vt:lpstr>75478009 |Poisoning (disorder)|</vt:lpstr>
      <vt:lpstr>55680006 |Drug overdose (disorder)|</vt:lpstr>
      <vt:lpstr>Modelling of Intent: “Due To” vs. “Has Intent”</vt:lpstr>
      <vt:lpstr>Poisoning Synonyms: Intoxication</vt:lpstr>
      <vt:lpstr>Poisoning Synonyms: Other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Yongsheng Gao</dc:creator>
  <cp:lastModifiedBy>James Case</cp:lastModifiedBy>
  <cp:revision>1</cp:revision>
  <dcterms:created xsi:type="dcterms:W3CDTF">2020-03-27T14:13:15Z</dcterms:created>
  <dcterms:modified xsi:type="dcterms:W3CDTF">2020-12-14T20:55:21Z</dcterms:modified>
</cp:coreProperties>
</file>