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6" r:id="rId3"/>
    <p:sldId id="289" r:id="rId4"/>
    <p:sldId id="299" r:id="rId5"/>
    <p:sldId id="297" r:id="rId6"/>
    <p:sldId id="300" r:id="rId7"/>
    <p:sldId id="301" r:id="rId8"/>
    <p:sldId id="302" r:id="rId9"/>
    <p:sldId id="303" r:id="rId10"/>
    <p:sldId id="304" r:id="rId11"/>
    <p:sldId id="30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14"/>
    <p:restoredTop sz="96322"/>
  </p:normalViewPr>
  <p:slideViewPr>
    <p:cSldViewPr snapToGrid="0" snapToObjects="1">
      <p:cViewPr varScale="1">
        <p:scale>
          <a:sx n="128" d="100"/>
          <a:sy n="128" d="100"/>
        </p:scale>
        <p:origin x="60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E9F772-1F04-7B43-8DFE-58FF02469B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3E91BDC-9945-C04A-8CC7-C467C72479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90D04F7-EF81-7346-8E31-D221BEE75C26}"/>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7520A880-B0EC-794C-8926-7A2F6E51BE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3F3B13-06F2-034A-8472-C5787ABCA2F0}"/>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519547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B1CDD-7733-EE4D-8BE6-35376C30A13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B640124-815C-7541-930E-F237E19D93B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3A311-E9D8-FB40-8E77-BCC35B2FE503}"/>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524A0DA2-A67F-7D4E-98F9-285E41F713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6B2AC7-711F-9D45-AD8D-E82DDBE27370}"/>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221828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FEE8D9F-B86C-FB43-B4C2-E8A4931812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B782092-C0C5-C544-9B7A-313B2E0EF16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94EFC5-9B7B-DA46-B625-AEF9E9219A9C}"/>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9FA8D10D-DD67-F94E-8908-47AF0ED501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4C73AE-4EB8-1347-8EE9-FF7E20FEDF2B}"/>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231500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63330-96AB-9249-ACB2-41744B8FF2C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B70FDD-7BDE-274F-9183-B9D9FAEE61C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2B3C47D-472D-914D-A33D-7F6AE631B547}"/>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FA0E38B6-D0D7-7D45-8D8F-0E4E8AFD64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413AB7-7270-714E-A957-A48B76E79C16}"/>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479684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CF55C2-C837-794D-BA61-0BE9B18ADB9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BB84CB-5C33-D049-ACC3-8C2C16BE56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ACC3E7-43C2-8C48-BD63-41A32A15C300}"/>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C2E52AA1-4C65-E74E-96C9-1F6CD48DF2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80C2EA-515B-3346-8194-05D5A5B9D9BE}"/>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536280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1B6D8-2906-684F-9ED6-C01CB69DB02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6B569FC-DB4F-F74D-B5FB-957A648321B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1D31284-0897-B040-9B5C-0E9F4984602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7465D81-A334-384D-B8E7-5014E9215D0E}"/>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6" name="Footer Placeholder 5">
            <a:extLst>
              <a:ext uri="{FF2B5EF4-FFF2-40B4-BE49-F238E27FC236}">
                <a16:creationId xmlns:a16="http://schemas.microsoft.com/office/drawing/2014/main" id="{2BF1AD1B-7141-0E4B-9677-DB089D985E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31D576-A5DA-4B4B-87E0-9C2EF6C77928}"/>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6696257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12FE72-2DFC-6F4F-8063-AA5FC3924EA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FC9C7C4-3144-F94A-910C-592E63B7D2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336CD4-BBE3-D849-8CA2-F955FEC48C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CDA30B3-C4A0-084D-8FD5-439B4E2D65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464BAAD-DD5C-7148-ABA7-1C44BB137FA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D65378F-BDDC-3842-8326-CC33A5931DC1}"/>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8" name="Footer Placeholder 7">
            <a:extLst>
              <a:ext uri="{FF2B5EF4-FFF2-40B4-BE49-F238E27FC236}">
                <a16:creationId xmlns:a16="http://schemas.microsoft.com/office/drawing/2014/main" id="{3219E9E9-5A5A-E24D-917F-A292AED78B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BFA21A-9694-FE46-90D4-0BF542A0FA1C}"/>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1850906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D6803-CF87-2441-9B65-6D423CE0EC9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9C4798E-A418-B44B-8CA8-E3C2C987D237}"/>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4" name="Footer Placeholder 3">
            <a:extLst>
              <a:ext uri="{FF2B5EF4-FFF2-40B4-BE49-F238E27FC236}">
                <a16:creationId xmlns:a16="http://schemas.microsoft.com/office/drawing/2014/main" id="{7FA22B25-ABB1-0746-9C94-B3C8D88A8D6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AFEEEC2-9B45-C942-8C2E-EE2B62CBAB9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99727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3D839B5-569B-4A4F-9D60-B04C2E5F260B}"/>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3" name="Footer Placeholder 2">
            <a:extLst>
              <a:ext uri="{FF2B5EF4-FFF2-40B4-BE49-F238E27FC236}">
                <a16:creationId xmlns:a16="http://schemas.microsoft.com/office/drawing/2014/main" id="{29044D00-F389-AE42-B251-7F22594543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A026CE-8E71-BE47-98DC-541AB555C03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30716371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3D1DD-8A38-2C45-B6BF-6B9C1F9995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BF2BCD-326F-7B4D-9BCA-7F278561F5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D9BFFA-EBC4-9B46-B279-DA6389F114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6750FC1-547E-F349-B8E9-55B5374C121E}"/>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6" name="Footer Placeholder 5">
            <a:extLst>
              <a:ext uri="{FF2B5EF4-FFF2-40B4-BE49-F238E27FC236}">
                <a16:creationId xmlns:a16="http://schemas.microsoft.com/office/drawing/2014/main" id="{7FB935A4-11DC-DA42-82AA-A1FA4321243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CAB1BB-3B0C-5747-A729-03E549983E5E}"/>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4195111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E4BF4-9C7A-AE4E-AD5C-32147151B9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58AC88-8AEC-FB40-BEB7-F65E2E4BE81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057DB80-75C7-5B4D-BB83-BABFD33DCD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A9B531-A734-D946-917D-439EF64D85E5}"/>
              </a:ext>
            </a:extLst>
          </p:cNvPr>
          <p:cNvSpPr>
            <a:spLocks noGrp="1"/>
          </p:cNvSpPr>
          <p:nvPr>
            <p:ph type="dt" sz="half" idx="10"/>
          </p:nvPr>
        </p:nvSpPr>
        <p:spPr/>
        <p:txBody>
          <a:bodyPr/>
          <a:lstStyle/>
          <a:p>
            <a:fld id="{52FA823A-C995-D446-A896-CF1DEA333B54}" type="datetimeFigureOut">
              <a:rPr lang="en-US" smtClean="0"/>
              <a:t>1/8/21</a:t>
            </a:fld>
            <a:endParaRPr lang="en-US"/>
          </a:p>
        </p:txBody>
      </p:sp>
      <p:sp>
        <p:nvSpPr>
          <p:cNvPr id="6" name="Footer Placeholder 5">
            <a:extLst>
              <a:ext uri="{FF2B5EF4-FFF2-40B4-BE49-F238E27FC236}">
                <a16:creationId xmlns:a16="http://schemas.microsoft.com/office/drawing/2014/main" id="{2BBF90B7-8026-744D-A71B-003ECE92FD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9A19C5-0E49-8C4A-8C4D-1D88CE0D2A05}"/>
              </a:ext>
            </a:extLst>
          </p:cNvPr>
          <p:cNvSpPr>
            <a:spLocks noGrp="1"/>
          </p:cNvSpPr>
          <p:nvPr>
            <p:ph type="sldNum" sz="quarter" idx="12"/>
          </p:nvPr>
        </p:nvSpPr>
        <p:spPr/>
        <p:txBody>
          <a:bodyPr/>
          <a:lstStyle/>
          <a:p>
            <a:fld id="{5FDE1F9B-8AAF-004D-B300-8028626E45C3}" type="slidenum">
              <a:rPr lang="en-US" smtClean="0"/>
              <a:t>‹#›</a:t>
            </a:fld>
            <a:endParaRPr lang="en-US"/>
          </a:p>
        </p:txBody>
      </p:sp>
    </p:spTree>
    <p:extLst>
      <p:ext uri="{BB962C8B-B14F-4D97-AF65-F5344CB8AC3E}">
        <p14:creationId xmlns:p14="http://schemas.microsoft.com/office/powerpoint/2010/main" val="850132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0F7D55-D238-634E-901B-BDDE2334F4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CD44ABE-230A-1045-BABA-2B41402C1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3349BB-5742-6841-9C74-8C0B47EF39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FA823A-C995-D446-A896-CF1DEA333B54}" type="datetimeFigureOut">
              <a:rPr lang="en-US" smtClean="0"/>
              <a:t>1/8/21</a:t>
            </a:fld>
            <a:endParaRPr lang="en-US"/>
          </a:p>
        </p:txBody>
      </p:sp>
      <p:sp>
        <p:nvSpPr>
          <p:cNvPr id="5" name="Footer Placeholder 4">
            <a:extLst>
              <a:ext uri="{FF2B5EF4-FFF2-40B4-BE49-F238E27FC236}">
                <a16:creationId xmlns:a16="http://schemas.microsoft.com/office/drawing/2014/main" id="{9A291A59-99B0-FF47-A174-0D0B20265F6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1ABF2F2-C694-874F-84CC-6C70FC9EE87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E1F9B-8AAF-004D-B300-8028626E45C3}" type="slidenum">
              <a:rPr lang="en-US" smtClean="0"/>
              <a:t>‹#›</a:t>
            </a:fld>
            <a:endParaRPr lang="en-US"/>
          </a:p>
        </p:txBody>
      </p:sp>
    </p:spTree>
    <p:extLst>
      <p:ext uri="{BB962C8B-B14F-4D97-AF65-F5344CB8AC3E}">
        <p14:creationId xmlns:p14="http://schemas.microsoft.com/office/powerpoint/2010/main" val="3091335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14211-61F4-3E4D-B294-ABB78DE569DF}"/>
              </a:ext>
            </a:extLst>
          </p:cNvPr>
          <p:cNvSpPr>
            <a:spLocks noGrp="1"/>
          </p:cNvSpPr>
          <p:nvPr>
            <p:ph type="ctrTitle"/>
          </p:nvPr>
        </p:nvSpPr>
        <p:spPr/>
        <p:txBody>
          <a:bodyPr/>
          <a:lstStyle/>
          <a:p>
            <a:r>
              <a:rPr lang="en-US" dirty="0"/>
              <a:t>Contact dermatitis</a:t>
            </a:r>
          </a:p>
        </p:txBody>
      </p:sp>
      <p:sp>
        <p:nvSpPr>
          <p:cNvPr id="3" name="Subtitle 2">
            <a:extLst>
              <a:ext uri="{FF2B5EF4-FFF2-40B4-BE49-F238E27FC236}">
                <a16:creationId xmlns:a16="http://schemas.microsoft.com/office/drawing/2014/main" id="{D4C86D66-B6EF-CE4F-B893-D02D6A148357}"/>
              </a:ext>
            </a:extLst>
          </p:cNvPr>
          <p:cNvSpPr>
            <a:spLocks noGrp="1"/>
          </p:cNvSpPr>
          <p:nvPr>
            <p:ph type="subTitle" idx="1"/>
          </p:nvPr>
        </p:nvSpPr>
        <p:spPr/>
        <p:txBody>
          <a:bodyPr/>
          <a:lstStyle/>
          <a:p>
            <a:r>
              <a:rPr lang="en-US" dirty="0"/>
              <a:t>Further considerations</a:t>
            </a:r>
          </a:p>
        </p:txBody>
      </p:sp>
    </p:spTree>
    <p:extLst>
      <p:ext uri="{BB962C8B-B14F-4D97-AF65-F5344CB8AC3E}">
        <p14:creationId xmlns:p14="http://schemas.microsoft.com/office/powerpoint/2010/main" val="24363226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A3F30-6642-604A-9451-897E6B8F650A}"/>
              </a:ext>
            </a:extLst>
          </p:cNvPr>
          <p:cNvSpPr>
            <a:spLocks noGrp="1"/>
          </p:cNvSpPr>
          <p:nvPr>
            <p:ph type="title"/>
          </p:nvPr>
        </p:nvSpPr>
        <p:spPr/>
        <p:txBody>
          <a:bodyPr>
            <a:normAutofit fontScale="90000"/>
          </a:bodyPr>
          <a:lstStyle/>
          <a:p>
            <a:r>
              <a:rPr lang="en-US" dirty="0"/>
              <a:t>890169006 |Allergic contact dermatitis caused by urushiol from Toxicodendron vernix (disorder)|</a:t>
            </a:r>
          </a:p>
        </p:txBody>
      </p:sp>
      <p:pic>
        <p:nvPicPr>
          <p:cNvPr id="5" name="Content Placeholder 4">
            <a:extLst>
              <a:ext uri="{FF2B5EF4-FFF2-40B4-BE49-F238E27FC236}">
                <a16:creationId xmlns:a16="http://schemas.microsoft.com/office/drawing/2014/main" id="{71D7FD92-480B-C240-84DC-104F61996063}"/>
              </a:ext>
            </a:extLst>
          </p:cNvPr>
          <p:cNvPicPr>
            <a:picLocks noGrp="1" noChangeAspect="1"/>
          </p:cNvPicPr>
          <p:nvPr>
            <p:ph idx="1"/>
          </p:nvPr>
        </p:nvPicPr>
        <p:blipFill>
          <a:blip r:embed="rId2"/>
          <a:stretch>
            <a:fillRect/>
          </a:stretch>
        </p:blipFill>
        <p:spPr>
          <a:xfrm>
            <a:off x="838200" y="1929314"/>
            <a:ext cx="10515600" cy="4143960"/>
          </a:xfrm>
        </p:spPr>
      </p:pic>
    </p:spTree>
    <p:extLst>
      <p:ext uri="{BB962C8B-B14F-4D97-AF65-F5344CB8AC3E}">
        <p14:creationId xmlns:p14="http://schemas.microsoft.com/office/powerpoint/2010/main" val="796799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8CAD7E-BC46-B74B-846E-7D1267EF304C}"/>
              </a:ext>
            </a:extLst>
          </p:cNvPr>
          <p:cNvSpPr>
            <a:spLocks noGrp="1"/>
          </p:cNvSpPr>
          <p:nvPr>
            <p:ph type="title"/>
          </p:nvPr>
        </p:nvSpPr>
        <p:spPr/>
        <p:txBody>
          <a:bodyPr/>
          <a:lstStyle/>
          <a:p>
            <a:r>
              <a:rPr lang="en-US" dirty="0"/>
              <a:t>Allergic contact dermatitis caused by fragrance (disorder)</a:t>
            </a:r>
          </a:p>
        </p:txBody>
      </p:sp>
      <p:pic>
        <p:nvPicPr>
          <p:cNvPr id="5" name="Content Placeholder 4">
            <a:extLst>
              <a:ext uri="{FF2B5EF4-FFF2-40B4-BE49-F238E27FC236}">
                <a16:creationId xmlns:a16="http://schemas.microsoft.com/office/drawing/2014/main" id="{F6EE71E3-1DF5-A348-876F-AD229680C509}"/>
              </a:ext>
            </a:extLst>
          </p:cNvPr>
          <p:cNvPicPr>
            <a:picLocks noGrp="1" noChangeAspect="1"/>
          </p:cNvPicPr>
          <p:nvPr>
            <p:ph idx="1"/>
          </p:nvPr>
        </p:nvPicPr>
        <p:blipFill>
          <a:blip r:embed="rId2"/>
          <a:stretch>
            <a:fillRect/>
          </a:stretch>
        </p:blipFill>
        <p:spPr>
          <a:xfrm>
            <a:off x="1593319" y="1690688"/>
            <a:ext cx="8504838" cy="5044916"/>
          </a:xfrm>
        </p:spPr>
      </p:pic>
    </p:spTree>
    <p:extLst>
      <p:ext uri="{BB962C8B-B14F-4D97-AF65-F5344CB8AC3E}">
        <p14:creationId xmlns:p14="http://schemas.microsoft.com/office/powerpoint/2010/main" val="2676024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0FB9B-140B-AD42-A398-021D6D266E48}"/>
              </a:ext>
            </a:extLst>
          </p:cNvPr>
          <p:cNvSpPr>
            <a:spLocks noGrp="1"/>
          </p:cNvSpPr>
          <p:nvPr>
            <p:ph type="title"/>
          </p:nvPr>
        </p:nvSpPr>
        <p:spPr/>
        <p:txBody>
          <a:bodyPr/>
          <a:lstStyle/>
          <a:p>
            <a:r>
              <a:rPr lang="en-US" dirty="0"/>
              <a:t>Contact dermatitis – current model</a:t>
            </a:r>
          </a:p>
        </p:txBody>
      </p:sp>
      <p:pic>
        <p:nvPicPr>
          <p:cNvPr id="5" name="Content Placeholder 4">
            <a:extLst>
              <a:ext uri="{FF2B5EF4-FFF2-40B4-BE49-F238E27FC236}">
                <a16:creationId xmlns:a16="http://schemas.microsoft.com/office/drawing/2014/main" id="{8F5F689A-7D36-C04B-9791-4F78A5589B50}"/>
              </a:ext>
            </a:extLst>
          </p:cNvPr>
          <p:cNvPicPr>
            <a:picLocks noGrp="1" noChangeAspect="1"/>
          </p:cNvPicPr>
          <p:nvPr>
            <p:ph idx="1"/>
          </p:nvPr>
        </p:nvPicPr>
        <p:blipFill>
          <a:blip r:embed="rId2"/>
          <a:stretch>
            <a:fillRect/>
          </a:stretch>
        </p:blipFill>
        <p:spPr>
          <a:xfrm>
            <a:off x="1800061" y="1825625"/>
            <a:ext cx="8591878" cy="4351338"/>
          </a:xfrm>
        </p:spPr>
      </p:pic>
    </p:spTree>
    <p:extLst>
      <p:ext uri="{BB962C8B-B14F-4D97-AF65-F5344CB8AC3E}">
        <p14:creationId xmlns:p14="http://schemas.microsoft.com/office/powerpoint/2010/main" val="240846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AE6FE8-AA45-4E45-BDB3-53818892EDA4}"/>
              </a:ext>
            </a:extLst>
          </p:cNvPr>
          <p:cNvSpPr>
            <a:spLocks noGrp="1"/>
          </p:cNvSpPr>
          <p:nvPr>
            <p:ph type="title"/>
          </p:nvPr>
        </p:nvSpPr>
        <p:spPr/>
        <p:txBody>
          <a:bodyPr/>
          <a:lstStyle/>
          <a:p>
            <a:r>
              <a:rPr lang="en-US" dirty="0"/>
              <a:t>Contact dermatitis – proposed revision</a:t>
            </a:r>
          </a:p>
        </p:txBody>
      </p:sp>
      <p:pic>
        <p:nvPicPr>
          <p:cNvPr id="3" name="Content Placeholder 2">
            <a:extLst>
              <a:ext uri="{FF2B5EF4-FFF2-40B4-BE49-F238E27FC236}">
                <a16:creationId xmlns:a16="http://schemas.microsoft.com/office/drawing/2014/main" id="{47C67DFB-F127-174A-B866-E78CCBD128B0}"/>
              </a:ext>
            </a:extLst>
          </p:cNvPr>
          <p:cNvPicPr>
            <a:picLocks noGrp="1" noChangeAspect="1"/>
          </p:cNvPicPr>
          <p:nvPr>
            <p:ph idx="1"/>
          </p:nvPr>
        </p:nvPicPr>
        <p:blipFill>
          <a:blip r:embed="rId2"/>
          <a:stretch>
            <a:fillRect/>
          </a:stretch>
        </p:blipFill>
        <p:spPr>
          <a:xfrm>
            <a:off x="1077648" y="1825625"/>
            <a:ext cx="10036704" cy="4351338"/>
          </a:xfrm>
        </p:spPr>
      </p:pic>
    </p:spTree>
    <p:extLst>
      <p:ext uri="{BB962C8B-B14F-4D97-AF65-F5344CB8AC3E}">
        <p14:creationId xmlns:p14="http://schemas.microsoft.com/office/powerpoint/2010/main" val="414556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BE637-BA80-DD4D-A2CF-30C97E57018A}"/>
              </a:ext>
            </a:extLst>
          </p:cNvPr>
          <p:cNvSpPr>
            <a:spLocks noGrp="1"/>
          </p:cNvSpPr>
          <p:nvPr>
            <p:ph type="title"/>
          </p:nvPr>
        </p:nvSpPr>
        <p:spPr/>
        <p:txBody>
          <a:bodyPr>
            <a:normAutofit/>
          </a:bodyPr>
          <a:lstStyle/>
          <a:p>
            <a:r>
              <a:rPr lang="en-US" sz="4000" dirty="0"/>
              <a:t>Contact dermatitis due to specific exposures - 1</a:t>
            </a:r>
          </a:p>
        </p:txBody>
      </p:sp>
      <p:sp>
        <p:nvSpPr>
          <p:cNvPr id="4" name="Content Placeholder 3">
            <a:extLst>
              <a:ext uri="{FF2B5EF4-FFF2-40B4-BE49-F238E27FC236}">
                <a16:creationId xmlns:a16="http://schemas.microsoft.com/office/drawing/2014/main" id="{502787BF-72FC-824F-A1B9-1F8C0EBE7F56}"/>
              </a:ext>
            </a:extLst>
          </p:cNvPr>
          <p:cNvSpPr>
            <a:spLocks noGrp="1"/>
          </p:cNvSpPr>
          <p:nvPr>
            <p:ph idx="1"/>
          </p:nvPr>
        </p:nvSpPr>
        <p:spPr/>
        <p:txBody>
          <a:bodyPr>
            <a:normAutofit fontScale="85000" lnSpcReduction="20000"/>
          </a:bodyPr>
          <a:lstStyle/>
          <a:p>
            <a:r>
              <a:rPr lang="en-US" dirty="0"/>
              <a:t>Contact dermatitis is defined in the previous slide as due to a topical exposure to substance</a:t>
            </a:r>
          </a:p>
          <a:p>
            <a:r>
              <a:rPr lang="en-US" dirty="0"/>
              <a:t>Contact dermatitis is not necessarily due to a topical exposure</a:t>
            </a:r>
          </a:p>
          <a:p>
            <a:pPr lvl="1"/>
            <a:r>
              <a:rPr lang="en-US" dirty="0" err="1"/>
              <a:t>Wawrzynski</a:t>
            </a:r>
            <a:r>
              <a:rPr lang="en-US" dirty="0"/>
              <a:t> J, Gil JA, Goodman AD, </a:t>
            </a:r>
            <a:r>
              <a:rPr lang="en-US" dirty="0" err="1"/>
              <a:t>Waryasz</a:t>
            </a:r>
            <a:r>
              <a:rPr lang="en-US" dirty="0"/>
              <a:t> GR. Hypersensitivity to Orthopedic Implants: A Review of the Literature. </a:t>
            </a:r>
            <a:r>
              <a:rPr lang="en-US" i="1" dirty="0" err="1"/>
              <a:t>Rheumatol</a:t>
            </a:r>
            <a:r>
              <a:rPr lang="en-US" i="1" dirty="0"/>
              <a:t> </a:t>
            </a:r>
            <a:r>
              <a:rPr lang="en-US" i="1" dirty="0" err="1"/>
              <a:t>Ther</a:t>
            </a:r>
            <a:r>
              <a:rPr lang="en-US" dirty="0"/>
              <a:t>. 2017;4(1):45-56. doi:10.1007/s40744-017-0062-6</a:t>
            </a:r>
          </a:p>
          <a:p>
            <a:pPr lvl="2"/>
            <a:r>
              <a:rPr lang="en-US" dirty="0"/>
              <a:t>Metal hypersensitivity often manifests as contact </a:t>
            </a:r>
            <a:r>
              <a:rPr lang="en-US" b="1" dirty="0"/>
              <a:t>dermatitis</a:t>
            </a:r>
            <a:r>
              <a:rPr lang="en-US" dirty="0"/>
              <a:t> on the area of skin that was exposed to the metal; however, metallic orthopedic </a:t>
            </a:r>
            <a:r>
              <a:rPr lang="en-US" b="1" dirty="0"/>
              <a:t>implants</a:t>
            </a:r>
            <a:r>
              <a:rPr lang="en-US" dirty="0"/>
              <a:t> are inserted deep within the tissue and away from the skin. Nevertheless, these metals can sensitize the body and provoke an immune reaction.</a:t>
            </a:r>
          </a:p>
          <a:p>
            <a:pPr lvl="2"/>
            <a:r>
              <a:rPr lang="en-US" dirty="0"/>
              <a:t>The first report of cutaneous hypersensitivity caused by a metallic orthopedic implant was a 1966 case report by </a:t>
            </a:r>
            <a:r>
              <a:rPr lang="en-US" dirty="0" err="1"/>
              <a:t>Foussereau</a:t>
            </a:r>
            <a:r>
              <a:rPr lang="en-US" dirty="0"/>
              <a:t> and </a:t>
            </a:r>
            <a:r>
              <a:rPr lang="en-US" dirty="0" err="1"/>
              <a:t>Laugier</a:t>
            </a:r>
            <a:r>
              <a:rPr lang="en-US" dirty="0"/>
              <a:t>, which described a patient with eczematous dermatitis overlying the site of a metallic plate used for fracture fixation. Since then, many case reports have described similar cutaneous reactions to metallic implants, including cardiovascular, dental, plastic surgical, and orthopedic varieties. </a:t>
            </a:r>
          </a:p>
          <a:p>
            <a:r>
              <a:rPr lang="en-US" dirty="0"/>
              <a:t>Contact dermatitis caused by a substance due to exposure to an organism or physical object will not classify under contact dermatitis unless these exposures are incorrectly considered to be subtypes of Topical exposure to substance (event)</a:t>
            </a:r>
          </a:p>
        </p:txBody>
      </p:sp>
    </p:spTree>
    <p:extLst>
      <p:ext uri="{BB962C8B-B14F-4D97-AF65-F5344CB8AC3E}">
        <p14:creationId xmlns:p14="http://schemas.microsoft.com/office/powerpoint/2010/main" val="22165058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BE637-BA80-DD4D-A2CF-30C97E57018A}"/>
              </a:ext>
            </a:extLst>
          </p:cNvPr>
          <p:cNvSpPr>
            <a:spLocks noGrp="1"/>
          </p:cNvSpPr>
          <p:nvPr>
            <p:ph type="title"/>
          </p:nvPr>
        </p:nvSpPr>
        <p:spPr/>
        <p:txBody>
          <a:bodyPr>
            <a:normAutofit/>
          </a:bodyPr>
          <a:lstStyle/>
          <a:p>
            <a:r>
              <a:rPr lang="en-US" sz="4000" dirty="0"/>
              <a:t>Contact dermatitis due to specific exposures - 2</a:t>
            </a:r>
          </a:p>
        </p:txBody>
      </p:sp>
      <p:pic>
        <p:nvPicPr>
          <p:cNvPr id="5" name="Content Placeholder 4">
            <a:extLst>
              <a:ext uri="{FF2B5EF4-FFF2-40B4-BE49-F238E27FC236}">
                <a16:creationId xmlns:a16="http://schemas.microsoft.com/office/drawing/2014/main" id="{EA4F6C25-B55E-D84F-9C9A-A8666F998805}"/>
              </a:ext>
            </a:extLst>
          </p:cNvPr>
          <p:cNvPicPr>
            <a:picLocks noGrp="1" noChangeAspect="1"/>
          </p:cNvPicPr>
          <p:nvPr>
            <p:ph idx="1"/>
          </p:nvPr>
        </p:nvPicPr>
        <p:blipFill>
          <a:blip r:embed="rId2"/>
          <a:stretch>
            <a:fillRect/>
          </a:stretch>
        </p:blipFill>
        <p:spPr>
          <a:xfrm>
            <a:off x="2262575" y="1825625"/>
            <a:ext cx="7666849" cy="4351338"/>
          </a:xfrm>
        </p:spPr>
      </p:pic>
    </p:spTree>
    <p:extLst>
      <p:ext uri="{BB962C8B-B14F-4D97-AF65-F5344CB8AC3E}">
        <p14:creationId xmlns:p14="http://schemas.microsoft.com/office/powerpoint/2010/main" val="292079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63086D2-E998-0340-88B3-984021E02A21}"/>
              </a:ext>
            </a:extLst>
          </p:cNvPr>
          <p:cNvSpPr>
            <a:spLocks noGrp="1"/>
          </p:cNvSpPr>
          <p:nvPr>
            <p:ph type="title"/>
          </p:nvPr>
        </p:nvSpPr>
        <p:spPr/>
        <p:txBody>
          <a:bodyPr/>
          <a:lstStyle/>
          <a:p>
            <a:r>
              <a:rPr lang="en-US" dirty="0"/>
              <a:t>Contact dermatitis</a:t>
            </a:r>
          </a:p>
        </p:txBody>
      </p:sp>
      <p:sp>
        <p:nvSpPr>
          <p:cNvPr id="5" name="Text Placeholder 4">
            <a:extLst>
              <a:ext uri="{FF2B5EF4-FFF2-40B4-BE49-F238E27FC236}">
                <a16:creationId xmlns:a16="http://schemas.microsoft.com/office/drawing/2014/main" id="{C3CC1797-50B5-A749-82AE-1CA271301C64}"/>
              </a:ext>
            </a:extLst>
          </p:cNvPr>
          <p:cNvSpPr>
            <a:spLocks noGrp="1"/>
          </p:cNvSpPr>
          <p:nvPr>
            <p:ph type="body" idx="1"/>
          </p:nvPr>
        </p:nvSpPr>
        <p:spPr/>
        <p:txBody>
          <a:bodyPr/>
          <a:lstStyle/>
          <a:p>
            <a:r>
              <a:rPr lang="en-US" dirty="0"/>
              <a:t>Revised model</a:t>
            </a:r>
          </a:p>
        </p:txBody>
      </p:sp>
    </p:spTree>
    <p:extLst>
      <p:ext uri="{BB962C8B-B14F-4D97-AF65-F5344CB8AC3E}">
        <p14:creationId xmlns:p14="http://schemas.microsoft.com/office/powerpoint/2010/main" val="35377739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C9077-F66E-4F4F-A59E-4F113445A113}"/>
              </a:ext>
            </a:extLst>
          </p:cNvPr>
          <p:cNvSpPr>
            <a:spLocks noGrp="1"/>
          </p:cNvSpPr>
          <p:nvPr>
            <p:ph type="title"/>
          </p:nvPr>
        </p:nvSpPr>
        <p:spPr/>
        <p:txBody>
          <a:bodyPr/>
          <a:lstStyle/>
          <a:p>
            <a:r>
              <a:rPr lang="en-US" dirty="0"/>
              <a:t>40275004 |Contact dermatitis (disorder)|</a:t>
            </a:r>
          </a:p>
        </p:txBody>
      </p:sp>
      <p:pic>
        <p:nvPicPr>
          <p:cNvPr id="10" name="Picture 9">
            <a:extLst>
              <a:ext uri="{FF2B5EF4-FFF2-40B4-BE49-F238E27FC236}">
                <a16:creationId xmlns:a16="http://schemas.microsoft.com/office/drawing/2014/main" id="{B816433B-4A66-3A43-882C-0E71261CFD36}"/>
              </a:ext>
            </a:extLst>
          </p:cNvPr>
          <p:cNvPicPr>
            <a:picLocks noChangeAspect="1"/>
          </p:cNvPicPr>
          <p:nvPr/>
        </p:nvPicPr>
        <p:blipFill>
          <a:blip r:embed="rId2"/>
          <a:stretch>
            <a:fillRect/>
          </a:stretch>
        </p:blipFill>
        <p:spPr>
          <a:xfrm>
            <a:off x="9348303" y="1690688"/>
            <a:ext cx="2681358" cy="4395781"/>
          </a:xfrm>
          <a:prstGeom prst="rect">
            <a:avLst/>
          </a:prstGeom>
        </p:spPr>
      </p:pic>
      <p:pic>
        <p:nvPicPr>
          <p:cNvPr id="17" name="Content Placeholder 16">
            <a:extLst>
              <a:ext uri="{FF2B5EF4-FFF2-40B4-BE49-F238E27FC236}">
                <a16:creationId xmlns:a16="http://schemas.microsoft.com/office/drawing/2014/main" id="{C6C59E8B-49F0-5145-9CD4-66280F9F6547}"/>
              </a:ext>
            </a:extLst>
          </p:cNvPr>
          <p:cNvPicPr>
            <a:picLocks noGrp="1" noChangeAspect="1"/>
          </p:cNvPicPr>
          <p:nvPr>
            <p:ph idx="1"/>
          </p:nvPr>
        </p:nvPicPr>
        <p:blipFill>
          <a:blip r:embed="rId3"/>
          <a:stretch>
            <a:fillRect/>
          </a:stretch>
        </p:blipFill>
        <p:spPr>
          <a:xfrm>
            <a:off x="838200" y="1690688"/>
            <a:ext cx="8430241" cy="2440966"/>
          </a:xfrm>
          <a:prstGeom prst="rect">
            <a:avLst/>
          </a:prstGeom>
        </p:spPr>
      </p:pic>
      <p:sp>
        <p:nvSpPr>
          <p:cNvPr id="18" name="TextBox 17">
            <a:extLst>
              <a:ext uri="{FF2B5EF4-FFF2-40B4-BE49-F238E27FC236}">
                <a16:creationId xmlns:a16="http://schemas.microsoft.com/office/drawing/2014/main" id="{828B67AC-7B77-7F48-A48C-FEFE9967C6F2}"/>
              </a:ext>
            </a:extLst>
          </p:cNvPr>
          <p:cNvSpPr txBox="1"/>
          <p:nvPr/>
        </p:nvSpPr>
        <p:spPr>
          <a:xfrm>
            <a:off x="1620079" y="4532242"/>
            <a:ext cx="6589643" cy="261610"/>
          </a:xfrm>
          <a:prstGeom prst="rect">
            <a:avLst/>
          </a:prstGeom>
          <a:noFill/>
        </p:spPr>
        <p:txBody>
          <a:bodyPr wrap="square" rtlCol="0">
            <a:spAutoFit/>
          </a:bodyPr>
          <a:lstStyle/>
          <a:p>
            <a:r>
              <a:rPr lang="en-US" sz="1100" dirty="0"/>
              <a:t>No causative agent at this level in order to accommodate products as well as substances as causative agents </a:t>
            </a:r>
          </a:p>
        </p:txBody>
      </p:sp>
      <p:cxnSp>
        <p:nvCxnSpPr>
          <p:cNvPr id="20" name="Straight Arrow Connector 19">
            <a:extLst>
              <a:ext uri="{FF2B5EF4-FFF2-40B4-BE49-F238E27FC236}">
                <a16:creationId xmlns:a16="http://schemas.microsoft.com/office/drawing/2014/main" id="{D244FC7C-3663-3D48-BDD5-C0FF693151A7}"/>
              </a:ext>
            </a:extLst>
          </p:cNvPr>
          <p:cNvCxnSpPr/>
          <p:nvPr/>
        </p:nvCxnSpPr>
        <p:spPr>
          <a:xfrm flipV="1">
            <a:off x="5655365" y="4214191"/>
            <a:ext cx="596348" cy="318051"/>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9634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D62C2-595F-F44B-98F7-7359B866A5CE}"/>
              </a:ext>
            </a:extLst>
          </p:cNvPr>
          <p:cNvSpPr>
            <a:spLocks noGrp="1"/>
          </p:cNvSpPr>
          <p:nvPr>
            <p:ph type="title"/>
          </p:nvPr>
        </p:nvSpPr>
        <p:spPr/>
        <p:txBody>
          <a:bodyPr/>
          <a:lstStyle/>
          <a:p>
            <a:r>
              <a:rPr lang="en-US" dirty="0"/>
              <a:t>238575004 |Allergic contact dermatitis (disorder)|</a:t>
            </a:r>
          </a:p>
        </p:txBody>
      </p:sp>
      <p:pic>
        <p:nvPicPr>
          <p:cNvPr id="13" name="Content Placeholder 12">
            <a:extLst>
              <a:ext uri="{FF2B5EF4-FFF2-40B4-BE49-F238E27FC236}">
                <a16:creationId xmlns:a16="http://schemas.microsoft.com/office/drawing/2014/main" id="{F07A0E29-6490-C145-A935-4CAB1B2B0602}"/>
              </a:ext>
            </a:extLst>
          </p:cNvPr>
          <p:cNvPicPr>
            <a:picLocks noGrp="1" noChangeAspect="1"/>
          </p:cNvPicPr>
          <p:nvPr>
            <p:ph idx="1"/>
          </p:nvPr>
        </p:nvPicPr>
        <p:blipFill>
          <a:blip r:embed="rId2"/>
          <a:stretch>
            <a:fillRect/>
          </a:stretch>
        </p:blipFill>
        <p:spPr>
          <a:xfrm>
            <a:off x="1396769" y="1825625"/>
            <a:ext cx="9398461" cy="4351338"/>
          </a:xfrm>
        </p:spPr>
      </p:pic>
    </p:spTree>
    <p:extLst>
      <p:ext uri="{BB962C8B-B14F-4D97-AF65-F5344CB8AC3E}">
        <p14:creationId xmlns:p14="http://schemas.microsoft.com/office/powerpoint/2010/main" val="2646796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A3DC0-C6C6-864C-8260-452FD5089120}"/>
              </a:ext>
            </a:extLst>
          </p:cNvPr>
          <p:cNvSpPr>
            <a:spLocks noGrp="1"/>
          </p:cNvSpPr>
          <p:nvPr>
            <p:ph type="title"/>
          </p:nvPr>
        </p:nvSpPr>
        <p:spPr/>
        <p:txBody>
          <a:bodyPr/>
          <a:lstStyle/>
          <a:p>
            <a:r>
              <a:rPr lang="en-US" dirty="0"/>
              <a:t>238576003 |Allergic contact dermatitis caused by nickel from implant (disorder)|</a:t>
            </a:r>
          </a:p>
        </p:txBody>
      </p:sp>
      <p:pic>
        <p:nvPicPr>
          <p:cNvPr id="9" name="Content Placeholder 8">
            <a:extLst>
              <a:ext uri="{FF2B5EF4-FFF2-40B4-BE49-F238E27FC236}">
                <a16:creationId xmlns:a16="http://schemas.microsoft.com/office/drawing/2014/main" id="{C85429E3-B986-6A4B-B547-EEDBEE6B6135}"/>
              </a:ext>
            </a:extLst>
          </p:cNvPr>
          <p:cNvPicPr>
            <a:picLocks noGrp="1" noChangeAspect="1"/>
          </p:cNvPicPr>
          <p:nvPr>
            <p:ph idx="1"/>
          </p:nvPr>
        </p:nvPicPr>
        <p:blipFill>
          <a:blip r:embed="rId2"/>
          <a:stretch>
            <a:fillRect/>
          </a:stretch>
        </p:blipFill>
        <p:spPr>
          <a:xfrm>
            <a:off x="975575" y="1825625"/>
            <a:ext cx="10240850" cy="4351338"/>
          </a:xfrm>
        </p:spPr>
      </p:pic>
    </p:spTree>
    <p:extLst>
      <p:ext uri="{BB962C8B-B14F-4D97-AF65-F5344CB8AC3E}">
        <p14:creationId xmlns:p14="http://schemas.microsoft.com/office/powerpoint/2010/main" val="24667508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TotalTime>
  <Words>320</Words>
  <Application>Microsoft Macintosh PowerPoint</Application>
  <PresentationFormat>Widescreen</PresentationFormat>
  <Paragraphs>20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Contact dermatitis</vt:lpstr>
      <vt:lpstr>Contact dermatitis – current model</vt:lpstr>
      <vt:lpstr>Contact dermatitis – proposed revision</vt:lpstr>
      <vt:lpstr>Contact dermatitis due to specific exposures - 1</vt:lpstr>
      <vt:lpstr>Contact dermatitis due to specific exposures - 2</vt:lpstr>
      <vt:lpstr>Contact dermatitis</vt:lpstr>
      <vt:lpstr>40275004 |Contact dermatitis (disorder)|</vt:lpstr>
      <vt:lpstr>238575004 |Allergic contact dermatitis (disorder)|</vt:lpstr>
      <vt:lpstr>238576003 |Allergic contact dermatitis caused by nickel from implant (disorder)|</vt:lpstr>
      <vt:lpstr>890169006 |Allergic contact dermatitis caused by urushiol from Toxicodendron vernix (disorder)|</vt:lpstr>
      <vt:lpstr>Allergic contact dermatitis caused by fragrance (disorder)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Goldberg</cp:lastModifiedBy>
  <cp:revision>9</cp:revision>
  <dcterms:created xsi:type="dcterms:W3CDTF">2020-12-29T16:41:43Z</dcterms:created>
  <dcterms:modified xsi:type="dcterms:W3CDTF">2021-01-09T00:26:36Z</dcterms:modified>
</cp:coreProperties>
</file>