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840" r:id="rId1"/>
  </p:sldMasterIdLst>
  <p:sldIdLst>
    <p:sldId id="256" r:id="rId2"/>
    <p:sldId id="257" r:id="rId3"/>
    <p:sldId id="258" r:id="rId4"/>
    <p:sldId id="259" r:id="rId5"/>
    <p:sldId id="270" r:id="rId6"/>
    <p:sldId id="260" r:id="rId7"/>
    <p:sldId id="261" r:id="rId8"/>
    <p:sldId id="266" r:id="rId9"/>
    <p:sldId id="269" r:id="rId10"/>
    <p:sldId id="262" r:id="rId11"/>
    <p:sldId id="263" r:id="rId12"/>
    <p:sldId id="264" r:id="rId13"/>
    <p:sldId id="267" r:id="rId1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2382" autoAdjust="0"/>
    <p:restoredTop sz="94660"/>
  </p:normalViewPr>
  <p:slideViewPr>
    <p:cSldViewPr snapToGrid="0">
      <p:cViewPr varScale="1">
        <p:scale>
          <a:sx n="82" d="100"/>
          <a:sy n="82" d="100"/>
        </p:scale>
        <p:origin x="763" y="77"/>
      </p:cViewPr>
      <p:guideLst/>
    </p:cSldViewPr>
  </p:slideViewPr>
  <p:notesTextViewPr>
    <p:cViewPr>
      <p:scale>
        <a:sx n="1" d="1"/>
        <a:sy n="1" d="1"/>
      </p:scale>
      <p:origin x="0" y="0"/>
    </p:cViewPr>
  </p:notesTextViewPr>
  <p:sorterViewPr>
    <p:cViewPr varScale="1">
      <p:scale>
        <a:sx n="1" d="1"/>
        <a:sy n="1" d="1"/>
      </p:scale>
      <p:origin x="0" y="-475"/>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e de titre">
    <p:spTree>
      <p:nvGrpSpPr>
        <p:cNvPr id="1" name=""/>
        <p:cNvGrpSpPr/>
        <p:nvPr/>
      </p:nvGrpSpPr>
      <p:grpSpPr>
        <a:xfrm>
          <a:off x="0" y="0"/>
          <a:ext cx="0" cy="0"/>
          <a:chOff x="0" y="0"/>
          <a:chExt cx="0" cy="0"/>
        </a:xfrm>
      </p:grpSpPr>
      <p:sp>
        <p:nvSpPr>
          <p:cNvPr id="7" name="Rectangle 6"/>
          <p:cNvSpPr/>
          <p:nvPr/>
        </p:nvSpPr>
        <p:spPr>
          <a:xfrm>
            <a:off x="0" y="761999"/>
            <a:ext cx="9141619" cy="533400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9270263" y="761999"/>
            <a:ext cx="2925318" cy="5334001"/>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69848" y="1298448"/>
            <a:ext cx="7315200" cy="3255264"/>
          </a:xfrm>
        </p:spPr>
        <p:txBody>
          <a:bodyPr anchor="b">
            <a:normAutofit/>
          </a:bodyPr>
          <a:lstStyle>
            <a:lvl1pPr algn="l">
              <a:defRPr sz="5900" spc="-100" baseline="0">
                <a:solidFill>
                  <a:srgbClr val="FFFFFF"/>
                </a:solidFill>
              </a:defRPr>
            </a:lvl1pPr>
          </a:lstStyle>
          <a:p>
            <a:r>
              <a:rPr lang="fr-FR"/>
              <a:t>Modifiez le style du titre</a:t>
            </a:r>
            <a:endParaRPr lang="en-US" dirty="0"/>
          </a:p>
        </p:txBody>
      </p:sp>
      <p:sp>
        <p:nvSpPr>
          <p:cNvPr id="3" name="Subtitle 2"/>
          <p:cNvSpPr>
            <a:spLocks noGrp="1"/>
          </p:cNvSpPr>
          <p:nvPr>
            <p:ph type="subTitle" idx="1"/>
          </p:nvPr>
        </p:nvSpPr>
        <p:spPr>
          <a:xfrm>
            <a:off x="1100015" y="4670246"/>
            <a:ext cx="7315200" cy="914400"/>
          </a:xfrm>
        </p:spPr>
        <p:txBody>
          <a:bodyPr anchor="t">
            <a:normAutofit/>
          </a:bodyPr>
          <a:lstStyle>
            <a:lvl1pPr marL="0" indent="0" algn="l">
              <a:buNone/>
              <a:defRPr sz="2200" cap="none" spc="0" baseline="0">
                <a:solidFill>
                  <a:schemeClr val="accent1">
                    <a:lumMod val="20000"/>
                    <a:lumOff val="80000"/>
                  </a:schemeClr>
                </a:solidFill>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fr-FR"/>
              <a:t>Modifiez le style des sous-titres du masque</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4/14/2019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Vertical Text Placeholder 2"/>
          <p:cNvSpPr>
            <a:spLocks noGrp="1"/>
          </p:cNvSpPr>
          <p:nvPr>
            <p:ph type="body" orient="vert" idx="1"/>
          </p:nvPr>
        </p:nvSpPr>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4/14/2019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381000" y="990600"/>
            <a:ext cx="2819400" cy="4953000"/>
          </a:xfrm>
        </p:spPr>
        <p:txBody>
          <a:bodyPr vert="eaVert"/>
          <a:lstStyle/>
          <a:p>
            <a:r>
              <a:rPr lang="fr-FR"/>
              <a:t>Modifiez le style du titre</a:t>
            </a:r>
            <a:endParaRPr lang="en-US" dirty="0"/>
          </a:p>
        </p:txBody>
      </p:sp>
      <p:sp>
        <p:nvSpPr>
          <p:cNvPr id="3" name="Vertical Text Placeholder 2"/>
          <p:cNvSpPr>
            <a:spLocks noGrp="1"/>
          </p:cNvSpPr>
          <p:nvPr>
            <p:ph type="body" orient="vert" idx="1"/>
          </p:nvPr>
        </p:nvSpPr>
        <p:spPr>
          <a:xfrm>
            <a:off x="3867912" y="868680"/>
            <a:ext cx="7315200" cy="5120640"/>
          </a:xfrm>
        </p:spPr>
        <p:txBody>
          <a:bodyPr vert="eaVert" anchor="t"/>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7" name="Date Placeholder 6"/>
          <p:cNvSpPr>
            <a:spLocks noGrp="1"/>
          </p:cNvSpPr>
          <p:nvPr>
            <p:ph type="dt" sz="half" idx="10"/>
          </p:nvPr>
        </p:nvSpPr>
        <p:spPr/>
        <p:txBody>
          <a:bodyPr/>
          <a:lstStyle/>
          <a:p>
            <a:fld id="{5586B75A-687E-405C-8A0B-8D00578BA2C3}" type="datetimeFigureOut">
              <a:rPr lang="en-US" dirty="0"/>
              <a:pPr/>
              <a:t>4/14/2019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4FAB73BC-B049-4115-A692-8D63A059BFB8}" type="slidenum">
              <a:rPr lang="en-US" dirty="0"/>
              <a:pPr/>
              <a:t>‹N°›</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idx="1"/>
          </p:nvPr>
        </p:nvSpPr>
        <p:spPr/>
        <p:txBody>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10"/>
          </p:nvPr>
        </p:nvSpPr>
        <p:spPr/>
        <p:txBody>
          <a:bodyPr/>
          <a:lstStyle/>
          <a:p>
            <a:fld id="{5586B75A-687E-405C-8A0B-8D00578BA2C3}" type="datetimeFigureOut">
              <a:rPr lang="en-US" dirty="0"/>
              <a:pPr/>
              <a:t>4/14/2019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le 1"/>
          <p:cNvSpPr>
            <a:spLocks noGrp="1"/>
          </p:cNvSpPr>
          <p:nvPr>
            <p:ph type="title"/>
          </p:nvPr>
        </p:nvSpPr>
        <p:spPr>
          <a:xfrm>
            <a:off x="3867912" y="1298448"/>
            <a:ext cx="7315200" cy="3255264"/>
          </a:xfrm>
        </p:spPr>
        <p:txBody>
          <a:bodyPr anchor="b">
            <a:normAutofit/>
          </a:bodyPr>
          <a:lstStyle>
            <a:lvl1pPr>
              <a:defRPr sz="5900" b="0" spc="-100" baseline="0">
                <a:solidFill>
                  <a:schemeClr val="tx1">
                    <a:lumMod val="65000"/>
                    <a:lumOff val="35000"/>
                  </a:schemeClr>
                </a:solidFill>
              </a:defRPr>
            </a:lvl1pPr>
          </a:lstStyle>
          <a:p>
            <a:r>
              <a:rPr lang="fr-FR"/>
              <a:t>Modifiez le style du titre</a:t>
            </a:r>
            <a:endParaRPr lang="en-US" dirty="0"/>
          </a:p>
        </p:txBody>
      </p:sp>
      <p:sp>
        <p:nvSpPr>
          <p:cNvPr id="3" name="Text Placeholder 2"/>
          <p:cNvSpPr>
            <a:spLocks noGrp="1"/>
          </p:cNvSpPr>
          <p:nvPr>
            <p:ph type="body" idx="1"/>
          </p:nvPr>
        </p:nvSpPr>
        <p:spPr>
          <a:xfrm>
            <a:off x="3886200" y="4672584"/>
            <a:ext cx="7315200" cy="914400"/>
          </a:xfrm>
        </p:spPr>
        <p:txBody>
          <a:bodyPr anchor="t">
            <a:normAutofit/>
          </a:bodyPr>
          <a:lstStyle>
            <a:lvl1pPr marL="0" indent="0">
              <a:buNone/>
              <a:defRPr sz="2200" cap="none" spc="0" baseline="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a:t>Cliquez pour modifier les styles du texte du masque</a:t>
            </a:r>
          </a:p>
        </p:txBody>
      </p:sp>
      <p:sp>
        <p:nvSpPr>
          <p:cNvPr id="4" name="Date Placeholder 3"/>
          <p:cNvSpPr>
            <a:spLocks noGrp="1"/>
          </p:cNvSpPr>
          <p:nvPr>
            <p:ph type="dt" sz="half" idx="10"/>
          </p:nvPr>
        </p:nvSpPr>
        <p:spPr/>
        <p:txBody>
          <a:bodyPr/>
          <a:lstStyle/>
          <a:p>
            <a:fld id="{5586B75A-687E-405C-8A0B-8D00578BA2C3}" type="datetimeFigureOut">
              <a:rPr lang="en-US" dirty="0"/>
              <a:pPr/>
              <a:t>4/14/2019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4FAB73BC-B049-4115-A692-8D63A059BFB8}" type="slidenum">
              <a:rPr lang="en-US" dirty="0"/>
              <a:pPr/>
              <a:t>‹N°›</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FR"/>
              <a:t>Modifiez le style du titre</a:t>
            </a:r>
            <a:endParaRPr lang="en-US" dirty="0"/>
          </a:p>
        </p:txBody>
      </p:sp>
      <p:sp>
        <p:nvSpPr>
          <p:cNvPr id="3" name="Content Placeholder 2"/>
          <p:cNvSpPr>
            <a:spLocks noGrp="1"/>
          </p:cNvSpPr>
          <p:nvPr>
            <p:ph sz="half" idx="1"/>
          </p:nvPr>
        </p:nvSpPr>
        <p:spPr>
          <a:xfrm>
            <a:off x="3867912"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Content Placeholder 3"/>
          <p:cNvSpPr>
            <a:spLocks noGrp="1"/>
          </p:cNvSpPr>
          <p:nvPr>
            <p:ph sz="half" idx="2"/>
          </p:nvPr>
        </p:nvSpPr>
        <p:spPr>
          <a:xfrm>
            <a:off x="7818120" y="868680"/>
            <a:ext cx="347472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8" name="Date Placeholder 7"/>
          <p:cNvSpPr>
            <a:spLocks noGrp="1"/>
          </p:cNvSpPr>
          <p:nvPr>
            <p:ph type="dt" sz="half" idx="10"/>
          </p:nvPr>
        </p:nvSpPr>
        <p:spPr/>
        <p:txBody>
          <a:bodyPr/>
          <a:lstStyle/>
          <a:p>
            <a:fld id="{5586B75A-687E-405C-8A0B-8D00578BA2C3}" type="datetimeFigureOut">
              <a:rPr lang="en-US" dirty="0"/>
              <a:pPr/>
              <a:t>4/14/2019</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‹N°›</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fr-FR"/>
              <a:t>Modifiez le style du titre</a:t>
            </a:r>
            <a:endParaRPr lang="en-US" dirty="0"/>
          </a:p>
        </p:txBody>
      </p:sp>
      <p:sp>
        <p:nvSpPr>
          <p:cNvPr id="3" name="Text Placeholder 2"/>
          <p:cNvSpPr>
            <a:spLocks noGrp="1"/>
          </p:cNvSpPr>
          <p:nvPr>
            <p:ph type="body" idx="1"/>
          </p:nvPr>
        </p:nvSpPr>
        <p:spPr>
          <a:xfrm>
            <a:off x="3867912" y="1023586"/>
            <a:ext cx="3474720" cy="807720"/>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4" name="Content Placeholder 3"/>
          <p:cNvSpPr>
            <a:spLocks noGrp="1"/>
          </p:cNvSpPr>
          <p:nvPr>
            <p:ph sz="half" idx="2"/>
          </p:nvPr>
        </p:nvSpPr>
        <p:spPr>
          <a:xfrm>
            <a:off x="3867912"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5" name="Text Placeholder 4"/>
          <p:cNvSpPr>
            <a:spLocks noGrp="1"/>
          </p:cNvSpPr>
          <p:nvPr>
            <p:ph type="body" sz="quarter" idx="3"/>
          </p:nvPr>
        </p:nvSpPr>
        <p:spPr>
          <a:xfrm>
            <a:off x="7818463" y="1023586"/>
            <a:ext cx="3474720" cy="813171"/>
          </a:xfrm>
        </p:spPr>
        <p:txBody>
          <a:bodyPr anchor="b">
            <a:normAutofit/>
          </a:bodyPr>
          <a:lstStyle>
            <a:lvl1pPr marL="0" indent="0">
              <a:spcBef>
                <a:spcPts val="0"/>
              </a:spcBef>
              <a:buNone/>
              <a:defRPr sz="2000" b="1">
                <a:solidFill>
                  <a:schemeClr val="tx1">
                    <a:lumMod val="65000"/>
                    <a:lumOff val="3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Cliquez pour modifier les styles du texte du masque</a:t>
            </a:r>
          </a:p>
        </p:txBody>
      </p:sp>
      <p:sp>
        <p:nvSpPr>
          <p:cNvPr id="6" name="Content Placeholder 5"/>
          <p:cNvSpPr>
            <a:spLocks noGrp="1"/>
          </p:cNvSpPr>
          <p:nvPr>
            <p:ph sz="quarter" idx="4"/>
          </p:nvPr>
        </p:nvSpPr>
        <p:spPr>
          <a:xfrm>
            <a:off x="7818463" y="1930936"/>
            <a:ext cx="3474720" cy="402336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4/14/2019</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2" name="Slide Number Placeholder 11"/>
          <p:cNvSpPr>
            <a:spLocks noGrp="1"/>
          </p:cNvSpPr>
          <p:nvPr>
            <p:ph type="sldNum" sz="quarter" idx="12"/>
          </p:nvPr>
        </p:nvSpPr>
        <p:spPr/>
        <p:txBody>
          <a:bodyPr/>
          <a:lstStyle/>
          <a:p>
            <a:fld id="{4FAB73BC-B049-4115-A692-8D63A059BFB8}" type="slidenum">
              <a:rPr lang="en-US" dirty="0"/>
              <a:pPr/>
              <a:t>‹N°›</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fr-FR"/>
              <a:t>Modifiez le style du titre</a:t>
            </a:r>
            <a:endParaRPr lang="en-US" dirty="0"/>
          </a:p>
        </p:txBody>
      </p:sp>
      <p:sp>
        <p:nvSpPr>
          <p:cNvPr id="2" name="Date Placeholder 1"/>
          <p:cNvSpPr>
            <a:spLocks noGrp="1"/>
          </p:cNvSpPr>
          <p:nvPr>
            <p:ph type="dt" sz="half" idx="10"/>
          </p:nvPr>
        </p:nvSpPr>
        <p:spPr/>
        <p:txBody>
          <a:bodyPr/>
          <a:lstStyle/>
          <a:p>
            <a:fld id="{5586B75A-687E-405C-8A0B-8D00578BA2C3}" type="datetimeFigureOut">
              <a:rPr lang="en-US" dirty="0"/>
              <a:pPr/>
              <a:t>4/14/2019</a:t>
            </a:fld>
            <a:endParaRPr lang="en-US" dirty="0"/>
          </a:p>
        </p:txBody>
      </p:sp>
      <p:sp>
        <p:nvSpPr>
          <p:cNvPr id="7" name="Footer Placeholder 6"/>
          <p:cNvSpPr>
            <a:spLocks noGrp="1"/>
          </p:cNvSpPr>
          <p:nvPr>
            <p:ph type="ftr" sz="quarter" idx="11"/>
          </p:nvPr>
        </p:nvSpPr>
        <p:spPr/>
        <p:txBody>
          <a:bodyPr/>
          <a:lstStyle/>
          <a:p>
            <a:endParaRPr lang="en-US" dirty="0"/>
          </a:p>
        </p:txBody>
      </p:sp>
      <p:sp>
        <p:nvSpPr>
          <p:cNvPr id="8" name="Slide Number Placeholder 7"/>
          <p:cNvSpPr>
            <a:spLocks noGrp="1"/>
          </p:cNvSpPr>
          <p:nvPr>
            <p:ph type="sldNum" sz="quarter" idx="12"/>
          </p:nvPr>
        </p:nvSpPr>
        <p:spPr/>
        <p:txBody>
          <a:bodyPr/>
          <a:lstStyle/>
          <a:p>
            <a:fld id="{4FAB73BC-B049-4115-A692-8D63A059BFB8}" type="slidenum">
              <a:rPr lang="en-US" dirty="0"/>
              <a:pPr/>
              <a:t>‹N°›</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5586B75A-687E-405C-8A0B-8D00578BA2C3}" type="datetimeFigureOut">
              <a:rPr lang="en-US" dirty="0"/>
              <a:pPr/>
              <a:t>4/14/2019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FAB73BC-B049-4115-A692-8D63A059BFB8}" type="slidenum">
              <a:rPr lang="en-US" dirty="0"/>
              <a:pPr/>
              <a:t>‹N°›</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baseline="0"/>
            </a:lvl1pPr>
          </a:lstStyle>
          <a:p>
            <a:r>
              <a:rPr lang="fr-FR"/>
              <a:t>Modifiez le style du titre</a:t>
            </a:r>
            <a:endParaRPr lang="en-US" dirty="0"/>
          </a:p>
        </p:txBody>
      </p:sp>
      <p:sp>
        <p:nvSpPr>
          <p:cNvPr id="3" name="Content Placeholder 2"/>
          <p:cNvSpPr>
            <a:spLocks noGrp="1"/>
          </p:cNvSpPr>
          <p:nvPr>
            <p:ph idx="1"/>
          </p:nvPr>
        </p:nvSpPr>
        <p:spPr>
          <a:xfrm>
            <a:off x="3867912" y="868680"/>
            <a:ext cx="7315200" cy="5120640"/>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Text Placeholder 3"/>
          <p:cNvSpPr>
            <a:spLocks noGrp="1"/>
          </p:cNvSpPr>
          <p:nvPr>
            <p:ph type="body" sz="half" idx="2"/>
          </p:nvPr>
        </p:nvSpPr>
        <p:spPr>
          <a:xfrm>
            <a:off x="256032" y="3494176"/>
            <a:ext cx="2834640" cy="2321990"/>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8" name="Date Placeholder 7"/>
          <p:cNvSpPr>
            <a:spLocks noGrp="1"/>
          </p:cNvSpPr>
          <p:nvPr>
            <p:ph type="dt" sz="half" idx="10"/>
          </p:nvPr>
        </p:nvSpPr>
        <p:spPr/>
        <p:txBody>
          <a:bodyPr/>
          <a:lstStyle/>
          <a:p>
            <a:fld id="{5586B75A-687E-405C-8A0B-8D00578BA2C3}" type="datetimeFigureOut">
              <a:rPr lang="en-US" dirty="0"/>
              <a:pPr/>
              <a:t>4/14/2019</a:t>
            </a:fld>
            <a:endParaRPr lang="en-US" dirty="0"/>
          </a:p>
        </p:txBody>
      </p:sp>
      <p:sp>
        <p:nvSpPr>
          <p:cNvPr id="9" name="Footer Placeholder 8"/>
          <p:cNvSpPr>
            <a:spLocks noGrp="1"/>
          </p:cNvSpPr>
          <p:nvPr>
            <p:ph type="ftr" sz="quarter" idx="11"/>
          </p:nvPr>
        </p:nvSpPr>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‹N°›</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256032" y="1143000"/>
            <a:ext cx="2834640" cy="2377440"/>
          </a:xfrm>
        </p:spPr>
        <p:txBody>
          <a:bodyPr anchor="b">
            <a:normAutofit/>
          </a:bodyPr>
          <a:lstStyle>
            <a:lvl1pPr>
              <a:defRPr sz="3200" b="0"/>
            </a:lvl1pPr>
          </a:lstStyle>
          <a:p>
            <a:r>
              <a:rPr lang="fr-FR"/>
              <a:t>Modifiez le style du titre</a:t>
            </a:r>
            <a:endParaRPr lang="en-US" dirty="0"/>
          </a:p>
        </p:txBody>
      </p:sp>
      <p:sp>
        <p:nvSpPr>
          <p:cNvPr id="3" name="Picture Placeholder 2"/>
          <p:cNvSpPr>
            <a:spLocks noGrp="1" noChangeAspect="1"/>
          </p:cNvSpPr>
          <p:nvPr>
            <p:ph type="pic" idx="1"/>
          </p:nvPr>
        </p:nvSpPr>
        <p:spPr>
          <a:xfrm>
            <a:off x="3570644" y="767419"/>
            <a:ext cx="8115230" cy="5330952"/>
          </a:xfrm>
          <a:solidFill>
            <a:schemeClr val="bg1">
              <a:lumMod val="75000"/>
            </a:schemeClr>
          </a:solidFill>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256032" y="3493008"/>
            <a:ext cx="2834640" cy="2322576"/>
          </a:xfrm>
        </p:spPr>
        <p:txBody>
          <a:bodyPr anchor="t">
            <a:normAutofit/>
          </a:bodyPr>
          <a:lstStyle>
            <a:lvl1pPr marL="0" indent="0">
              <a:lnSpc>
                <a:spcPct val="100000"/>
              </a:lnSpc>
              <a:buNone/>
              <a:defRPr sz="14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Cliquez pour modifier les styles du texte du masque</a:t>
            </a:r>
          </a:p>
        </p:txBody>
      </p:sp>
      <p:sp>
        <p:nvSpPr>
          <p:cNvPr id="8" name="Date Placeholder 7"/>
          <p:cNvSpPr>
            <a:spLocks noGrp="1"/>
          </p:cNvSpPr>
          <p:nvPr>
            <p:ph type="dt" sz="half" idx="10"/>
          </p:nvPr>
        </p:nvSpPr>
        <p:spPr/>
        <p:txBody>
          <a:bodyPr/>
          <a:lstStyle/>
          <a:p>
            <a:fld id="{5586B75A-687E-405C-8A0B-8D00578BA2C3}" type="datetimeFigureOut">
              <a:rPr lang="en-US" dirty="0"/>
              <a:pPr/>
              <a:t>4/14/2019</a:t>
            </a:fld>
            <a:endParaRPr lang="en-US" dirty="0"/>
          </a:p>
        </p:txBody>
      </p:sp>
      <p:sp>
        <p:nvSpPr>
          <p:cNvPr id="9" name="Footer Placeholder 8"/>
          <p:cNvSpPr>
            <a:spLocks noGrp="1"/>
          </p:cNvSpPr>
          <p:nvPr>
            <p:ph type="ftr" sz="quarter" idx="11"/>
          </p:nvPr>
        </p:nvSpPr>
        <p:spPr>
          <a:xfrm>
            <a:off x="3499101" y="6356350"/>
            <a:ext cx="5911517" cy="365125"/>
          </a:xfrm>
        </p:spPr>
        <p:txBody>
          <a:bodyPr/>
          <a:lstStyle/>
          <a:p>
            <a:endParaRPr lang="en-US" dirty="0"/>
          </a:p>
        </p:txBody>
      </p:sp>
      <p:sp>
        <p:nvSpPr>
          <p:cNvPr id="10" name="Slide Number Placeholder 9"/>
          <p:cNvSpPr>
            <a:spLocks noGrp="1"/>
          </p:cNvSpPr>
          <p:nvPr>
            <p:ph type="sldNum" sz="quarter" idx="12"/>
          </p:nvPr>
        </p:nvSpPr>
        <p:spPr/>
        <p:txBody>
          <a:bodyPr/>
          <a:lstStyle/>
          <a:p>
            <a:fld id="{4FAB73BC-B049-4115-A692-8D63A059BFB8}" type="slidenum">
              <a:rPr lang="en-US" dirty="0"/>
              <a:pPr/>
              <a:t>‹N°›</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758952"/>
            <a:ext cx="3443590" cy="53309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252919" y="1123837"/>
            <a:ext cx="2947482" cy="460118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8" name="Rectangle 37"/>
          <p:cNvSpPr/>
          <p:nvPr/>
        </p:nvSpPr>
        <p:spPr>
          <a:xfrm>
            <a:off x="11815864" y="758952"/>
            <a:ext cx="384048" cy="5330952"/>
          </a:xfrm>
          <a:prstGeom prst="rect">
            <a:avLst/>
          </a:prstGeom>
          <a:solidFill>
            <a:srgbClr val="C8C8C8">
              <a:alpha val="49804"/>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Text Placeholder 2"/>
          <p:cNvSpPr>
            <a:spLocks noGrp="1"/>
          </p:cNvSpPr>
          <p:nvPr>
            <p:ph type="body" idx="1"/>
          </p:nvPr>
        </p:nvSpPr>
        <p:spPr>
          <a:xfrm>
            <a:off x="3869268" y="864108"/>
            <a:ext cx="7315200" cy="5120640"/>
          </a:xfrm>
          <a:prstGeom prst="rect">
            <a:avLst/>
          </a:prstGeom>
        </p:spPr>
        <p:txBody>
          <a:bodyPr vert="horz" lIns="91440" tIns="45720" rIns="91440" bIns="45720" rtlCol="0" anchor="ctr">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262465" y="6356350"/>
            <a:ext cx="2743200"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fld id="{5586B75A-687E-405C-8A0B-8D00578BA2C3}" type="datetimeFigureOut">
              <a:rPr lang="en-US" dirty="0"/>
              <a:pPr/>
              <a:t>4/14/2019</a:t>
            </a:fld>
            <a:endParaRPr lang="en-US" dirty="0"/>
          </a:p>
        </p:txBody>
      </p:sp>
      <p:sp>
        <p:nvSpPr>
          <p:cNvPr id="5" name="Footer Placeholder 4"/>
          <p:cNvSpPr>
            <a:spLocks noGrp="1"/>
          </p:cNvSpPr>
          <p:nvPr>
            <p:ph type="ftr" sz="quarter" idx="3"/>
          </p:nvPr>
        </p:nvSpPr>
        <p:spPr>
          <a:xfrm>
            <a:off x="3869268" y="6356350"/>
            <a:ext cx="5911517" cy="365125"/>
          </a:xfrm>
          <a:prstGeom prst="rect">
            <a:avLst/>
          </a:prstGeom>
        </p:spPr>
        <p:txBody>
          <a:bodyPr vert="horz" lIns="91440" tIns="45720" rIns="91440" bIns="45720" rtlCol="0" anchor="ctr"/>
          <a:lstStyle>
            <a:lvl1pPr algn="l">
              <a:defRPr sz="1100">
                <a:solidFill>
                  <a:schemeClr val="tx1">
                    <a:lumMod val="50000"/>
                    <a:lumOff val="50000"/>
                  </a:schemeClr>
                </a:solidFill>
              </a:defRPr>
            </a:lvl1pPr>
          </a:lstStyle>
          <a:p>
            <a:endParaRPr lang="en-US" dirty="0"/>
          </a:p>
        </p:txBody>
      </p:sp>
      <p:sp>
        <p:nvSpPr>
          <p:cNvPr id="6" name="Slide Number Placeholder 5"/>
          <p:cNvSpPr>
            <a:spLocks noGrp="1"/>
          </p:cNvSpPr>
          <p:nvPr>
            <p:ph type="sldNum" sz="quarter" idx="4"/>
          </p:nvPr>
        </p:nvSpPr>
        <p:spPr>
          <a:xfrm>
            <a:off x="10634135" y="6356350"/>
            <a:ext cx="1530927" cy="365125"/>
          </a:xfrm>
          <a:prstGeom prst="rect">
            <a:avLst/>
          </a:prstGeom>
        </p:spPr>
        <p:txBody>
          <a:bodyPr vert="horz" lIns="91440" tIns="45720" rIns="91440" bIns="45720" rtlCol="0" anchor="ctr"/>
          <a:lstStyle>
            <a:lvl1pPr algn="r">
              <a:defRPr sz="1200" b="1">
                <a:solidFill>
                  <a:schemeClr val="accent1"/>
                </a:solidFill>
              </a:defRPr>
            </a:lvl1pPr>
          </a:lstStyle>
          <a:p>
            <a:fld id="{4FAB73BC-B049-4115-A692-8D63A059BFB8}" type="slidenum">
              <a:rPr lang="en-US" dirty="0"/>
              <a:pPr/>
              <a:t>‹N°›</a:t>
            </a:fld>
            <a:endParaRPr lang="en-US" dirty="0"/>
          </a:p>
        </p:txBody>
      </p:sp>
    </p:spTree>
  </p:cSld>
  <p:clrMap bg1="lt1" tx1="dk1" bg2="lt2" tx2="dk2" accent1="accent1" accent2="accent2" accent3="accent3" accent4="accent4" accent5="accent5" accent6="accent6" hlink="hlink" folHlink="folHlink"/>
  <p:sldLayoutIdLst>
    <p:sldLayoutId id="2147483841" r:id="rId1"/>
    <p:sldLayoutId id="2147483842" r:id="rId2"/>
    <p:sldLayoutId id="2147483843" r:id="rId3"/>
    <p:sldLayoutId id="2147483844" r:id="rId4"/>
    <p:sldLayoutId id="2147483845" r:id="rId5"/>
    <p:sldLayoutId id="2147483846" r:id="rId6"/>
    <p:sldLayoutId id="2147483847" r:id="rId7"/>
    <p:sldLayoutId id="2147483848" r:id="rId8"/>
    <p:sldLayoutId id="2147483849" r:id="rId9"/>
    <p:sldLayoutId id="2147483850" r:id="rId10"/>
    <p:sldLayoutId id="2147483851" r:id="rId11"/>
  </p:sldLayoutIdLst>
  <p:hf sldNum="0" hdr="0" ftr="0" dt="0"/>
  <p:txStyles>
    <p:titleStyle>
      <a:lvl1pPr algn="l" defTabSz="914400" rtl="0" eaLnBrk="1" latinLnBrk="0" hangingPunct="1">
        <a:lnSpc>
          <a:spcPct val="90000"/>
        </a:lnSpc>
        <a:spcBef>
          <a:spcPct val="0"/>
        </a:spcBef>
        <a:buNone/>
        <a:defRPr sz="3600" kern="1200" spc="-60" baseline="0">
          <a:solidFill>
            <a:srgbClr val="FFFFFF"/>
          </a:solidFill>
          <a:latin typeface="+mj-lt"/>
          <a:ea typeface="+mj-ea"/>
          <a:cs typeface="+mj-cs"/>
        </a:defRPr>
      </a:lvl1pPr>
    </p:titleStyle>
    <p:body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106D4195-2778-4F5D-8849-F94D5EEEE370}"/>
              </a:ext>
            </a:extLst>
          </p:cNvPr>
          <p:cNvSpPr>
            <a:spLocks noGrp="1"/>
          </p:cNvSpPr>
          <p:nvPr>
            <p:ph type="ctrTitle"/>
          </p:nvPr>
        </p:nvSpPr>
        <p:spPr/>
        <p:txBody>
          <a:bodyPr>
            <a:normAutofit/>
          </a:bodyPr>
          <a:lstStyle/>
          <a:p>
            <a:r>
              <a:rPr lang="fr-FR" dirty="0"/>
              <a:t>Une traduction française commune pour SNOMED CT</a:t>
            </a:r>
          </a:p>
        </p:txBody>
      </p:sp>
      <p:sp>
        <p:nvSpPr>
          <p:cNvPr id="3" name="Sous-titre 2">
            <a:extLst>
              <a:ext uri="{FF2B5EF4-FFF2-40B4-BE49-F238E27FC236}">
                <a16:creationId xmlns:a16="http://schemas.microsoft.com/office/drawing/2014/main" id="{91A7CA9F-4991-46E3-899E-F7E1DD23CC6E}"/>
              </a:ext>
            </a:extLst>
          </p:cNvPr>
          <p:cNvSpPr>
            <a:spLocks noGrp="1"/>
          </p:cNvSpPr>
          <p:nvPr>
            <p:ph type="subTitle" idx="1"/>
          </p:nvPr>
        </p:nvSpPr>
        <p:spPr>
          <a:xfrm>
            <a:off x="1100015" y="4889240"/>
            <a:ext cx="7315200" cy="695405"/>
          </a:xfrm>
        </p:spPr>
        <p:txBody>
          <a:bodyPr>
            <a:normAutofit/>
          </a:bodyPr>
          <a:lstStyle/>
          <a:p>
            <a:r>
              <a:rPr lang="fr-FR" sz="2400" dirty="0"/>
              <a:t>French Translation Project Group – April 8, 2019, London</a:t>
            </a:r>
          </a:p>
        </p:txBody>
      </p:sp>
    </p:spTree>
    <p:extLst>
      <p:ext uri="{BB962C8B-B14F-4D97-AF65-F5344CB8AC3E}">
        <p14:creationId xmlns:p14="http://schemas.microsoft.com/office/powerpoint/2010/main" val="415326211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A970D50-AC59-4A08-9666-DA30C0D6483E}"/>
              </a:ext>
            </a:extLst>
          </p:cNvPr>
          <p:cNvSpPr>
            <a:spLocks noGrp="1"/>
          </p:cNvSpPr>
          <p:nvPr>
            <p:ph type="title"/>
          </p:nvPr>
        </p:nvSpPr>
        <p:spPr>
          <a:xfrm>
            <a:off x="177282" y="1123837"/>
            <a:ext cx="3023119" cy="4601183"/>
          </a:xfrm>
        </p:spPr>
        <p:txBody>
          <a:bodyPr/>
          <a:lstStyle/>
          <a:p>
            <a:r>
              <a:rPr lang="fr-FR" dirty="0"/>
              <a:t>Pistes pour pérenniser la maintenance de la traduction</a:t>
            </a:r>
          </a:p>
        </p:txBody>
      </p:sp>
      <p:sp>
        <p:nvSpPr>
          <p:cNvPr id="3" name="Espace réservé du contenu 2">
            <a:extLst>
              <a:ext uri="{FF2B5EF4-FFF2-40B4-BE49-F238E27FC236}">
                <a16:creationId xmlns:a16="http://schemas.microsoft.com/office/drawing/2014/main" id="{F69D9B2D-137B-4CF5-A4F7-A90F0E0D7FFB}"/>
              </a:ext>
            </a:extLst>
          </p:cNvPr>
          <p:cNvSpPr>
            <a:spLocks noGrp="1"/>
          </p:cNvSpPr>
          <p:nvPr>
            <p:ph idx="1"/>
          </p:nvPr>
        </p:nvSpPr>
        <p:spPr>
          <a:xfrm>
            <a:off x="3424335" y="789463"/>
            <a:ext cx="8108302" cy="5462047"/>
          </a:xfrm>
        </p:spPr>
        <p:txBody>
          <a:bodyPr anchor="t" anchorCtr="0">
            <a:normAutofit/>
          </a:bodyPr>
          <a:lstStyle/>
          <a:p>
            <a:pPr marL="177800" indent="0">
              <a:spcBef>
                <a:spcPts val="1800"/>
              </a:spcBef>
              <a:buNone/>
            </a:pPr>
            <a:r>
              <a:rPr lang="fr-FR" sz="2400" dirty="0"/>
              <a:t>La traduction française est le fruit d’une collaboration inter-NRC </a:t>
            </a:r>
          </a:p>
          <a:p>
            <a:pPr marL="520700" indent="-342900">
              <a:spcBef>
                <a:spcPts val="1800"/>
              </a:spcBef>
            </a:pPr>
            <a:r>
              <a:rPr lang="fr-FR" sz="2400" dirty="0"/>
              <a:t>Proposition :  </a:t>
            </a:r>
          </a:p>
          <a:p>
            <a:pPr marL="1023620" lvl="1" indent="-342900">
              <a:lnSpc>
                <a:spcPct val="100000"/>
              </a:lnSpc>
              <a:spcBef>
                <a:spcPts val="1800"/>
              </a:spcBef>
              <a:buFont typeface="Wingdings" panose="05000000000000000000" pitchFamily="2" charset="2"/>
              <a:buChar char="§"/>
            </a:pPr>
            <a:r>
              <a:rPr lang="fr-FR" sz="2000" dirty="0"/>
              <a:t>Au moment opportun, transformer ce </a:t>
            </a:r>
            <a:r>
              <a:rPr lang="fr-FR" sz="2000" noProof="1"/>
              <a:t>project group</a:t>
            </a:r>
            <a:r>
              <a:rPr lang="fr-FR" sz="2000" dirty="0"/>
              <a:t> en un comité permanent avec des représentants de chaque NRC. Ce comité aura la charge de maintenir et aussi d’endosser la traduction française.</a:t>
            </a:r>
          </a:p>
          <a:p>
            <a:pPr marL="520700" indent="-342900">
              <a:spcBef>
                <a:spcPts val="1800"/>
              </a:spcBef>
            </a:pPr>
            <a:r>
              <a:rPr lang="fr-FR" sz="2400" dirty="0"/>
              <a:t>Discussion en séance : </a:t>
            </a:r>
          </a:p>
          <a:p>
            <a:pPr marL="1023620" lvl="1" indent="-342900">
              <a:spcBef>
                <a:spcPts val="1800"/>
              </a:spcBef>
              <a:buFont typeface="Wingdings" panose="05000000000000000000" pitchFamily="2" charset="2"/>
              <a:buChar char="§"/>
            </a:pPr>
            <a:r>
              <a:rPr lang="fr-FR" sz="2000" dirty="0"/>
              <a:t>Déterminer comment mutualiser entre les pays impliqués, les investissements dans les outils, et les coûts en ressources afférents à la maintenance de cette traduction.</a:t>
            </a:r>
          </a:p>
          <a:p>
            <a:pPr marL="1023620" lvl="1" indent="-342900">
              <a:spcBef>
                <a:spcPts val="1800"/>
              </a:spcBef>
              <a:buFont typeface="Wingdings" panose="05000000000000000000" pitchFamily="2" charset="2"/>
              <a:buChar char="§"/>
            </a:pPr>
            <a:r>
              <a:rPr lang="fr-FR" sz="2000" dirty="0"/>
              <a:t>Besoin d’affecter un </a:t>
            </a:r>
            <a:r>
              <a:rPr lang="en-US" sz="2000" i="1" dirty="0"/>
              <a:t>namespace</a:t>
            </a:r>
            <a:r>
              <a:rPr lang="fr-FR" sz="2000" dirty="0"/>
              <a:t> et un </a:t>
            </a:r>
            <a:r>
              <a:rPr lang="fr-FR" sz="2000" i="1" noProof="1"/>
              <a:t>moduleId</a:t>
            </a:r>
            <a:r>
              <a:rPr lang="fr-FR" sz="2000" i="1" dirty="0"/>
              <a:t>.</a:t>
            </a:r>
          </a:p>
        </p:txBody>
      </p:sp>
    </p:spTree>
    <p:extLst>
      <p:ext uri="{BB962C8B-B14F-4D97-AF65-F5344CB8AC3E}">
        <p14:creationId xmlns:p14="http://schemas.microsoft.com/office/powerpoint/2010/main" val="26372474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A970D50-AC59-4A08-9666-DA30C0D6483E}"/>
              </a:ext>
            </a:extLst>
          </p:cNvPr>
          <p:cNvSpPr>
            <a:spLocks noGrp="1"/>
          </p:cNvSpPr>
          <p:nvPr>
            <p:ph type="title"/>
          </p:nvPr>
        </p:nvSpPr>
        <p:spPr/>
        <p:txBody>
          <a:bodyPr/>
          <a:lstStyle/>
          <a:p>
            <a:r>
              <a:rPr lang="fr-FR" dirty="0"/>
              <a:t>Initialisation</a:t>
            </a:r>
          </a:p>
        </p:txBody>
      </p:sp>
      <p:sp>
        <p:nvSpPr>
          <p:cNvPr id="4" name="Rectangle 3">
            <a:extLst>
              <a:ext uri="{FF2B5EF4-FFF2-40B4-BE49-F238E27FC236}">
                <a16:creationId xmlns:a16="http://schemas.microsoft.com/office/drawing/2014/main" id="{080F30E9-CF11-45AA-9FF3-4393316E6F2F}"/>
              </a:ext>
            </a:extLst>
          </p:cNvPr>
          <p:cNvSpPr/>
          <p:nvPr/>
        </p:nvSpPr>
        <p:spPr>
          <a:xfrm>
            <a:off x="5708779" y="1502321"/>
            <a:ext cx="3834882" cy="802433"/>
          </a:xfrm>
          <a:prstGeom prst="rect">
            <a:avLst/>
          </a:prstGeom>
          <a:solidFill>
            <a:schemeClr val="accent1">
              <a:lumMod val="5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Rédaction des directives linguistiques et éditoriales communes</a:t>
            </a:r>
          </a:p>
        </p:txBody>
      </p:sp>
      <p:sp>
        <p:nvSpPr>
          <p:cNvPr id="5" name="Losange 4">
            <a:extLst>
              <a:ext uri="{FF2B5EF4-FFF2-40B4-BE49-F238E27FC236}">
                <a16:creationId xmlns:a16="http://schemas.microsoft.com/office/drawing/2014/main" id="{73828A9C-FAA2-420C-9429-57CAE211E967}"/>
              </a:ext>
            </a:extLst>
          </p:cNvPr>
          <p:cNvSpPr/>
          <p:nvPr/>
        </p:nvSpPr>
        <p:spPr>
          <a:xfrm>
            <a:off x="6417906" y="2314085"/>
            <a:ext cx="2416628" cy="765111"/>
          </a:xfrm>
          <a:prstGeom prst="diamond">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r>
              <a:rPr lang="fr-FR" dirty="0"/>
              <a:t>Approbation</a:t>
            </a:r>
          </a:p>
        </p:txBody>
      </p:sp>
      <p:cxnSp>
        <p:nvCxnSpPr>
          <p:cNvPr id="7" name="Connecteur : en angle 6">
            <a:extLst>
              <a:ext uri="{FF2B5EF4-FFF2-40B4-BE49-F238E27FC236}">
                <a16:creationId xmlns:a16="http://schemas.microsoft.com/office/drawing/2014/main" id="{1BDB7392-E5B2-4D46-BD9A-04C3441165A2}"/>
              </a:ext>
            </a:extLst>
          </p:cNvPr>
          <p:cNvCxnSpPr>
            <a:cxnSpLocks/>
            <a:stCxn id="5" idx="1"/>
            <a:endCxn id="4" idx="1"/>
          </p:cNvCxnSpPr>
          <p:nvPr/>
        </p:nvCxnSpPr>
        <p:spPr>
          <a:xfrm rot="10800000">
            <a:off x="5708780" y="1903539"/>
            <a:ext cx="709127" cy="793103"/>
          </a:xfrm>
          <a:prstGeom prst="bentConnector3">
            <a:avLst>
              <a:gd name="adj1" fmla="val 132237"/>
            </a:avLst>
          </a:prstGeom>
          <a:ln w="19050">
            <a:solidFill>
              <a:srgbClr val="00B0F0"/>
            </a:solidFill>
            <a:tailEnd type="triangle"/>
          </a:ln>
        </p:spPr>
        <p:style>
          <a:lnRef idx="1">
            <a:schemeClr val="accent1"/>
          </a:lnRef>
          <a:fillRef idx="0">
            <a:schemeClr val="accent1"/>
          </a:fillRef>
          <a:effectRef idx="0">
            <a:schemeClr val="accent1"/>
          </a:effectRef>
          <a:fontRef idx="minor">
            <a:schemeClr val="tx1"/>
          </a:fontRef>
        </p:style>
      </p:cxnSp>
      <p:sp>
        <p:nvSpPr>
          <p:cNvPr id="8" name="Rectangle 7">
            <a:extLst>
              <a:ext uri="{FF2B5EF4-FFF2-40B4-BE49-F238E27FC236}">
                <a16:creationId xmlns:a16="http://schemas.microsoft.com/office/drawing/2014/main" id="{6A67D0B8-E6B4-43AB-9C61-80BF934887FB}"/>
              </a:ext>
            </a:extLst>
          </p:cNvPr>
          <p:cNvSpPr/>
          <p:nvPr/>
        </p:nvSpPr>
        <p:spPr>
          <a:xfrm>
            <a:off x="4925793" y="3172548"/>
            <a:ext cx="2676331" cy="923589"/>
          </a:xfrm>
          <a:prstGeom prst="rect">
            <a:avLst/>
          </a:prstGeom>
          <a:solidFill>
            <a:schemeClr val="accent1">
              <a:lumMod val="5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dirty="0"/>
              <a:t>Alignement du starter set par rapport aux directives</a:t>
            </a:r>
          </a:p>
        </p:txBody>
      </p:sp>
      <p:sp>
        <p:nvSpPr>
          <p:cNvPr id="15" name="Rectangle 14">
            <a:extLst>
              <a:ext uri="{FF2B5EF4-FFF2-40B4-BE49-F238E27FC236}">
                <a16:creationId xmlns:a16="http://schemas.microsoft.com/office/drawing/2014/main" id="{8F2E4B8D-1E81-4245-95A2-A99D88378A0F}"/>
              </a:ext>
            </a:extLst>
          </p:cNvPr>
          <p:cNvSpPr/>
          <p:nvPr/>
        </p:nvSpPr>
        <p:spPr>
          <a:xfrm>
            <a:off x="5708779" y="335993"/>
            <a:ext cx="3834882" cy="802433"/>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fr-FR" dirty="0"/>
              <a:t>1er consensus sur règles éditoriales et linguistiques</a:t>
            </a:r>
          </a:p>
        </p:txBody>
      </p:sp>
      <p:cxnSp>
        <p:nvCxnSpPr>
          <p:cNvPr id="17" name="Connecteur droit avec flèche 16">
            <a:extLst>
              <a:ext uri="{FF2B5EF4-FFF2-40B4-BE49-F238E27FC236}">
                <a16:creationId xmlns:a16="http://schemas.microsoft.com/office/drawing/2014/main" id="{768BB549-24F1-497D-BCFB-CF98A9BD055A}"/>
              </a:ext>
            </a:extLst>
          </p:cNvPr>
          <p:cNvCxnSpPr>
            <a:stCxn id="15" idx="2"/>
            <a:endCxn id="4" idx="0"/>
          </p:cNvCxnSpPr>
          <p:nvPr/>
        </p:nvCxnSpPr>
        <p:spPr>
          <a:xfrm>
            <a:off x="7626220" y="1138426"/>
            <a:ext cx="0" cy="363895"/>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24" name="Rectangle 23">
            <a:extLst>
              <a:ext uri="{FF2B5EF4-FFF2-40B4-BE49-F238E27FC236}">
                <a16:creationId xmlns:a16="http://schemas.microsoft.com/office/drawing/2014/main" id="{4CAD1AF5-984B-49BE-81D0-C9902D95CCAD}"/>
              </a:ext>
            </a:extLst>
          </p:cNvPr>
          <p:cNvSpPr/>
          <p:nvPr/>
        </p:nvSpPr>
        <p:spPr>
          <a:xfrm>
            <a:off x="2245561" y="858557"/>
            <a:ext cx="1177211" cy="615730"/>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fr-FR" sz="1600" dirty="0"/>
              <a:t>Tâche collégiale</a:t>
            </a:r>
          </a:p>
        </p:txBody>
      </p:sp>
      <p:sp>
        <p:nvSpPr>
          <p:cNvPr id="25" name="Rectangle 24">
            <a:extLst>
              <a:ext uri="{FF2B5EF4-FFF2-40B4-BE49-F238E27FC236}">
                <a16:creationId xmlns:a16="http://schemas.microsoft.com/office/drawing/2014/main" id="{525B74AE-7BDF-4AB3-8DE0-FA823D83CAA9}"/>
              </a:ext>
            </a:extLst>
          </p:cNvPr>
          <p:cNvSpPr/>
          <p:nvPr/>
        </p:nvSpPr>
        <p:spPr>
          <a:xfrm>
            <a:off x="2245566" y="1595672"/>
            <a:ext cx="1177206" cy="615730"/>
          </a:xfrm>
          <a:prstGeom prst="rect">
            <a:avLst/>
          </a:prstGeom>
          <a:solidFill>
            <a:schemeClr val="accent1">
              <a:lumMod val="5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600" dirty="0"/>
              <a:t>Tâche assignée</a:t>
            </a:r>
          </a:p>
        </p:txBody>
      </p:sp>
      <p:sp>
        <p:nvSpPr>
          <p:cNvPr id="26" name="Rectangle 25">
            <a:extLst>
              <a:ext uri="{FF2B5EF4-FFF2-40B4-BE49-F238E27FC236}">
                <a16:creationId xmlns:a16="http://schemas.microsoft.com/office/drawing/2014/main" id="{88F73732-6C44-40E3-9522-EC42E5D4C1CE}"/>
              </a:ext>
            </a:extLst>
          </p:cNvPr>
          <p:cNvSpPr/>
          <p:nvPr/>
        </p:nvSpPr>
        <p:spPr>
          <a:xfrm>
            <a:off x="5708779" y="4254854"/>
            <a:ext cx="3834882" cy="970289"/>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fr-FR" dirty="0"/>
              <a:t>Sélection des termes préférés </a:t>
            </a:r>
          </a:p>
          <a:p>
            <a:pPr algn="ctr"/>
            <a:r>
              <a:rPr lang="fr-FR" dirty="0"/>
              <a:t>(variations possibles par pays)</a:t>
            </a:r>
          </a:p>
          <a:p>
            <a:pPr algn="ctr"/>
            <a:r>
              <a:rPr lang="fr-FR" dirty="0"/>
              <a:t>(ajout éventuel de synonymes)</a:t>
            </a:r>
          </a:p>
        </p:txBody>
      </p:sp>
      <p:cxnSp>
        <p:nvCxnSpPr>
          <p:cNvPr id="27" name="Connecteur droit avec flèche 26">
            <a:extLst>
              <a:ext uri="{FF2B5EF4-FFF2-40B4-BE49-F238E27FC236}">
                <a16:creationId xmlns:a16="http://schemas.microsoft.com/office/drawing/2014/main" id="{20F6B9CF-05F1-4FE1-A9DB-DEBFD73DA3C3}"/>
              </a:ext>
            </a:extLst>
          </p:cNvPr>
          <p:cNvCxnSpPr>
            <a:cxnSpLocks/>
            <a:stCxn id="5" idx="2"/>
            <a:endCxn id="26" idx="0"/>
          </p:cNvCxnSpPr>
          <p:nvPr/>
        </p:nvCxnSpPr>
        <p:spPr>
          <a:xfrm>
            <a:off x="7626220" y="3079196"/>
            <a:ext cx="0" cy="1175658"/>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30" name="Organigramme : Disque magnétique 29">
            <a:extLst>
              <a:ext uri="{FF2B5EF4-FFF2-40B4-BE49-F238E27FC236}">
                <a16:creationId xmlns:a16="http://schemas.microsoft.com/office/drawing/2014/main" id="{972688BA-B581-4EFE-8FC0-2511D3C48260}"/>
              </a:ext>
            </a:extLst>
          </p:cNvPr>
          <p:cNvSpPr/>
          <p:nvPr/>
        </p:nvSpPr>
        <p:spPr>
          <a:xfrm>
            <a:off x="6643393" y="5477063"/>
            <a:ext cx="1959430" cy="1091682"/>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t>Traduction française commune V1</a:t>
            </a:r>
          </a:p>
        </p:txBody>
      </p:sp>
      <p:cxnSp>
        <p:nvCxnSpPr>
          <p:cNvPr id="31" name="Connecteur droit avec flèche 30">
            <a:extLst>
              <a:ext uri="{FF2B5EF4-FFF2-40B4-BE49-F238E27FC236}">
                <a16:creationId xmlns:a16="http://schemas.microsoft.com/office/drawing/2014/main" id="{2A66AFC6-187C-4FD2-AB41-9FB3967E0FDC}"/>
              </a:ext>
            </a:extLst>
          </p:cNvPr>
          <p:cNvCxnSpPr>
            <a:cxnSpLocks/>
            <a:stCxn id="26" idx="2"/>
            <a:endCxn id="30" idx="1"/>
          </p:cNvCxnSpPr>
          <p:nvPr/>
        </p:nvCxnSpPr>
        <p:spPr>
          <a:xfrm flipH="1">
            <a:off x="7623108" y="5225143"/>
            <a:ext cx="3112" cy="251920"/>
          </a:xfrm>
          <a:prstGeom prst="straightConnector1">
            <a:avLst/>
          </a:prstGeom>
          <a:ln w="19050">
            <a:tailEnd type="triangle"/>
          </a:ln>
        </p:spPr>
        <p:style>
          <a:lnRef idx="1">
            <a:schemeClr val="accent1"/>
          </a:lnRef>
          <a:fillRef idx="0">
            <a:schemeClr val="accent1"/>
          </a:fillRef>
          <a:effectRef idx="0">
            <a:schemeClr val="accent1"/>
          </a:effectRef>
          <a:fontRef idx="minor">
            <a:schemeClr val="tx1"/>
          </a:fontRef>
        </p:style>
      </p:cxnSp>
      <p:sp>
        <p:nvSpPr>
          <p:cNvPr id="18" name="Rectangle 17">
            <a:extLst>
              <a:ext uri="{FF2B5EF4-FFF2-40B4-BE49-F238E27FC236}">
                <a16:creationId xmlns:a16="http://schemas.microsoft.com/office/drawing/2014/main" id="{46D13579-2FEE-422E-9D6D-74BF50C3A3CD}"/>
              </a:ext>
            </a:extLst>
          </p:cNvPr>
          <p:cNvSpPr/>
          <p:nvPr/>
        </p:nvSpPr>
        <p:spPr>
          <a:xfrm>
            <a:off x="7625447" y="3172548"/>
            <a:ext cx="3151408" cy="923589"/>
          </a:xfrm>
          <a:prstGeom prst="rect">
            <a:avLst/>
          </a:prstGeom>
          <a:solidFill>
            <a:schemeClr val="accent1">
              <a:lumMod val="5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dirty="0"/>
              <a:t>Alignement éventuel d’autres traductions existantes par rapport aux directives</a:t>
            </a:r>
          </a:p>
        </p:txBody>
      </p:sp>
    </p:spTree>
    <p:extLst>
      <p:ext uri="{BB962C8B-B14F-4D97-AF65-F5344CB8AC3E}">
        <p14:creationId xmlns:p14="http://schemas.microsoft.com/office/powerpoint/2010/main" val="83742937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A970D50-AC59-4A08-9666-DA30C0D6483E}"/>
              </a:ext>
            </a:extLst>
          </p:cNvPr>
          <p:cNvSpPr>
            <a:spLocks noGrp="1"/>
          </p:cNvSpPr>
          <p:nvPr>
            <p:ph type="title"/>
          </p:nvPr>
        </p:nvSpPr>
        <p:spPr>
          <a:xfrm>
            <a:off x="186613" y="1123837"/>
            <a:ext cx="3041781" cy="4601183"/>
          </a:xfrm>
        </p:spPr>
        <p:txBody>
          <a:bodyPr>
            <a:normAutofit/>
          </a:bodyPr>
          <a:lstStyle/>
          <a:p>
            <a:r>
              <a:rPr lang="fr-FR" dirty="0"/>
              <a:t>Enrichissement et maintenance</a:t>
            </a:r>
            <a:endParaRPr lang="fr-FR" sz="4000" dirty="0"/>
          </a:p>
        </p:txBody>
      </p:sp>
      <p:sp>
        <p:nvSpPr>
          <p:cNvPr id="19" name="Rectangle 18">
            <a:extLst>
              <a:ext uri="{FF2B5EF4-FFF2-40B4-BE49-F238E27FC236}">
                <a16:creationId xmlns:a16="http://schemas.microsoft.com/office/drawing/2014/main" id="{667D873E-6112-4EB7-A425-681AB225EA82}"/>
              </a:ext>
            </a:extLst>
          </p:cNvPr>
          <p:cNvSpPr/>
          <p:nvPr/>
        </p:nvSpPr>
        <p:spPr>
          <a:xfrm>
            <a:off x="8727233" y="437565"/>
            <a:ext cx="2430625" cy="1004414"/>
          </a:xfrm>
          <a:prstGeom prst="rect">
            <a:avLst/>
          </a:prstGeom>
          <a:solidFill>
            <a:schemeClr val="accent1">
              <a:lumMod val="5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18" name="Rectangle 17">
            <a:extLst>
              <a:ext uri="{FF2B5EF4-FFF2-40B4-BE49-F238E27FC236}">
                <a16:creationId xmlns:a16="http://schemas.microsoft.com/office/drawing/2014/main" id="{D5192D61-9C94-4BCD-A351-BE7E94688D5C}"/>
              </a:ext>
            </a:extLst>
          </p:cNvPr>
          <p:cNvSpPr/>
          <p:nvPr/>
        </p:nvSpPr>
        <p:spPr>
          <a:xfrm>
            <a:off x="8901405" y="338625"/>
            <a:ext cx="2430625" cy="1004414"/>
          </a:xfrm>
          <a:prstGeom prst="rect">
            <a:avLst/>
          </a:prstGeom>
          <a:solidFill>
            <a:schemeClr val="accent1">
              <a:lumMod val="5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dirty="0"/>
              <a:t>Réalignement et fusion progressive des traductions existantes</a:t>
            </a:r>
          </a:p>
        </p:txBody>
      </p:sp>
      <p:sp>
        <p:nvSpPr>
          <p:cNvPr id="22" name="Rectangle 21">
            <a:extLst>
              <a:ext uri="{FF2B5EF4-FFF2-40B4-BE49-F238E27FC236}">
                <a16:creationId xmlns:a16="http://schemas.microsoft.com/office/drawing/2014/main" id="{4B3178D9-DC49-4DEC-A442-4C827B658D5D}"/>
              </a:ext>
            </a:extLst>
          </p:cNvPr>
          <p:cNvSpPr/>
          <p:nvPr/>
        </p:nvSpPr>
        <p:spPr>
          <a:xfrm>
            <a:off x="3867687" y="469842"/>
            <a:ext cx="1600974" cy="1004414"/>
          </a:xfrm>
          <a:prstGeom prst="rect">
            <a:avLst/>
          </a:prstGeom>
          <a:solidFill>
            <a:schemeClr val="accent1">
              <a:lumMod val="5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fr-FR" dirty="0"/>
          </a:p>
        </p:txBody>
      </p:sp>
      <p:sp>
        <p:nvSpPr>
          <p:cNvPr id="23" name="Rectangle 22">
            <a:extLst>
              <a:ext uri="{FF2B5EF4-FFF2-40B4-BE49-F238E27FC236}">
                <a16:creationId xmlns:a16="http://schemas.microsoft.com/office/drawing/2014/main" id="{166D0648-340C-4A0C-80D8-AA25F52D1753}"/>
              </a:ext>
            </a:extLst>
          </p:cNvPr>
          <p:cNvSpPr/>
          <p:nvPr/>
        </p:nvSpPr>
        <p:spPr>
          <a:xfrm>
            <a:off x="3768020" y="338625"/>
            <a:ext cx="1600974" cy="1004414"/>
          </a:xfrm>
          <a:prstGeom prst="rect">
            <a:avLst/>
          </a:prstGeom>
          <a:solidFill>
            <a:schemeClr val="accent1">
              <a:lumMod val="5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dirty="0"/>
              <a:t>Nouveaux cas d’usage et besoins</a:t>
            </a:r>
          </a:p>
        </p:txBody>
      </p:sp>
      <p:sp>
        <p:nvSpPr>
          <p:cNvPr id="16" name="Organigramme : Disque magnétique 15">
            <a:extLst>
              <a:ext uri="{FF2B5EF4-FFF2-40B4-BE49-F238E27FC236}">
                <a16:creationId xmlns:a16="http://schemas.microsoft.com/office/drawing/2014/main" id="{A1D2F9C9-6155-455C-BB20-D4EC1FB8A2FF}"/>
              </a:ext>
            </a:extLst>
          </p:cNvPr>
          <p:cNvSpPr/>
          <p:nvPr/>
        </p:nvSpPr>
        <p:spPr>
          <a:xfrm>
            <a:off x="6441234" y="2622361"/>
            <a:ext cx="1468015" cy="625056"/>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t>V n</a:t>
            </a:r>
          </a:p>
        </p:txBody>
      </p:sp>
      <p:sp>
        <p:nvSpPr>
          <p:cNvPr id="25" name="Rectangle 24">
            <a:extLst>
              <a:ext uri="{FF2B5EF4-FFF2-40B4-BE49-F238E27FC236}">
                <a16:creationId xmlns:a16="http://schemas.microsoft.com/office/drawing/2014/main" id="{D7BC3C5F-DAB3-47D3-A09A-7A832C0C13C4}"/>
              </a:ext>
            </a:extLst>
          </p:cNvPr>
          <p:cNvSpPr/>
          <p:nvPr/>
        </p:nvSpPr>
        <p:spPr>
          <a:xfrm>
            <a:off x="5708386" y="3479031"/>
            <a:ext cx="2933711" cy="655802"/>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fr-FR" sz="2000" dirty="0"/>
              <a:t>Revues : qualité, sémantique, acceptabilité</a:t>
            </a:r>
          </a:p>
        </p:txBody>
      </p:sp>
      <p:cxnSp>
        <p:nvCxnSpPr>
          <p:cNvPr id="26" name="Connecteur droit avec flèche 25">
            <a:extLst>
              <a:ext uri="{FF2B5EF4-FFF2-40B4-BE49-F238E27FC236}">
                <a16:creationId xmlns:a16="http://schemas.microsoft.com/office/drawing/2014/main" id="{CABEF4D2-1656-4F78-B021-A8BABC686F20}"/>
              </a:ext>
            </a:extLst>
          </p:cNvPr>
          <p:cNvCxnSpPr>
            <a:cxnSpLocks/>
            <a:stCxn id="16" idx="3"/>
            <a:endCxn id="25" idx="0"/>
          </p:cNvCxnSpPr>
          <p:nvPr/>
        </p:nvCxnSpPr>
        <p:spPr>
          <a:xfrm>
            <a:off x="7175242" y="3247417"/>
            <a:ext cx="0" cy="231614"/>
          </a:xfrm>
          <a:prstGeom prst="straightConnector1">
            <a:avLst/>
          </a:prstGeom>
          <a:ln>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8" name="Organigramme : Disque magnétique 27">
            <a:extLst>
              <a:ext uri="{FF2B5EF4-FFF2-40B4-BE49-F238E27FC236}">
                <a16:creationId xmlns:a16="http://schemas.microsoft.com/office/drawing/2014/main" id="{78C89F52-D732-4A47-ABBE-8F825FEB3377}"/>
              </a:ext>
            </a:extLst>
          </p:cNvPr>
          <p:cNvSpPr/>
          <p:nvPr/>
        </p:nvSpPr>
        <p:spPr>
          <a:xfrm>
            <a:off x="6441234" y="4475748"/>
            <a:ext cx="1468015" cy="625056"/>
          </a:xfrm>
          <a:prstGeom prst="flowChartMagneticDisk">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t>V n+1</a:t>
            </a:r>
          </a:p>
        </p:txBody>
      </p:sp>
      <p:cxnSp>
        <p:nvCxnSpPr>
          <p:cNvPr id="29" name="Connecteur droit avec flèche 28">
            <a:extLst>
              <a:ext uri="{FF2B5EF4-FFF2-40B4-BE49-F238E27FC236}">
                <a16:creationId xmlns:a16="http://schemas.microsoft.com/office/drawing/2014/main" id="{1DC8CF55-1200-46BE-A7CB-98DD73D000C2}"/>
              </a:ext>
            </a:extLst>
          </p:cNvPr>
          <p:cNvCxnSpPr>
            <a:cxnSpLocks/>
            <a:stCxn id="25" idx="2"/>
            <a:endCxn id="28" idx="1"/>
          </p:cNvCxnSpPr>
          <p:nvPr/>
        </p:nvCxnSpPr>
        <p:spPr>
          <a:xfrm>
            <a:off x="7175242" y="4134833"/>
            <a:ext cx="0" cy="340915"/>
          </a:xfrm>
          <a:prstGeom prst="straightConnector1">
            <a:avLst/>
          </a:prstGeom>
          <a:ln>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3" name="Rectangle 32">
            <a:extLst>
              <a:ext uri="{FF2B5EF4-FFF2-40B4-BE49-F238E27FC236}">
                <a16:creationId xmlns:a16="http://schemas.microsoft.com/office/drawing/2014/main" id="{CE08FBD1-AA34-4AF6-9CE9-1D337DC40A66}"/>
              </a:ext>
            </a:extLst>
          </p:cNvPr>
          <p:cNvSpPr/>
          <p:nvPr/>
        </p:nvSpPr>
        <p:spPr>
          <a:xfrm>
            <a:off x="6256567" y="791678"/>
            <a:ext cx="1837348" cy="65212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fr-FR" sz="2000" dirty="0"/>
              <a:t>Gestion des corrections</a:t>
            </a:r>
          </a:p>
        </p:txBody>
      </p:sp>
      <p:cxnSp>
        <p:nvCxnSpPr>
          <p:cNvPr id="34" name="Connecteur droit avec flèche 33">
            <a:extLst>
              <a:ext uri="{FF2B5EF4-FFF2-40B4-BE49-F238E27FC236}">
                <a16:creationId xmlns:a16="http://schemas.microsoft.com/office/drawing/2014/main" id="{D82BFD71-DC7F-46AE-8E81-A268AC217C30}"/>
              </a:ext>
            </a:extLst>
          </p:cNvPr>
          <p:cNvCxnSpPr>
            <a:cxnSpLocks/>
            <a:stCxn id="33" idx="2"/>
            <a:endCxn id="56" idx="0"/>
          </p:cNvCxnSpPr>
          <p:nvPr/>
        </p:nvCxnSpPr>
        <p:spPr>
          <a:xfrm>
            <a:off x="7175241" y="1443806"/>
            <a:ext cx="1" cy="625056"/>
          </a:xfrm>
          <a:prstGeom prst="straightConnector1">
            <a:avLst/>
          </a:prstGeom>
          <a:ln>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 name="Ellipse 2">
            <a:extLst>
              <a:ext uri="{FF2B5EF4-FFF2-40B4-BE49-F238E27FC236}">
                <a16:creationId xmlns:a16="http://schemas.microsoft.com/office/drawing/2014/main" id="{ABC59B2C-8200-4C2B-98D6-092A31669701}"/>
              </a:ext>
            </a:extLst>
          </p:cNvPr>
          <p:cNvSpPr/>
          <p:nvPr/>
        </p:nvSpPr>
        <p:spPr>
          <a:xfrm>
            <a:off x="4273420" y="2108712"/>
            <a:ext cx="527949" cy="3869178"/>
          </a:xfrm>
          <a:prstGeom prst="ellipse">
            <a:avLst/>
          </a:prstGeom>
          <a:ln w="38100"/>
        </p:spPr>
        <p:style>
          <a:lnRef idx="1">
            <a:schemeClr val="accent1"/>
          </a:lnRef>
          <a:fillRef idx="0">
            <a:schemeClr val="accent1"/>
          </a:fillRef>
          <a:effectRef idx="0">
            <a:schemeClr val="accent1"/>
          </a:effectRef>
          <a:fontRef idx="minor">
            <a:schemeClr val="tx1"/>
          </a:fontRef>
        </p:style>
        <p:txBody>
          <a:bodyPr rtlCol="0" anchor="ctr"/>
          <a:lstStyle/>
          <a:p>
            <a:pPr algn="ctr"/>
            <a:endParaRPr lang="fr-FR"/>
          </a:p>
        </p:txBody>
      </p:sp>
      <p:cxnSp>
        <p:nvCxnSpPr>
          <p:cNvPr id="5" name="Connecteur droit 4">
            <a:extLst>
              <a:ext uri="{FF2B5EF4-FFF2-40B4-BE49-F238E27FC236}">
                <a16:creationId xmlns:a16="http://schemas.microsoft.com/office/drawing/2014/main" id="{232278F2-A900-4474-A8A1-747206BEFB35}"/>
              </a:ext>
            </a:extLst>
          </p:cNvPr>
          <p:cNvCxnSpPr>
            <a:cxnSpLocks/>
            <a:stCxn id="3" idx="6"/>
          </p:cNvCxnSpPr>
          <p:nvPr/>
        </p:nvCxnSpPr>
        <p:spPr>
          <a:xfrm flipV="1">
            <a:off x="4801369" y="3881529"/>
            <a:ext cx="153186" cy="161772"/>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20" name="Connecteur droit 19">
            <a:extLst>
              <a:ext uri="{FF2B5EF4-FFF2-40B4-BE49-F238E27FC236}">
                <a16:creationId xmlns:a16="http://schemas.microsoft.com/office/drawing/2014/main" id="{D25AA9C4-6CF4-45D2-8EE9-07991518EC1D}"/>
              </a:ext>
            </a:extLst>
          </p:cNvPr>
          <p:cNvCxnSpPr>
            <a:cxnSpLocks/>
          </p:cNvCxnSpPr>
          <p:nvPr/>
        </p:nvCxnSpPr>
        <p:spPr>
          <a:xfrm flipH="1" flipV="1">
            <a:off x="4664522" y="3875303"/>
            <a:ext cx="153186" cy="161773"/>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46" name="Rectangle 45">
            <a:extLst>
              <a:ext uri="{FF2B5EF4-FFF2-40B4-BE49-F238E27FC236}">
                <a16:creationId xmlns:a16="http://schemas.microsoft.com/office/drawing/2014/main" id="{7C107F71-9E78-4B10-83AE-78696BF7E944}"/>
              </a:ext>
            </a:extLst>
          </p:cNvPr>
          <p:cNvSpPr/>
          <p:nvPr/>
        </p:nvSpPr>
        <p:spPr>
          <a:xfrm>
            <a:off x="5570376" y="5305135"/>
            <a:ext cx="3209730" cy="625056"/>
          </a:xfrm>
          <a:prstGeom prst="rect">
            <a:avLst/>
          </a:prstGeom>
          <a:solidFill>
            <a:schemeClr val="accent1">
              <a:lumMod val="50000"/>
            </a:scheme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fr-FR" dirty="0"/>
              <a:t>Délivrance à SNOMED International</a:t>
            </a:r>
          </a:p>
        </p:txBody>
      </p:sp>
      <p:cxnSp>
        <p:nvCxnSpPr>
          <p:cNvPr id="47" name="Connecteur droit avec flèche 46">
            <a:extLst>
              <a:ext uri="{FF2B5EF4-FFF2-40B4-BE49-F238E27FC236}">
                <a16:creationId xmlns:a16="http://schemas.microsoft.com/office/drawing/2014/main" id="{2C42C14C-6AA6-4C5E-98EF-D85A64910D7B}"/>
              </a:ext>
            </a:extLst>
          </p:cNvPr>
          <p:cNvCxnSpPr>
            <a:cxnSpLocks/>
            <a:stCxn id="28" idx="3"/>
            <a:endCxn id="46" idx="0"/>
          </p:cNvCxnSpPr>
          <p:nvPr/>
        </p:nvCxnSpPr>
        <p:spPr>
          <a:xfrm flipH="1">
            <a:off x="7175241" y="5100804"/>
            <a:ext cx="1" cy="204331"/>
          </a:xfrm>
          <a:prstGeom prst="straightConnector1">
            <a:avLst/>
          </a:prstGeom>
          <a:ln>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6" name="Rectangle 55">
            <a:extLst>
              <a:ext uri="{FF2B5EF4-FFF2-40B4-BE49-F238E27FC236}">
                <a16:creationId xmlns:a16="http://schemas.microsoft.com/office/drawing/2014/main" id="{46638DC6-876B-46C2-A5CD-CAE1044ACDDA}"/>
              </a:ext>
            </a:extLst>
          </p:cNvPr>
          <p:cNvSpPr/>
          <p:nvPr/>
        </p:nvSpPr>
        <p:spPr>
          <a:xfrm>
            <a:off x="6441234" y="2068862"/>
            <a:ext cx="1468015" cy="379748"/>
          </a:xfrm>
          <a:prstGeom prst="rect">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ctr" anchorCtr="0" forceAA="0" compatLnSpc="1">
            <a:prstTxWarp prst="textNoShape">
              <a:avLst/>
            </a:prstTxWarp>
            <a:noAutofit/>
          </a:bodyPr>
          <a:lstStyle/>
          <a:p>
            <a:pPr algn="ctr"/>
            <a:r>
              <a:rPr lang="fr-FR" sz="2000" dirty="0"/>
              <a:t>Edition</a:t>
            </a:r>
          </a:p>
        </p:txBody>
      </p:sp>
      <p:cxnSp>
        <p:nvCxnSpPr>
          <p:cNvPr id="70" name="Connecteur droit avec flèche 69">
            <a:extLst>
              <a:ext uri="{FF2B5EF4-FFF2-40B4-BE49-F238E27FC236}">
                <a16:creationId xmlns:a16="http://schemas.microsoft.com/office/drawing/2014/main" id="{04C2F9F7-6058-414C-BE0C-896DA605C38F}"/>
              </a:ext>
            </a:extLst>
          </p:cNvPr>
          <p:cNvCxnSpPr>
            <a:cxnSpLocks/>
            <a:stCxn id="56" idx="2"/>
            <a:endCxn id="16" idx="1"/>
          </p:cNvCxnSpPr>
          <p:nvPr/>
        </p:nvCxnSpPr>
        <p:spPr>
          <a:xfrm>
            <a:off x="7175242" y="2448610"/>
            <a:ext cx="0" cy="173751"/>
          </a:xfrm>
          <a:prstGeom prst="straightConnector1">
            <a:avLst/>
          </a:prstGeom>
          <a:ln>
            <a:solidFill>
              <a:schemeClr val="accent1">
                <a:lumMod val="50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76" name="Losange 75">
            <a:extLst>
              <a:ext uri="{FF2B5EF4-FFF2-40B4-BE49-F238E27FC236}">
                <a16:creationId xmlns:a16="http://schemas.microsoft.com/office/drawing/2014/main" id="{B5AFC248-D61A-45CC-809E-2F3CA0453922}"/>
              </a:ext>
            </a:extLst>
          </p:cNvPr>
          <p:cNvSpPr/>
          <p:nvPr/>
        </p:nvSpPr>
        <p:spPr>
          <a:xfrm>
            <a:off x="7006513" y="4146970"/>
            <a:ext cx="337457" cy="192194"/>
          </a:xfrm>
          <a:prstGeom prst="diamond">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lIns="0" rIns="0" rtlCol="0" anchor="ctr"/>
          <a:lstStyle/>
          <a:p>
            <a:pPr algn="ctr"/>
            <a:endParaRPr lang="fr-FR" dirty="0"/>
          </a:p>
        </p:txBody>
      </p:sp>
      <p:cxnSp>
        <p:nvCxnSpPr>
          <p:cNvPr id="78" name="Connecteur : en angle 77">
            <a:extLst>
              <a:ext uri="{FF2B5EF4-FFF2-40B4-BE49-F238E27FC236}">
                <a16:creationId xmlns:a16="http://schemas.microsoft.com/office/drawing/2014/main" id="{494DDFE8-8DFC-42A3-B37D-7465C0EDBEE9}"/>
              </a:ext>
            </a:extLst>
          </p:cNvPr>
          <p:cNvCxnSpPr>
            <a:cxnSpLocks/>
            <a:stCxn id="76" idx="3"/>
            <a:endCxn id="56" idx="0"/>
          </p:cNvCxnSpPr>
          <p:nvPr/>
        </p:nvCxnSpPr>
        <p:spPr>
          <a:xfrm flipH="1" flipV="1">
            <a:off x="7175242" y="2068862"/>
            <a:ext cx="168728" cy="2174205"/>
          </a:xfrm>
          <a:prstGeom prst="bentConnector4">
            <a:avLst>
              <a:gd name="adj1" fmla="val -907376"/>
              <a:gd name="adj2" fmla="val 107939"/>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3" name="Connecteur : en angle 82">
            <a:extLst>
              <a:ext uri="{FF2B5EF4-FFF2-40B4-BE49-F238E27FC236}">
                <a16:creationId xmlns:a16="http://schemas.microsoft.com/office/drawing/2014/main" id="{637AAC60-D468-4D30-B631-8D5C95C48384}"/>
              </a:ext>
            </a:extLst>
          </p:cNvPr>
          <p:cNvCxnSpPr>
            <a:cxnSpLocks/>
            <a:stCxn id="22" idx="2"/>
            <a:endCxn id="56" idx="0"/>
          </p:cNvCxnSpPr>
          <p:nvPr/>
        </p:nvCxnSpPr>
        <p:spPr>
          <a:xfrm rot="16200000" flipH="1">
            <a:off x="5624405" y="518025"/>
            <a:ext cx="594606" cy="2507068"/>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86" name="Connecteur : en angle 85">
            <a:extLst>
              <a:ext uri="{FF2B5EF4-FFF2-40B4-BE49-F238E27FC236}">
                <a16:creationId xmlns:a16="http://schemas.microsoft.com/office/drawing/2014/main" id="{521D48B9-E7F4-4FF6-B9CD-B2DD3635751C}"/>
              </a:ext>
            </a:extLst>
          </p:cNvPr>
          <p:cNvCxnSpPr>
            <a:cxnSpLocks/>
            <a:stCxn id="19" idx="2"/>
            <a:endCxn id="56" idx="0"/>
          </p:cNvCxnSpPr>
          <p:nvPr/>
        </p:nvCxnSpPr>
        <p:spPr>
          <a:xfrm rot="5400000">
            <a:off x="8245453" y="371768"/>
            <a:ext cx="626883" cy="2767304"/>
          </a:xfrm>
          <a:prstGeom prst="bentConnector3">
            <a:avLst>
              <a:gd name="adj1" fmla="val 51489"/>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373045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A970D50-AC59-4A08-9666-DA30C0D6483E}"/>
              </a:ext>
            </a:extLst>
          </p:cNvPr>
          <p:cNvSpPr>
            <a:spLocks noGrp="1"/>
          </p:cNvSpPr>
          <p:nvPr>
            <p:ph type="title"/>
          </p:nvPr>
        </p:nvSpPr>
        <p:spPr/>
        <p:txBody>
          <a:bodyPr/>
          <a:lstStyle/>
          <a:p>
            <a:r>
              <a:rPr lang="fr-FR" dirty="0"/>
              <a:t>Prochaines étapes</a:t>
            </a:r>
            <a:br>
              <a:rPr lang="fr-FR" dirty="0"/>
            </a:br>
            <a:br>
              <a:rPr lang="fr-FR" dirty="0"/>
            </a:br>
            <a:r>
              <a:rPr lang="fr-FR" dirty="0"/>
              <a:t>Prochaines réunions</a:t>
            </a:r>
          </a:p>
        </p:txBody>
      </p:sp>
      <p:grpSp>
        <p:nvGrpSpPr>
          <p:cNvPr id="13" name="Groupe 12">
            <a:extLst>
              <a:ext uri="{FF2B5EF4-FFF2-40B4-BE49-F238E27FC236}">
                <a16:creationId xmlns:a16="http://schemas.microsoft.com/office/drawing/2014/main" id="{8AD863FA-882B-434F-8503-F2014D685453}"/>
              </a:ext>
            </a:extLst>
          </p:cNvPr>
          <p:cNvGrpSpPr/>
          <p:nvPr/>
        </p:nvGrpSpPr>
        <p:grpSpPr>
          <a:xfrm>
            <a:off x="3387009" y="671801"/>
            <a:ext cx="8462869" cy="5822302"/>
            <a:chOff x="3387009" y="755780"/>
            <a:chExt cx="8462869" cy="5822302"/>
          </a:xfrm>
        </p:grpSpPr>
        <p:sp>
          <p:nvSpPr>
            <p:cNvPr id="4" name="Espace réservé du contenu 2">
              <a:extLst>
                <a:ext uri="{FF2B5EF4-FFF2-40B4-BE49-F238E27FC236}">
                  <a16:creationId xmlns:a16="http://schemas.microsoft.com/office/drawing/2014/main" id="{35263474-6224-4553-A5D9-12ECB5CA7FBD}"/>
                </a:ext>
              </a:extLst>
            </p:cNvPr>
            <p:cNvSpPr txBox="1">
              <a:spLocks/>
            </p:cNvSpPr>
            <p:nvPr/>
          </p:nvSpPr>
          <p:spPr>
            <a:xfrm>
              <a:off x="3387009" y="755780"/>
              <a:ext cx="4226772" cy="5682342"/>
            </a:xfrm>
            <a:prstGeom prst="rect">
              <a:avLst/>
            </a:prstGeom>
          </p:spPr>
          <p:txBody>
            <a:bodyPr vert="horz" lIns="91440" tIns="45720" rIns="91440" bIns="45720" rtlCol="0" anchor="t" anchorCtr="0">
              <a:norm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520700" indent="-342900">
                <a:lnSpc>
                  <a:spcPct val="100000"/>
                </a:lnSpc>
                <a:spcBef>
                  <a:spcPts val="1800"/>
                </a:spcBef>
                <a:buFont typeface="Wingdings" panose="05000000000000000000" pitchFamily="2" charset="2"/>
                <a:buChar char="q"/>
              </a:pPr>
              <a:r>
                <a:rPr lang="fr-FR" dirty="0"/>
                <a:t>Finalisation des règles éditoriales et linguistiques communes</a:t>
              </a:r>
            </a:p>
            <a:p>
              <a:pPr marL="520700" indent="-342900">
                <a:lnSpc>
                  <a:spcPct val="100000"/>
                </a:lnSpc>
                <a:spcBef>
                  <a:spcPts val="1800"/>
                </a:spcBef>
                <a:buFont typeface="Wingdings" panose="05000000000000000000" pitchFamily="2" charset="2"/>
                <a:buChar char="q"/>
              </a:pPr>
              <a:r>
                <a:rPr lang="fr-FR" dirty="0"/>
                <a:t>Définition du processus collaboratif</a:t>
              </a:r>
            </a:p>
            <a:p>
              <a:pPr marL="520700" indent="-342900">
                <a:lnSpc>
                  <a:spcPct val="100000"/>
                </a:lnSpc>
                <a:spcBef>
                  <a:spcPts val="1800"/>
                </a:spcBef>
                <a:buFont typeface="Wingdings" panose="05000000000000000000" pitchFamily="2" charset="2"/>
                <a:buChar char="q"/>
              </a:pPr>
              <a:r>
                <a:rPr lang="fr-FR" dirty="0"/>
                <a:t>Approbation des règles communes</a:t>
              </a:r>
            </a:p>
            <a:p>
              <a:pPr marL="520700" indent="-342900">
                <a:lnSpc>
                  <a:spcPct val="100000"/>
                </a:lnSpc>
                <a:spcBef>
                  <a:spcPts val="1800"/>
                </a:spcBef>
                <a:buFont typeface="Wingdings" panose="05000000000000000000" pitchFamily="2" charset="2"/>
                <a:buChar char="q"/>
              </a:pPr>
              <a:r>
                <a:rPr lang="fr-FR" dirty="0"/>
                <a:t>Production du guide éditorial         et linguistique</a:t>
              </a:r>
            </a:p>
            <a:p>
              <a:pPr marL="520700" indent="-342900">
                <a:lnSpc>
                  <a:spcPct val="100000"/>
                </a:lnSpc>
                <a:spcBef>
                  <a:spcPts val="1800"/>
                </a:spcBef>
                <a:buFont typeface="Wingdings" panose="05000000000000000000" pitchFamily="2" charset="2"/>
                <a:buChar char="q"/>
              </a:pPr>
              <a:r>
                <a:rPr lang="fr-FR" dirty="0"/>
                <a:t>Approbation du guide</a:t>
              </a:r>
            </a:p>
            <a:p>
              <a:pPr marL="520700" indent="-342900">
                <a:lnSpc>
                  <a:spcPct val="100000"/>
                </a:lnSpc>
                <a:spcBef>
                  <a:spcPts val="1800"/>
                </a:spcBef>
                <a:buFont typeface="Wingdings" panose="05000000000000000000" pitchFamily="2" charset="2"/>
                <a:buChar char="q"/>
              </a:pPr>
              <a:r>
                <a:rPr lang="fr-FR" dirty="0"/>
                <a:t>Préparation de la V1</a:t>
              </a:r>
            </a:p>
            <a:p>
              <a:pPr marL="520700" indent="-342900">
                <a:lnSpc>
                  <a:spcPct val="100000"/>
                </a:lnSpc>
                <a:spcBef>
                  <a:spcPts val="1800"/>
                </a:spcBef>
                <a:buFont typeface="Wingdings" panose="05000000000000000000" pitchFamily="2" charset="2"/>
                <a:buChar char="q"/>
              </a:pPr>
              <a:r>
                <a:rPr lang="fr-FR" dirty="0"/>
                <a:t>Approbation de la V1</a:t>
              </a:r>
            </a:p>
            <a:p>
              <a:pPr marL="520700" indent="-342900">
                <a:lnSpc>
                  <a:spcPct val="100000"/>
                </a:lnSpc>
                <a:spcBef>
                  <a:spcPts val="1800"/>
                </a:spcBef>
                <a:buFont typeface="Wingdings" panose="05000000000000000000" pitchFamily="2" charset="2"/>
                <a:buChar char="q"/>
              </a:pPr>
              <a:r>
                <a:rPr lang="fr-FR" dirty="0"/>
                <a:t>Annonce de la V1</a:t>
              </a:r>
            </a:p>
          </p:txBody>
        </p:sp>
        <p:sp>
          <p:nvSpPr>
            <p:cNvPr id="5" name="Espace réservé du contenu 2">
              <a:extLst>
                <a:ext uri="{FF2B5EF4-FFF2-40B4-BE49-F238E27FC236}">
                  <a16:creationId xmlns:a16="http://schemas.microsoft.com/office/drawing/2014/main" id="{8F707AF9-356B-44F5-B0F9-9F9FAFE31C34}"/>
                </a:ext>
              </a:extLst>
            </p:cNvPr>
            <p:cNvSpPr txBox="1">
              <a:spLocks/>
            </p:cNvSpPr>
            <p:nvPr/>
          </p:nvSpPr>
          <p:spPr>
            <a:xfrm>
              <a:off x="7697755" y="2500604"/>
              <a:ext cx="4152123" cy="4077478"/>
            </a:xfrm>
            <a:prstGeom prst="rect">
              <a:avLst/>
            </a:prstGeom>
          </p:spPr>
          <p:txBody>
            <a:bodyPr vert="horz" lIns="91440" tIns="45720" rIns="91440" bIns="45720" rtlCol="0" anchor="t" anchorCtr="0">
              <a:normAutofit/>
            </a:bodyPr>
            <a:lstStyle>
              <a:lvl1pPr marL="182880" indent="-182880" algn="l" defTabSz="914400" rtl="0" eaLnBrk="1" latinLnBrk="0" hangingPunct="1">
                <a:lnSpc>
                  <a:spcPct val="90000"/>
                </a:lnSpc>
                <a:spcBef>
                  <a:spcPts val="1200"/>
                </a:spcBef>
                <a:buClr>
                  <a:schemeClr val="accent1"/>
                </a:buClr>
                <a:buFont typeface="Wingdings 2" pitchFamily="18" charset="2"/>
                <a:buChar char=""/>
                <a:defRPr sz="2000" kern="1200">
                  <a:solidFill>
                    <a:schemeClr val="tx1">
                      <a:lumMod val="65000"/>
                      <a:lumOff val="35000"/>
                    </a:schemeClr>
                  </a:solidFill>
                  <a:latin typeface="+mn-lt"/>
                  <a:ea typeface="+mn-ea"/>
                  <a:cs typeface="+mn-cs"/>
                </a:defRPr>
              </a:lvl1pPr>
              <a:lvl2pPr marL="6858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800" kern="1200">
                  <a:solidFill>
                    <a:schemeClr val="tx1">
                      <a:lumMod val="65000"/>
                      <a:lumOff val="35000"/>
                    </a:schemeClr>
                  </a:solidFill>
                  <a:latin typeface="+mn-lt"/>
                  <a:ea typeface="+mn-ea"/>
                  <a:cs typeface="+mn-cs"/>
                </a:defRPr>
              </a:lvl2pPr>
              <a:lvl3pPr marL="11430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600" kern="1200">
                  <a:solidFill>
                    <a:schemeClr val="tx1">
                      <a:lumMod val="65000"/>
                      <a:lumOff val="35000"/>
                    </a:schemeClr>
                  </a:solidFill>
                  <a:latin typeface="+mn-lt"/>
                  <a:ea typeface="+mn-ea"/>
                  <a:cs typeface="+mn-cs"/>
                </a:defRPr>
              </a:lvl3pPr>
              <a:lvl4pPr marL="16002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4pPr>
              <a:lvl5pPr marL="2057400" indent="-18288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a:lstStyle>
            <a:p>
              <a:pPr marL="520700" indent="-342900">
                <a:lnSpc>
                  <a:spcPct val="100000"/>
                </a:lnSpc>
                <a:spcBef>
                  <a:spcPts val="1800"/>
                </a:spcBef>
                <a:buFont typeface="Wingdings" panose="05000000000000000000" pitchFamily="2" charset="2"/>
                <a:buChar char="Ø"/>
              </a:pPr>
              <a:r>
                <a:rPr lang="fr-FR" dirty="0">
                  <a:solidFill>
                    <a:schemeClr val="accent1">
                      <a:lumMod val="50000"/>
                    </a:schemeClr>
                  </a:solidFill>
                </a:rPr>
                <a:t>Réunion physique à Genève         (fin juin ou début juillet)</a:t>
              </a:r>
            </a:p>
            <a:p>
              <a:pPr marL="520700" indent="-342900">
                <a:lnSpc>
                  <a:spcPct val="100000"/>
                </a:lnSpc>
                <a:spcBef>
                  <a:spcPts val="1800"/>
                </a:spcBef>
                <a:buFont typeface="Wingdings" panose="05000000000000000000" pitchFamily="2" charset="2"/>
                <a:buChar char="Ø"/>
              </a:pPr>
              <a:endParaRPr lang="fr-FR" sz="3600" dirty="0">
                <a:solidFill>
                  <a:schemeClr val="accent1">
                    <a:lumMod val="50000"/>
                  </a:schemeClr>
                </a:solidFill>
              </a:endParaRPr>
            </a:p>
            <a:p>
              <a:pPr marL="520700" indent="-342900">
                <a:lnSpc>
                  <a:spcPct val="100000"/>
                </a:lnSpc>
                <a:spcBef>
                  <a:spcPts val="1800"/>
                </a:spcBef>
                <a:buFont typeface="Wingdings" panose="05000000000000000000" pitchFamily="2" charset="2"/>
                <a:buChar char="Ø"/>
              </a:pPr>
              <a:r>
                <a:rPr lang="fr-FR" dirty="0">
                  <a:solidFill>
                    <a:schemeClr val="accent1">
                      <a:lumMod val="50000"/>
                    </a:schemeClr>
                  </a:solidFill>
                </a:rPr>
                <a:t>Réunion web (début septembre)</a:t>
              </a:r>
            </a:p>
            <a:p>
              <a:pPr marL="520700" indent="-342900">
                <a:lnSpc>
                  <a:spcPct val="100000"/>
                </a:lnSpc>
                <a:spcBef>
                  <a:spcPts val="1800"/>
                </a:spcBef>
                <a:buFont typeface="Wingdings" panose="05000000000000000000" pitchFamily="2" charset="2"/>
                <a:buChar char="Ø"/>
              </a:pPr>
              <a:endParaRPr lang="fr-FR" sz="2200" dirty="0">
                <a:solidFill>
                  <a:schemeClr val="accent1">
                    <a:lumMod val="50000"/>
                  </a:schemeClr>
                </a:solidFill>
              </a:endParaRPr>
            </a:p>
            <a:p>
              <a:pPr marL="520700" indent="-342900">
                <a:lnSpc>
                  <a:spcPct val="100000"/>
                </a:lnSpc>
                <a:spcBef>
                  <a:spcPts val="1800"/>
                </a:spcBef>
                <a:buFont typeface="Wingdings" panose="05000000000000000000" pitchFamily="2" charset="2"/>
                <a:buChar char="Ø"/>
              </a:pPr>
              <a:r>
                <a:rPr lang="fr-FR" dirty="0">
                  <a:solidFill>
                    <a:schemeClr val="accent1">
                      <a:lumMod val="50000"/>
                    </a:schemeClr>
                  </a:solidFill>
                </a:rPr>
                <a:t>Réunion à Paris le 27/11</a:t>
              </a:r>
            </a:p>
            <a:p>
              <a:pPr marL="520700" indent="-342900">
                <a:lnSpc>
                  <a:spcPct val="100000"/>
                </a:lnSpc>
                <a:spcBef>
                  <a:spcPts val="1800"/>
                </a:spcBef>
                <a:buFont typeface="Wingdings" panose="05000000000000000000" pitchFamily="2" charset="2"/>
                <a:buChar char="Ø"/>
              </a:pPr>
              <a:r>
                <a:rPr lang="fr-FR" dirty="0">
                  <a:solidFill>
                    <a:schemeClr val="accent1">
                      <a:lumMod val="50000"/>
                    </a:schemeClr>
                  </a:solidFill>
                </a:rPr>
                <a:t>Journée SNOMED CT francophone, Paris le 28/11</a:t>
              </a:r>
            </a:p>
          </p:txBody>
        </p:sp>
        <p:cxnSp>
          <p:nvCxnSpPr>
            <p:cNvPr id="9" name="Connecteur droit 8">
              <a:extLst>
                <a:ext uri="{FF2B5EF4-FFF2-40B4-BE49-F238E27FC236}">
                  <a16:creationId xmlns:a16="http://schemas.microsoft.com/office/drawing/2014/main" id="{A6276D5A-8749-44BD-976C-B2EEDDE58675}"/>
                </a:ext>
              </a:extLst>
            </p:cNvPr>
            <p:cNvCxnSpPr/>
            <p:nvPr/>
          </p:nvCxnSpPr>
          <p:spPr>
            <a:xfrm>
              <a:off x="6889105" y="2687216"/>
              <a:ext cx="998375"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0" name="Connecteur droit 9">
              <a:extLst>
                <a:ext uri="{FF2B5EF4-FFF2-40B4-BE49-F238E27FC236}">
                  <a16:creationId xmlns:a16="http://schemas.microsoft.com/office/drawing/2014/main" id="{137A95AF-3BD0-4B9E-816B-38EFE3B6790D}"/>
                </a:ext>
              </a:extLst>
            </p:cNvPr>
            <p:cNvCxnSpPr/>
            <p:nvPr/>
          </p:nvCxnSpPr>
          <p:spPr>
            <a:xfrm>
              <a:off x="6889105" y="4313855"/>
              <a:ext cx="998375"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1" name="Connecteur droit 10">
              <a:extLst>
                <a:ext uri="{FF2B5EF4-FFF2-40B4-BE49-F238E27FC236}">
                  <a16:creationId xmlns:a16="http://schemas.microsoft.com/office/drawing/2014/main" id="{4556FA9D-F5EC-42D0-A187-DDCFEA969EBA}"/>
                </a:ext>
              </a:extLst>
            </p:cNvPr>
            <p:cNvCxnSpPr/>
            <p:nvPr/>
          </p:nvCxnSpPr>
          <p:spPr>
            <a:xfrm>
              <a:off x="6889105" y="5417975"/>
              <a:ext cx="998375"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cxnSp>
          <p:nvCxnSpPr>
            <p:cNvPr id="12" name="Connecteur droit 11">
              <a:extLst>
                <a:ext uri="{FF2B5EF4-FFF2-40B4-BE49-F238E27FC236}">
                  <a16:creationId xmlns:a16="http://schemas.microsoft.com/office/drawing/2014/main" id="{F9249B79-1C72-4796-9804-6AA224CC30B6}"/>
                </a:ext>
              </a:extLst>
            </p:cNvPr>
            <p:cNvCxnSpPr/>
            <p:nvPr/>
          </p:nvCxnSpPr>
          <p:spPr>
            <a:xfrm>
              <a:off x="6889105" y="5943603"/>
              <a:ext cx="998375" cy="0"/>
            </a:xfrm>
            <a:prstGeom prst="line">
              <a:avLst/>
            </a:prstGeom>
            <a:ln>
              <a:prstDash val="dash"/>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8712176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A970D50-AC59-4A08-9666-DA30C0D6483E}"/>
              </a:ext>
            </a:extLst>
          </p:cNvPr>
          <p:cNvSpPr>
            <a:spLocks noGrp="1"/>
          </p:cNvSpPr>
          <p:nvPr>
            <p:ph type="title"/>
          </p:nvPr>
        </p:nvSpPr>
        <p:spPr/>
        <p:txBody>
          <a:bodyPr/>
          <a:lstStyle/>
          <a:p>
            <a:r>
              <a:rPr lang="fr-FR" dirty="0"/>
              <a:t>Ordre du jour</a:t>
            </a:r>
          </a:p>
        </p:txBody>
      </p:sp>
      <p:sp>
        <p:nvSpPr>
          <p:cNvPr id="3" name="Espace réservé du contenu 2">
            <a:extLst>
              <a:ext uri="{FF2B5EF4-FFF2-40B4-BE49-F238E27FC236}">
                <a16:creationId xmlns:a16="http://schemas.microsoft.com/office/drawing/2014/main" id="{F69D9B2D-137B-4CF5-A4F7-A90F0E0D7FFB}"/>
              </a:ext>
            </a:extLst>
          </p:cNvPr>
          <p:cNvSpPr>
            <a:spLocks noGrp="1"/>
          </p:cNvSpPr>
          <p:nvPr>
            <p:ph idx="1"/>
          </p:nvPr>
        </p:nvSpPr>
        <p:spPr>
          <a:xfrm>
            <a:off x="3657600" y="864108"/>
            <a:ext cx="8145624" cy="5120640"/>
          </a:xfrm>
        </p:spPr>
        <p:txBody>
          <a:bodyPr anchor="t" anchorCtr="0">
            <a:normAutofit/>
          </a:bodyPr>
          <a:lstStyle/>
          <a:p>
            <a:r>
              <a:rPr lang="fr-FR" sz="2400" dirty="0"/>
              <a:t>13:30 – 15:00</a:t>
            </a:r>
          </a:p>
          <a:p>
            <a:pPr lvl="1"/>
            <a:r>
              <a:rPr lang="fr-FR" sz="2400" dirty="0"/>
              <a:t>Point de départ, premières décisions, premières actions</a:t>
            </a:r>
          </a:p>
          <a:p>
            <a:pPr lvl="1"/>
            <a:r>
              <a:rPr lang="fr-FR" sz="2400" dirty="0"/>
              <a:t>Retour d’expérience récente du Canada</a:t>
            </a:r>
          </a:p>
          <a:p>
            <a:pPr lvl="1"/>
            <a:r>
              <a:rPr lang="fr-FR" sz="2400" dirty="0"/>
              <a:t>Processus, rôles, outils collaboratifs</a:t>
            </a:r>
          </a:p>
          <a:p>
            <a:pPr lvl="1"/>
            <a:r>
              <a:rPr lang="fr-FR" sz="2400" dirty="0"/>
              <a:t>Pistes pour une autorité responsable de la traduction</a:t>
            </a:r>
          </a:p>
          <a:p>
            <a:pPr lvl="1"/>
            <a:r>
              <a:rPr lang="fr-FR" sz="2400" dirty="0"/>
              <a:t>Chemin proposé</a:t>
            </a:r>
          </a:p>
          <a:p>
            <a:r>
              <a:rPr lang="fr-FR" sz="2400" dirty="0"/>
              <a:t>15:30 – 17:00</a:t>
            </a:r>
          </a:p>
          <a:p>
            <a:pPr lvl="1"/>
            <a:r>
              <a:rPr lang="fr-FR" sz="2400" dirty="0"/>
              <a:t>Décisions sur 1</a:t>
            </a:r>
            <a:r>
              <a:rPr lang="fr-FR" sz="2400" baseline="30000" dirty="0"/>
              <a:t>ère</a:t>
            </a:r>
            <a:r>
              <a:rPr lang="fr-FR" sz="2400" dirty="0"/>
              <a:t> tranche de règles linguistiques et éditoriales</a:t>
            </a:r>
          </a:p>
          <a:p>
            <a:pPr lvl="1"/>
            <a:r>
              <a:rPr lang="fr-FR" sz="2400" dirty="0"/>
              <a:t>Prochaines étapes, prochaine réunion du groupe</a:t>
            </a:r>
          </a:p>
        </p:txBody>
      </p:sp>
    </p:spTree>
    <p:extLst>
      <p:ext uri="{BB962C8B-B14F-4D97-AF65-F5344CB8AC3E}">
        <p14:creationId xmlns:p14="http://schemas.microsoft.com/office/powerpoint/2010/main" val="40558208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A970D50-AC59-4A08-9666-DA30C0D6483E}"/>
              </a:ext>
            </a:extLst>
          </p:cNvPr>
          <p:cNvSpPr>
            <a:spLocks noGrp="1"/>
          </p:cNvSpPr>
          <p:nvPr>
            <p:ph type="title"/>
          </p:nvPr>
        </p:nvSpPr>
        <p:spPr/>
        <p:txBody>
          <a:bodyPr/>
          <a:lstStyle/>
          <a:p>
            <a:r>
              <a:rPr lang="fr-FR" dirty="0"/>
              <a:t>Point de départ</a:t>
            </a:r>
            <a:br>
              <a:rPr lang="fr-FR" dirty="0"/>
            </a:br>
            <a:br>
              <a:rPr lang="fr-FR" dirty="0"/>
            </a:br>
            <a:r>
              <a:rPr lang="fr-FR" sz="2000" dirty="0"/>
              <a:t>septembre 2018</a:t>
            </a:r>
          </a:p>
        </p:txBody>
      </p:sp>
      <p:sp>
        <p:nvSpPr>
          <p:cNvPr id="3" name="Espace réservé du contenu 2">
            <a:extLst>
              <a:ext uri="{FF2B5EF4-FFF2-40B4-BE49-F238E27FC236}">
                <a16:creationId xmlns:a16="http://schemas.microsoft.com/office/drawing/2014/main" id="{F69D9B2D-137B-4CF5-A4F7-A90F0E0D7FFB}"/>
              </a:ext>
            </a:extLst>
          </p:cNvPr>
          <p:cNvSpPr>
            <a:spLocks noGrp="1"/>
          </p:cNvSpPr>
          <p:nvPr>
            <p:ph idx="1"/>
          </p:nvPr>
        </p:nvSpPr>
        <p:spPr>
          <a:xfrm>
            <a:off x="3573623" y="864108"/>
            <a:ext cx="8238931" cy="5120640"/>
          </a:xfrm>
        </p:spPr>
        <p:txBody>
          <a:bodyPr anchor="t" anchorCtr="0">
            <a:normAutofit/>
          </a:bodyPr>
          <a:lstStyle/>
          <a:p>
            <a:r>
              <a:rPr lang="fr-FR" sz="2400" dirty="0"/>
              <a:t>27 septembre 2018 : 1</a:t>
            </a:r>
            <a:r>
              <a:rPr lang="fr-FR" sz="2400" baseline="30000" dirty="0"/>
              <a:t>ère</a:t>
            </a:r>
            <a:r>
              <a:rPr lang="fr-FR" sz="2400" dirty="0"/>
              <a:t> réunion du groupe à Paris </a:t>
            </a:r>
          </a:p>
          <a:p>
            <a:pPr marL="717550" lvl="2" indent="-358775">
              <a:spcBef>
                <a:spcPts val="1200"/>
              </a:spcBef>
              <a:buFont typeface="Wingdings" panose="05000000000000000000" pitchFamily="2" charset="2"/>
              <a:buChar char="Ø"/>
            </a:pPr>
            <a:r>
              <a:rPr lang="fr-FR" sz="2000" dirty="0"/>
              <a:t>Présents : Belgique, Suisse, Luxembourg, France, IHTSDO</a:t>
            </a:r>
          </a:p>
          <a:p>
            <a:pPr marL="717550" lvl="2" indent="-358775">
              <a:spcBef>
                <a:spcPts val="1200"/>
              </a:spcBef>
              <a:buFont typeface="Wingdings" panose="05000000000000000000" pitchFamily="2" charset="2"/>
              <a:buChar char="Ø"/>
            </a:pPr>
            <a:r>
              <a:rPr lang="fr-FR" sz="2000" dirty="0"/>
              <a:t>Excusé : Canada</a:t>
            </a:r>
          </a:p>
          <a:p>
            <a:pPr marL="717550" indent="-358775">
              <a:buFont typeface="Wingdings" panose="05000000000000000000" pitchFamily="2" charset="2"/>
              <a:buChar char="Ø"/>
            </a:pPr>
            <a:r>
              <a:rPr lang="fr-FR" dirty="0"/>
              <a:t>Etat des lieux : 5 traductions partielles existantes :	</a:t>
            </a:r>
            <a:r>
              <a:rPr lang="fr-FR" u="sng" dirty="0">
                <a:solidFill>
                  <a:srgbClr val="00B0F0"/>
                </a:solidFill>
              </a:rPr>
              <a:t>oct. 2018 </a:t>
            </a:r>
            <a:r>
              <a:rPr lang="fr-FR" dirty="0">
                <a:solidFill>
                  <a:srgbClr val="00B0F0"/>
                </a:solidFill>
              </a:rPr>
              <a:t>:</a:t>
            </a:r>
          </a:p>
          <a:p>
            <a:pPr marL="1220470" lvl="1" indent="-358775">
              <a:buFont typeface="Courier New" panose="02070309020205020404" pitchFamily="49" charset="0"/>
              <a:buChar char="o"/>
            </a:pPr>
            <a:r>
              <a:rPr lang="fr-FR" dirty="0"/>
              <a:t>canadienne 					</a:t>
            </a:r>
            <a:r>
              <a:rPr lang="fr-FR" dirty="0">
                <a:solidFill>
                  <a:srgbClr val="00B0F0"/>
                </a:solidFill>
              </a:rPr>
              <a:t>37 000 concepts </a:t>
            </a:r>
          </a:p>
          <a:p>
            <a:pPr marL="1220470" lvl="1" indent="-358775">
              <a:buFont typeface="Courier New" panose="02070309020205020404" pitchFamily="49" charset="0"/>
              <a:buChar char="o"/>
            </a:pPr>
            <a:r>
              <a:rPr lang="fr-FR" dirty="0"/>
              <a:t>belge						</a:t>
            </a:r>
            <a:r>
              <a:rPr lang="fr-FR" dirty="0">
                <a:solidFill>
                  <a:srgbClr val="00B0F0"/>
                </a:solidFill>
              </a:rPr>
              <a:t>38 000 concepts</a:t>
            </a:r>
          </a:p>
          <a:p>
            <a:pPr marL="1220470" lvl="1" indent="-358775">
              <a:buFont typeface="Courier New" panose="02070309020205020404" pitchFamily="49" charset="0"/>
              <a:buChar char="o"/>
            </a:pPr>
            <a:r>
              <a:rPr lang="fr-FR" dirty="0"/>
              <a:t>suisse pour le projet </a:t>
            </a:r>
            <a:r>
              <a:rPr lang="fr-FR" dirty="0" err="1"/>
              <a:t>epSOS</a:t>
            </a:r>
            <a:r>
              <a:rPr lang="fr-FR" dirty="0"/>
              <a:t>			      </a:t>
            </a:r>
            <a:r>
              <a:rPr lang="fr-FR" dirty="0">
                <a:solidFill>
                  <a:srgbClr val="00B0F0"/>
                </a:solidFill>
              </a:rPr>
              <a:t>300</a:t>
            </a:r>
            <a:r>
              <a:rPr lang="fr-FR" dirty="0"/>
              <a:t> </a:t>
            </a:r>
            <a:r>
              <a:rPr lang="fr-FR" dirty="0">
                <a:solidFill>
                  <a:srgbClr val="00B0F0"/>
                </a:solidFill>
              </a:rPr>
              <a:t>concepts</a:t>
            </a:r>
            <a:endParaRPr lang="fr-FR" dirty="0"/>
          </a:p>
          <a:p>
            <a:pPr marL="1220470" lvl="1" indent="-358775">
              <a:buFont typeface="Courier New" panose="02070309020205020404" pitchFamily="49" charset="0"/>
              <a:buChar char="o"/>
            </a:pPr>
            <a:r>
              <a:rPr lang="fr-FR" dirty="0"/>
              <a:t>française (Phast)				   </a:t>
            </a:r>
            <a:r>
              <a:rPr lang="fr-FR" dirty="0">
                <a:solidFill>
                  <a:srgbClr val="00B0F0"/>
                </a:solidFill>
              </a:rPr>
              <a:t>4 800 concepts</a:t>
            </a:r>
          </a:p>
          <a:p>
            <a:pPr marL="1220470" lvl="1" indent="-358775">
              <a:buFont typeface="Courier New" panose="02070309020205020404" pitchFamily="49" charset="0"/>
              <a:buChar char="o"/>
            </a:pPr>
            <a:r>
              <a:rPr lang="fr-FR" dirty="0"/>
              <a:t>starter set (révisée par Hôpitaux Univ. de Genève)	   </a:t>
            </a:r>
            <a:r>
              <a:rPr lang="fr-FR" dirty="0">
                <a:solidFill>
                  <a:srgbClr val="00B0F0"/>
                </a:solidFill>
              </a:rPr>
              <a:t>6 300 concepts</a:t>
            </a:r>
          </a:p>
          <a:p>
            <a:pPr marL="1220470" lvl="1" indent="-358775">
              <a:buFont typeface="Courier New" panose="02070309020205020404" pitchFamily="49" charset="0"/>
              <a:buChar char="o"/>
            </a:pPr>
            <a:endParaRPr lang="fr-FR" dirty="0">
              <a:solidFill>
                <a:srgbClr val="00B0F0"/>
              </a:solidFill>
            </a:endParaRPr>
          </a:p>
          <a:p>
            <a:pPr marL="717550" indent="-358775">
              <a:buFont typeface="Wingdings" panose="05000000000000000000" pitchFamily="2" charset="2"/>
              <a:buChar char="Ø"/>
            </a:pPr>
            <a:r>
              <a:rPr lang="fr-FR" dirty="0"/>
              <a:t>En dépit de variations d’usage et de vocabulaire, la langue française possède un cadre universel (orthographe, grammaire)</a:t>
            </a:r>
          </a:p>
          <a:p>
            <a:pPr marL="717550" indent="-358775">
              <a:buFont typeface="Wingdings" panose="05000000000000000000" pitchFamily="2" charset="2"/>
              <a:buChar char="Ø"/>
            </a:pPr>
            <a:r>
              <a:rPr lang="fr-FR" u="sng" dirty="0"/>
              <a:t>Objectif confirmé : aboutir à une traduction française commune produite et maintenue par une collaboration inter-NRC</a:t>
            </a:r>
          </a:p>
        </p:txBody>
      </p:sp>
      <p:sp>
        <p:nvSpPr>
          <p:cNvPr id="4" name="Rectangle 3">
            <a:extLst>
              <a:ext uri="{FF2B5EF4-FFF2-40B4-BE49-F238E27FC236}">
                <a16:creationId xmlns:a16="http://schemas.microsoft.com/office/drawing/2014/main" id="{7F2D13A3-961B-44A8-AA31-9F78D0CC1EDA}"/>
              </a:ext>
            </a:extLst>
          </p:cNvPr>
          <p:cNvSpPr/>
          <p:nvPr/>
        </p:nvSpPr>
        <p:spPr>
          <a:xfrm>
            <a:off x="9927771" y="2239347"/>
            <a:ext cx="1847462" cy="2034073"/>
          </a:xfrm>
          <a:prstGeom prst="rect">
            <a:avLst/>
          </a:prstGeom>
          <a:noFill/>
          <a:ln>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Tree>
    <p:extLst>
      <p:ext uri="{BB962C8B-B14F-4D97-AF65-F5344CB8AC3E}">
        <p14:creationId xmlns:p14="http://schemas.microsoft.com/office/powerpoint/2010/main" val="276433510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A970D50-AC59-4A08-9666-DA30C0D6483E}"/>
              </a:ext>
            </a:extLst>
          </p:cNvPr>
          <p:cNvSpPr>
            <a:spLocks noGrp="1"/>
          </p:cNvSpPr>
          <p:nvPr>
            <p:ph type="title"/>
          </p:nvPr>
        </p:nvSpPr>
        <p:spPr/>
        <p:txBody>
          <a:bodyPr/>
          <a:lstStyle/>
          <a:p>
            <a:r>
              <a:rPr lang="fr-FR" dirty="0"/>
              <a:t>Décisions prises lors de la réunion de lancement </a:t>
            </a:r>
            <a:br>
              <a:rPr lang="fr-FR" dirty="0"/>
            </a:br>
            <a:br>
              <a:rPr lang="fr-FR" dirty="0"/>
            </a:br>
            <a:r>
              <a:rPr lang="fr-FR" sz="2000" dirty="0"/>
              <a:t>septembre 2018</a:t>
            </a:r>
          </a:p>
        </p:txBody>
      </p:sp>
      <p:sp>
        <p:nvSpPr>
          <p:cNvPr id="3" name="Espace réservé du contenu 2">
            <a:extLst>
              <a:ext uri="{FF2B5EF4-FFF2-40B4-BE49-F238E27FC236}">
                <a16:creationId xmlns:a16="http://schemas.microsoft.com/office/drawing/2014/main" id="{F69D9B2D-137B-4CF5-A4F7-A90F0E0D7FFB}"/>
              </a:ext>
            </a:extLst>
          </p:cNvPr>
          <p:cNvSpPr>
            <a:spLocks noGrp="1"/>
          </p:cNvSpPr>
          <p:nvPr>
            <p:ph idx="1"/>
          </p:nvPr>
        </p:nvSpPr>
        <p:spPr>
          <a:xfrm>
            <a:off x="3498980" y="858416"/>
            <a:ext cx="8201612" cy="5327779"/>
          </a:xfrm>
        </p:spPr>
        <p:txBody>
          <a:bodyPr anchor="t" anchorCtr="0">
            <a:normAutofit/>
          </a:bodyPr>
          <a:lstStyle/>
          <a:p>
            <a:pPr>
              <a:spcBef>
                <a:spcPts val="1800"/>
              </a:spcBef>
            </a:pPr>
            <a:r>
              <a:rPr lang="fr-FR" sz="2400" dirty="0"/>
              <a:t>Traduction </a:t>
            </a:r>
            <a:r>
              <a:rPr lang="fr-FR" sz="2400" u="sng" dirty="0"/>
              <a:t>pilotée par les cas d’usage et les besoins concrets</a:t>
            </a:r>
            <a:r>
              <a:rPr lang="fr-FR" sz="2400" dirty="0"/>
              <a:t> </a:t>
            </a:r>
            <a:r>
              <a:rPr lang="fr-FR" sz="2400" u="sng" dirty="0"/>
              <a:t>apportés par chaque pays</a:t>
            </a:r>
            <a:r>
              <a:rPr lang="fr-FR" sz="2400" dirty="0"/>
              <a:t>. Pas d’objectif de traduction exhaustive.</a:t>
            </a:r>
          </a:p>
          <a:p>
            <a:pPr>
              <a:spcBef>
                <a:spcPts val="1800"/>
              </a:spcBef>
            </a:pPr>
            <a:r>
              <a:rPr lang="fr-FR" sz="2400" dirty="0"/>
              <a:t>Production de synonymes français pour les utilisateurs et non des FSN.</a:t>
            </a:r>
          </a:p>
          <a:p>
            <a:pPr>
              <a:spcBef>
                <a:spcPts val="1800"/>
              </a:spcBef>
            </a:pPr>
            <a:r>
              <a:rPr lang="fr-FR" sz="2400" dirty="0"/>
              <a:t>Autant de synonymes que nécessaire pour couvrir la variabilité de vocabulaire de l’ensemble des régions francophones</a:t>
            </a:r>
          </a:p>
          <a:p>
            <a:pPr>
              <a:spcBef>
                <a:spcPts val="1800"/>
              </a:spcBef>
            </a:pPr>
            <a:r>
              <a:rPr lang="fr-FR" sz="2400" dirty="0"/>
              <a:t>Le synonyme choisi comme terme préféré n’est pas obligatoirement le même dans toutes les régions francophones (modulation de « </a:t>
            </a:r>
            <a:r>
              <a:rPr lang="fr-FR" sz="2400" i="1" dirty="0"/>
              <a:t>acceptabilityId</a:t>
            </a:r>
            <a:r>
              <a:rPr lang="fr-FR" sz="2400" dirty="0"/>
              <a:t> » pour le </a:t>
            </a:r>
            <a:r>
              <a:rPr lang="en-US" sz="2400" i="1" dirty="0"/>
              <a:t>language refset </a:t>
            </a:r>
            <a:r>
              <a:rPr lang="fr-FR" sz="2400" dirty="0"/>
              <a:t>national)</a:t>
            </a:r>
          </a:p>
          <a:p>
            <a:pPr marL="717550" indent="-358775">
              <a:spcBef>
                <a:spcPts val="1800"/>
              </a:spcBef>
              <a:buFont typeface="Wingdings" panose="05000000000000000000" pitchFamily="2" charset="2"/>
              <a:buChar char="Ø"/>
            </a:pPr>
            <a:endParaRPr lang="fr-FR" sz="2200" dirty="0"/>
          </a:p>
        </p:txBody>
      </p:sp>
    </p:spTree>
    <p:extLst>
      <p:ext uri="{BB962C8B-B14F-4D97-AF65-F5344CB8AC3E}">
        <p14:creationId xmlns:p14="http://schemas.microsoft.com/office/powerpoint/2010/main" val="1883549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A970D50-AC59-4A08-9666-DA30C0D6483E}"/>
              </a:ext>
            </a:extLst>
          </p:cNvPr>
          <p:cNvSpPr>
            <a:spLocks noGrp="1"/>
          </p:cNvSpPr>
          <p:nvPr>
            <p:ph type="title"/>
          </p:nvPr>
        </p:nvSpPr>
        <p:spPr>
          <a:xfrm>
            <a:off x="158620" y="1123837"/>
            <a:ext cx="3265715" cy="4601183"/>
          </a:xfrm>
        </p:spPr>
        <p:txBody>
          <a:bodyPr/>
          <a:lstStyle/>
          <a:p>
            <a:r>
              <a:rPr lang="fr-FR" dirty="0"/>
              <a:t>Discussion complémentaire sur les FSN</a:t>
            </a:r>
            <a:br>
              <a:rPr lang="fr-FR" dirty="0"/>
            </a:br>
            <a:br>
              <a:rPr lang="fr-FR" dirty="0"/>
            </a:br>
            <a:r>
              <a:rPr lang="fr-FR" sz="2000" dirty="0"/>
              <a:t>8 avril 2019</a:t>
            </a:r>
          </a:p>
        </p:txBody>
      </p:sp>
      <p:sp>
        <p:nvSpPr>
          <p:cNvPr id="3" name="Espace réservé du contenu 2">
            <a:extLst>
              <a:ext uri="{FF2B5EF4-FFF2-40B4-BE49-F238E27FC236}">
                <a16:creationId xmlns:a16="http://schemas.microsoft.com/office/drawing/2014/main" id="{F69D9B2D-137B-4CF5-A4F7-A90F0E0D7FFB}"/>
              </a:ext>
            </a:extLst>
          </p:cNvPr>
          <p:cNvSpPr>
            <a:spLocks noGrp="1"/>
          </p:cNvSpPr>
          <p:nvPr>
            <p:ph idx="1"/>
          </p:nvPr>
        </p:nvSpPr>
        <p:spPr>
          <a:xfrm>
            <a:off x="3498980" y="793102"/>
            <a:ext cx="7977673" cy="5393093"/>
          </a:xfrm>
        </p:spPr>
        <p:txBody>
          <a:bodyPr anchor="t" anchorCtr="0">
            <a:normAutofit/>
          </a:bodyPr>
          <a:lstStyle/>
          <a:p>
            <a:pPr marL="447675" lvl="1" indent="-331788">
              <a:spcBef>
                <a:spcPts val="1800"/>
              </a:spcBef>
              <a:buFont typeface="Wingdings" panose="05000000000000000000" pitchFamily="2" charset="2"/>
              <a:buChar char="v"/>
            </a:pPr>
            <a:r>
              <a:rPr lang="fr-FR" sz="2000" dirty="0"/>
              <a:t>Un FSN est non modifiable (‘</a:t>
            </a:r>
            <a:r>
              <a:rPr lang="fr-FR" sz="2000" i="1" dirty="0"/>
              <a:t>immutable</a:t>
            </a:r>
            <a:r>
              <a:rPr lang="fr-FR" sz="2000" dirty="0"/>
              <a:t>’). La correction d’une erreur de traduction dans une langue imposerait l’inactivation du concept et son remplacement, au détriment de toutes les autres langues.</a:t>
            </a:r>
          </a:p>
          <a:p>
            <a:pPr marL="447675" lvl="1" indent="-331788">
              <a:spcBef>
                <a:spcPts val="1800"/>
              </a:spcBef>
              <a:buFont typeface="Wingdings" panose="05000000000000000000" pitchFamily="2" charset="2"/>
              <a:buChar char="v"/>
            </a:pPr>
            <a:r>
              <a:rPr lang="fr-FR" sz="2000" dirty="0"/>
              <a:t>La terminologie est vue au travers de l’interface utilisateur des applications qui présentent les synonymes et non les FSN.</a:t>
            </a:r>
          </a:p>
          <a:p>
            <a:pPr marL="447675" lvl="1" indent="-331788">
              <a:spcBef>
                <a:spcPts val="1800"/>
              </a:spcBef>
              <a:buFont typeface="Wingdings" panose="05000000000000000000" pitchFamily="2" charset="2"/>
              <a:buChar char="v"/>
            </a:pPr>
            <a:r>
              <a:rPr lang="fr-FR" sz="2000" dirty="0"/>
              <a:t>Le Canada a traduit les FSN dans son dernier projet. Une des raisons est que l’outil utilisé propose une traduction automatique du FSN. Une autre raison le bilinguisme règlementaire, notamment dans la province du Nouveau Brunswick.</a:t>
            </a:r>
          </a:p>
          <a:p>
            <a:pPr marL="447675" lvl="1" indent="-331788">
              <a:spcBef>
                <a:spcPts val="1800"/>
              </a:spcBef>
              <a:buFont typeface="Wingdings" panose="05000000000000000000" pitchFamily="2" charset="2"/>
              <a:buChar char="v"/>
            </a:pPr>
            <a:r>
              <a:rPr lang="fr-FR" sz="2000" dirty="0"/>
              <a:t>Le groupe maintient son orientation générale de s’abstenir de traduire les FSN. </a:t>
            </a:r>
          </a:p>
          <a:p>
            <a:pPr marL="447675" lvl="1" indent="-331788">
              <a:spcBef>
                <a:spcPts val="1800"/>
              </a:spcBef>
              <a:buFont typeface="Wingdings" panose="05000000000000000000" pitchFamily="2" charset="2"/>
              <a:buChar char="v"/>
            </a:pPr>
            <a:r>
              <a:rPr lang="fr-FR" sz="2000" dirty="0"/>
              <a:t>Il sera aussi preneur des arguments complémentaires dans un sens ou dans l’autre que pourra fournir le </a:t>
            </a:r>
            <a:r>
              <a:rPr lang="fr-FR" sz="2000" i="1" dirty="0"/>
              <a:t>Translation User Group</a:t>
            </a:r>
            <a:r>
              <a:rPr lang="fr-FR" sz="2000" dirty="0"/>
              <a:t>.</a:t>
            </a:r>
          </a:p>
        </p:txBody>
      </p:sp>
    </p:spTree>
    <p:extLst>
      <p:ext uri="{BB962C8B-B14F-4D97-AF65-F5344CB8AC3E}">
        <p14:creationId xmlns:p14="http://schemas.microsoft.com/office/powerpoint/2010/main" val="549801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A970D50-AC59-4A08-9666-DA30C0D6483E}"/>
              </a:ext>
            </a:extLst>
          </p:cNvPr>
          <p:cNvSpPr>
            <a:spLocks noGrp="1"/>
          </p:cNvSpPr>
          <p:nvPr>
            <p:ph type="title"/>
          </p:nvPr>
        </p:nvSpPr>
        <p:spPr/>
        <p:txBody>
          <a:bodyPr/>
          <a:lstStyle/>
          <a:p>
            <a:r>
              <a:rPr lang="fr-FR" dirty="0"/>
              <a:t>Premières actions réalisées</a:t>
            </a:r>
            <a:br>
              <a:rPr lang="fr-FR" dirty="0"/>
            </a:br>
            <a:br>
              <a:rPr lang="fr-FR" dirty="0"/>
            </a:br>
            <a:r>
              <a:rPr lang="fr-FR" sz="2000" dirty="0"/>
              <a:t>(octobre 2018 &gt; avril 2019)</a:t>
            </a:r>
            <a:endParaRPr lang="fr-FR" dirty="0"/>
          </a:p>
        </p:txBody>
      </p:sp>
      <p:sp>
        <p:nvSpPr>
          <p:cNvPr id="3" name="Espace réservé du contenu 2">
            <a:extLst>
              <a:ext uri="{FF2B5EF4-FFF2-40B4-BE49-F238E27FC236}">
                <a16:creationId xmlns:a16="http://schemas.microsoft.com/office/drawing/2014/main" id="{F69D9B2D-137B-4CF5-A4F7-A90F0E0D7FFB}"/>
              </a:ext>
            </a:extLst>
          </p:cNvPr>
          <p:cNvSpPr>
            <a:spLocks noGrp="1"/>
          </p:cNvSpPr>
          <p:nvPr>
            <p:ph idx="1"/>
          </p:nvPr>
        </p:nvSpPr>
        <p:spPr>
          <a:xfrm>
            <a:off x="3592286" y="864108"/>
            <a:ext cx="7959012" cy="5443386"/>
          </a:xfrm>
        </p:spPr>
        <p:txBody>
          <a:bodyPr anchor="t" anchorCtr="0">
            <a:normAutofit fontScale="92500" lnSpcReduction="10000"/>
          </a:bodyPr>
          <a:lstStyle/>
          <a:p>
            <a:pPr>
              <a:spcBef>
                <a:spcPts val="1800"/>
              </a:spcBef>
            </a:pPr>
            <a:r>
              <a:rPr lang="fr-FR" sz="2400" dirty="0"/>
              <a:t>Comparaison croisée des différentes traductions (Rory)</a:t>
            </a:r>
          </a:p>
          <a:p>
            <a:pPr marL="717550" lvl="1" indent="-358775">
              <a:spcBef>
                <a:spcPts val="1800"/>
              </a:spcBef>
              <a:buFont typeface="Wingdings" panose="05000000000000000000" pitchFamily="2" charset="2"/>
              <a:buChar char="Ø"/>
            </a:pPr>
            <a:r>
              <a:rPr lang="fr-FR" sz="2200" dirty="0">
                <a:solidFill>
                  <a:srgbClr val="00B0F0"/>
                </a:solidFill>
              </a:rPr>
              <a:t>FR description global comparison.xlsx</a:t>
            </a:r>
          </a:p>
          <a:p>
            <a:pPr marL="1220470" lvl="1" indent="-358775">
              <a:lnSpc>
                <a:spcPct val="100000"/>
              </a:lnSpc>
              <a:spcBef>
                <a:spcPts val="1800"/>
              </a:spcBef>
              <a:buFont typeface="Wingdings" panose="05000000000000000000" pitchFamily="2" charset="2"/>
              <a:buChar char="§"/>
            </a:pPr>
            <a:r>
              <a:rPr lang="fr-FR" sz="2000" dirty="0"/>
              <a:t>Environ 50% des concepts communs à deux traductions ont le même synonyme.</a:t>
            </a:r>
          </a:p>
          <a:p>
            <a:pPr marL="1220470" lvl="1" indent="-358775">
              <a:lnSpc>
                <a:spcPct val="100000"/>
              </a:lnSpc>
              <a:spcBef>
                <a:spcPts val="1800"/>
              </a:spcBef>
              <a:buFont typeface="Wingdings" panose="05000000000000000000" pitchFamily="2" charset="2"/>
              <a:buChar char="§"/>
            </a:pPr>
            <a:r>
              <a:rPr lang="fr-FR" sz="2000" dirty="0"/>
              <a:t> Phast a exploité le résultat de cette comparaison pour éliminer de sa traduction les termes en doublon avec le starter set (décembre 2018). Phast exploite désormais le starter set en complément de sa propre traduction.</a:t>
            </a:r>
            <a:endParaRPr lang="fr-FR" sz="2200" dirty="0">
              <a:solidFill>
                <a:srgbClr val="00B0F0"/>
              </a:solidFill>
            </a:endParaRPr>
          </a:p>
          <a:p>
            <a:pPr>
              <a:spcBef>
                <a:spcPts val="1800"/>
              </a:spcBef>
            </a:pPr>
            <a:r>
              <a:rPr lang="fr-FR" sz="2400" dirty="0"/>
              <a:t>Comparaison croisée des directives éditoriales et linguistiques (François)</a:t>
            </a:r>
          </a:p>
          <a:p>
            <a:pPr marL="717550" indent="-358775">
              <a:spcBef>
                <a:spcPts val="1800"/>
              </a:spcBef>
              <a:buFont typeface="Wingdings" panose="05000000000000000000" pitchFamily="2" charset="2"/>
              <a:buChar char="Ø"/>
            </a:pPr>
            <a:r>
              <a:rPr lang="fr-FR" sz="2200" dirty="0">
                <a:solidFill>
                  <a:srgbClr val="00B0F0"/>
                </a:solidFill>
              </a:rPr>
              <a:t>Directives_francophones_v2.xlsx </a:t>
            </a:r>
          </a:p>
          <a:p>
            <a:pPr marL="1220470" lvl="1" indent="-358775">
              <a:spcBef>
                <a:spcPts val="1800"/>
              </a:spcBef>
              <a:buFont typeface="Wingdings" panose="05000000000000000000" pitchFamily="2" charset="2"/>
              <a:buChar char="§"/>
            </a:pPr>
            <a:r>
              <a:rPr lang="fr-FR" sz="2000" dirty="0"/>
              <a:t>Partagé avec l’ensemble du groupe en février</a:t>
            </a:r>
          </a:p>
          <a:p>
            <a:pPr marL="1220470" lvl="1" indent="-358775">
              <a:spcBef>
                <a:spcPts val="1800"/>
              </a:spcBef>
              <a:buFont typeface="Wingdings" panose="05000000000000000000" pitchFamily="2" charset="2"/>
              <a:buChar char="§"/>
            </a:pPr>
            <a:r>
              <a:rPr lang="fr-FR" sz="2000" dirty="0"/>
              <a:t>Revu et amendé dans la seconde partie de la réunion du 8 avril.</a:t>
            </a:r>
          </a:p>
        </p:txBody>
      </p:sp>
    </p:spTree>
    <p:extLst>
      <p:ext uri="{BB962C8B-B14F-4D97-AF65-F5344CB8AC3E}">
        <p14:creationId xmlns:p14="http://schemas.microsoft.com/office/powerpoint/2010/main" val="35887174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A970D50-AC59-4A08-9666-DA30C0D6483E}"/>
              </a:ext>
            </a:extLst>
          </p:cNvPr>
          <p:cNvSpPr>
            <a:spLocks noGrp="1"/>
          </p:cNvSpPr>
          <p:nvPr>
            <p:ph type="title"/>
          </p:nvPr>
        </p:nvSpPr>
        <p:spPr/>
        <p:txBody>
          <a:bodyPr/>
          <a:lstStyle/>
          <a:p>
            <a:r>
              <a:rPr lang="fr-FR" dirty="0"/>
              <a:t>Retour d’expérience récente du Canada</a:t>
            </a:r>
          </a:p>
        </p:txBody>
      </p:sp>
      <p:sp>
        <p:nvSpPr>
          <p:cNvPr id="3" name="Espace réservé du contenu 2">
            <a:extLst>
              <a:ext uri="{FF2B5EF4-FFF2-40B4-BE49-F238E27FC236}">
                <a16:creationId xmlns:a16="http://schemas.microsoft.com/office/drawing/2014/main" id="{F69D9B2D-137B-4CF5-A4F7-A90F0E0D7FFB}"/>
              </a:ext>
            </a:extLst>
          </p:cNvPr>
          <p:cNvSpPr>
            <a:spLocks noGrp="1"/>
          </p:cNvSpPr>
          <p:nvPr>
            <p:ph idx="1"/>
          </p:nvPr>
        </p:nvSpPr>
        <p:spPr>
          <a:xfrm>
            <a:off x="3869268" y="864108"/>
            <a:ext cx="7682030" cy="5120640"/>
          </a:xfrm>
        </p:spPr>
        <p:txBody>
          <a:bodyPr anchor="t" anchorCtr="0">
            <a:normAutofit/>
          </a:bodyPr>
          <a:lstStyle/>
          <a:p>
            <a:pPr marL="177800" indent="0">
              <a:spcBef>
                <a:spcPts val="1800"/>
              </a:spcBef>
              <a:buNone/>
            </a:pPr>
            <a:r>
              <a:rPr lang="fr-FR" sz="2400" dirty="0"/>
              <a:t>Voir diaporama</a:t>
            </a:r>
          </a:p>
          <a:p>
            <a:pPr marL="177800" indent="0">
              <a:spcBef>
                <a:spcPts val="1800"/>
              </a:spcBef>
              <a:buNone/>
            </a:pPr>
            <a:r>
              <a:rPr lang="fr-FR" sz="1800" dirty="0">
                <a:solidFill>
                  <a:srgbClr val="0070C0"/>
                </a:solidFill>
              </a:rPr>
              <a:t>TRADUCTION_PrescribeIT_LP_OPPORTUNITÉS_FINAL_20190404.pptx</a:t>
            </a:r>
            <a:r>
              <a:rPr lang="fr-FR" sz="1800" dirty="0"/>
              <a:t> </a:t>
            </a:r>
          </a:p>
          <a:p>
            <a:pPr marL="177800" indent="0">
              <a:spcBef>
                <a:spcPts val="1800"/>
              </a:spcBef>
              <a:buNone/>
            </a:pPr>
            <a:r>
              <a:rPr lang="fr-FR" sz="2400" dirty="0"/>
              <a:t>présenté par Linda</a:t>
            </a:r>
          </a:p>
        </p:txBody>
      </p:sp>
    </p:spTree>
    <p:extLst>
      <p:ext uri="{BB962C8B-B14F-4D97-AF65-F5344CB8AC3E}">
        <p14:creationId xmlns:p14="http://schemas.microsoft.com/office/powerpoint/2010/main" val="367237503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A970D50-AC59-4A08-9666-DA30C0D6483E}"/>
              </a:ext>
            </a:extLst>
          </p:cNvPr>
          <p:cNvSpPr>
            <a:spLocks noGrp="1"/>
          </p:cNvSpPr>
          <p:nvPr>
            <p:ph type="title"/>
          </p:nvPr>
        </p:nvSpPr>
        <p:spPr/>
        <p:txBody>
          <a:bodyPr/>
          <a:lstStyle/>
          <a:p>
            <a:r>
              <a:rPr lang="fr-FR" dirty="0"/>
              <a:t>Processus et rôles</a:t>
            </a:r>
          </a:p>
        </p:txBody>
      </p:sp>
      <p:sp>
        <p:nvSpPr>
          <p:cNvPr id="3" name="Espace réservé du contenu 2">
            <a:extLst>
              <a:ext uri="{FF2B5EF4-FFF2-40B4-BE49-F238E27FC236}">
                <a16:creationId xmlns:a16="http://schemas.microsoft.com/office/drawing/2014/main" id="{F69D9B2D-137B-4CF5-A4F7-A90F0E0D7FFB}"/>
              </a:ext>
            </a:extLst>
          </p:cNvPr>
          <p:cNvSpPr>
            <a:spLocks noGrp="1"/>
          </p:cNvSpPr>
          <p:nvPr>
            <p:ph idx="1"/>
          </p:nvPr>
        </p:nvSpPr>
        <p:spPr>
          <a:xfrm>
            <a:off x="3601616" y="864108"/>
            <a:ext cx="7949682" cy="5120640"/>
          </a:xfrm>
        </p:spPr>
        <p:txBody>
          <a:bodyPr anchor="t" anchorCtr="0">
            <a:normAutofit/>
          </a:bodyPr>
          <a:lstStyle/>
          <a:p>
            <a:pPr marL="177800" indent="0">
              <a:spcBef>
                <a:spcPts val="1800"/>
              </a:spcBef>
              <a:buNone/>
            </a:pPr>
            <a:r>
              <a:rPr lang="fr-FR" sz="2400" dirty="0"/>
              <a:t>Lors de la première réunion de septembre 2018, les parties en présence ont proposé de contribuer sur ces rôles :</a:t>
            </a:r>
          </a:p>
          <a:p>
            <a:pPr marL="520700" indent="-342900">
              <a:spcBef>
                <a:spcPts val="1800"/>
              </a:spcBef>
            </a:pPr>
            <a:r>
              <a:rPr lang="fr-FR" sz="2400" dirty="0"/>
              <a:t>Production : France (Phast), Belgique, Canada, …</a:t>
            </a:r>
          </a:p>
          <a:p>
            <a:pPr marL="520700" indent="-342900">
              <a:spcBef>
                <a:spcPts val="1800"/>
              </a:spcBef>
            </a:pPr>
            <a:r>
              <a:rPr lang="fr-FR" sz="2400" dirty="0"/>
              <a:t>Revue sémantique : Hôpitaux universitaires de Genève</a:t>
            </a:r>
          </a:p>
          <a:p>
            <a:pPr marL="520700" indent="-342900">
              <a:spcBef>
                <a:spcPts val="1800"/>
              </a:spcBef>
            </a:pPr>
            <a:r>
              <a:rPr lang="fr-FR" sz="2400" dirty="0"/>
              <a:t>Revue d’acceptabilité métier : Luxembourg, …</a:t>
            </a:r>
          </a:p>
          <a:p>
            <a:pPr marL="177800" indent="0">
              <a:spcBef>
                <a:spcPts val="1800"/>
              </a:spcBef>
              <a:buNone/>
            </a:pPr>
            <a:r>
              <a:rPr lang="fr-FR" sz="2400" dirty="0"/>
              <a:t>Ceci donne une base pour commencer à travailler, sans préjuger de l’évolution future des rôles de chacun des NRC.</a:t>
            </a:r>
          </a:p>
          <a:p>
            <a:pPr marL="177800" indent="0">
              <a:spcBef>
                <a:spcPts val="1800"/>
              </a:spcBef>
              <a:buNone/>
            </a:pPr>
            <a:endParaRPr lang="fr-FR" sz="2400" dirty="0"/>
          </a:p>
        </p:txBody>
      </p:sp>
    </p:spTree>
    <p:extLst>
      <p:ext uri="{BB962C8B-B14F-4D97-AF65-F5344CB8AC3E}">
        <p14:creationId xmlns:p14="http://schemas.microsoft.com/office/powerpoint/2010/main" val="19530472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BA970D50-AC59-4A08-9666-DA30C0D6483E}"/>
              </a:ext>
            </a:extLst>
          </p:cNvPr>
          <p:cNvSpPr>
            <a:spLocks noGrp="1"/>
          </p:cNvSpPr>
          <p:nvPr>
            <p:ph type="title"/>
          </p:nvPr>
        </p:nvSpPr>
        <p:spPr/>
        <p:txBody>
          <a:bodyPr/>
          <a:lstStyle/>
          <a:p>
            <a:r>
              <a:rPr lang="fr-FR" dirty="0"/>
              <a:t>Discussion sur les outils collaboratifs pour la traduction</a:t>
            </a:r>
          </a:p>
        </p:txBody>
      </p:sp>
      <p:sp>
        <p:nvSpPr>
          <p:cNvPr id="3" name="Espace réservé du contenu 2">
            <a:extLst>
              <a:ext uri="{FF2B5EF4-FFF2-40B4-BE49-F238E27FC236}">
                <a16:creationId xmlns:a16="http://schemas.microsoft.com/office/drawing/2014/main" id="{F69D9B2D-137B-4CF5-A4F7-A90F0E0D7FFB}"/>
              </a:ext>
            </a:extLst>
          </p:cNvPr>
          <p:cNvSpPr>
            <a:spLocks noGrp="1"/>
          </p:cNvSpPr>
          <p:nvPr>
            <p:ph idx="1"/>
          </p:nvPr>
        </p:nvSpPr>
        <p:spPr>
          <a:xfrm>
            <a:off x="3545633" y="864108"/>
            <a:ext cx="8005665" cy="5120640"/>
          </a:xfrm>
        </p:spPr>
        <p:txBody>
          <a:bodyPr anchor="t" anchorCtr="0">
            <a:normAutofit fontScale="92500" lnSpcReduction="10000"/>
          </a:bodyPr>
          <a:lstStyle/>
          <a:p>
            <a:pPr marL="177800" indent="0">
              <a:spcBef>
                <a:spcPts val="1800"/>
              </a:spcBef>
              <a:buNone/>
            </a:pPr>
            <a:r>
              <a:rPr lang="fr-FR" sz="3000" dirty="0"/>
              <a:t>Au moins trois outils disponibles :</a:t>
            </a:r>
          </a:p>
          <a:p>
            <a:pPr marL="520700" indent="-250825">
              <a:spcBef>
                <a:spcPts val="1800"/>
              </a:spcBef>
            </a:pPr>
            <a:r>
              <a:rPr lang="fr-FR" sz="2400" dirty="0"/>
              <a:t>« </a:t>
            </a:r>
            <a:r>
              <a:rPr lang="fr-FR" sz="2400" i="1" dirty="0"/>
              <a:t>Refset Translation Services</a:t>
            </a:r>
            <a:r>
              <a:rPr lang="fr-FR" sz="2400" dirty="0"/>
              <a:t> » bien pour petits ensembles, pour commencer. Utilisé par Phast et pour la révision du starter set par les Hôpitaux Universitaires de Genève.</a:t>
            </a:r>
          </a:p>
          <a:p>
            <a:pPr marL="520700" indent="-250825">
              <a:spcBef>
                <a:spcPts val="1800"/>
              </a:spcBef>
            </a:pPr>
            <a:r>
              <a:rPr lang="fr-FR" sz="2400" dirty="0"/>
              <a:t>« </a:t>
            </a:r>
            <a:r>
              <a:rPr lang="fr-FR" sz="2400" i="1" dirty="0"/>
              <a:t>Term Space</a:t>
            </a:r>
            <a:r>
              <a:rPr lang="fr-FR" sz="2400" dirty="0"/>
              <a:t> », utilisé par le Canada, est plus riche en fonctionnalités. Indiqué pour un processus de traduction plus riche impliquant un plus grand nombre d’acteurs. </a:t>
            </a:r>
          </a:p>
          <a:p>
            <a:pPr marL="520700" indent="-250825">
              <a:spcBef>
                <a:spcPts val="1800"/>
              </a:spcBef>
            </a:pPr>
            <a:r>
              <a:rPr lang="fr-FR" sz="2400" dirty="0"/>
              <a:t>Les NRC belge et suisse utilisent « </a:t>
            </a:r>
            <a:r>
              <a:rPr lang="fr-FR" sz="2400" i="1" dirty="0"/>
              <a:t>Managed Services</a:t>
            </a:r>
            <a:r>
              <a:rPr lang="fr-FR" sz="2400" dirty="0"/>
              <a:t> »</a:t>
            </a:r>
          </a:p>
          <a:p>
            <a:pPr marL="177800" indent="0">
              <a:spcBef>
                <a:spcPts val="2400"/>
              </a:spcBef>
              <a:buNone/>
            </a:pPr>
            <a:r>
              <a:rPr lang="fr-FR" sz="3000" dirty="0"/>
              <a:t>Discussion en séance :</a:t>
            </a:r>
          </a:p>
          <a:p>
            <a:pPr marL="520700" lvl="1" indent="-250825">
              <a:spcBef>
                <a:spcPts val="1800"/>
              </a:spcBef>
            </a:pPr>
            <a:r>
              <a:rPr lang="fr-FR" sz="2400" dirty="0"/>
              <a:t>Le choix sera fait une fois le versant organisationnel du projet défini avec les différentes variantes de processus à soutenir, en tenant compte aussi des coûts des différents outils et de l’offre de support associé.  </a:t>
            </a:r>
          </a:p>
        </p:txBody>
      </p:sp>
    </p:spTree>
    <p:extLst>
      <p:ext uri="{BB962C8B-B14F-4D97-AF65-F5344CB8AC3E}">
        <p14:creationId xmlns:p14="http://schemas.microsoft.com/office/powerpoint/2010/main" val="3580410424"/>
      </p:ext>
    </p:extLst>
  </p:cSld>
  <p:clrMapOvr>
    <a:masterClrMapping/>
  </p:clrMapOvr>
</p:sld>
</file>

<file path=ppt/theme/theme1.xml><?xml version="1.0" encoding="utf-8"?>
<a:theme xmlns:a="http://schemas.openxmlformats.org/drawingml/2006/main" name="Cadr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Frame">
      <a:maj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docProps/app.xml><?xml version="1.0" encoding="utf-8"?>
<Properties xmlns="http://schemas.openxmlformats.org/officeDocument/2006/extended-properties" xmlns:vt="http://schemas.openxmlformats.org/officeDocument/2006/docPropsVTypes">
  <Template>TM03457475[[fn=Cadre]]</Template>
  <TotalTime>3739</TotalTime>
  <Words>786</Words>
  <Application>Microsoft Office PowerPoint</Application>
  <PresentationFormat>Grand écran</PresentationFormat>
  <Paragraphs>105</Paragraphs>
  <Slides>13</Slides>
  <Notes>0</Notes>
  <HiddenSlides>0</HiddenSlides>
  <MMClips>0</MMClips>
  <ScaleCrop>false</ScaleCrop>
  <HeadingPairs>
    <vt:vector size="6" baseType="variant">
      <vt:variant>
        <vt:lpstr>Polices utilisées</vt:lpstr>
      </vt:variant>
      <vt:variant>
        <vt:i4>4</vt:i4>
      </vt:variant>
      <vt:variant>
        <vt:lpstr>Thème</vt:lpstr>
      </vt:variant>
      <vt:variant>
        <vt:i4>1</vt:i4>
      </vt:variant>
      <vt:variant>
        <vt:lpstr>Titres des diapositives</vt:lpstr>
      </vt:variant>
      <vt:variant>
        <vt:i4>13</vt:i4>
      </vt:variant>
    </vt:vector>
  </HeadingPairs>
  <TitlesOfParts>
    <vt:vector size="18" baseType="lpstr">
      <vt:lpstr>Corbel</vt:lpstr>
      <vt:lpstr>Courier New</vt:lpstr>
      <vt:lpstr>Wingdings</vt:lpstr>
      <vt:lpstr>Wingdings 2</vt:lpstr>
      <vt:lpstr>Cadre</vt:lpstr>
      <vt:lpstr>Une traduction française commune pour SNOMED CT</vt:lpstr>
      <vt:lpstr>Ordre du jour</vt:lpstr>
      <vt:lpstr>Point de départ  septembre 2018</vt:lpstr>
      <vt:lpstr>Décisions prises lors de la réunion de lancement   septembre 2018</vt:lpstr>
      <vt:lpstr>Discussion complémentaire sur les FSN  8 avril 2019</vt:lpstr>
      <vt:lpstr>Premières actions réalisées  (octobre 2018 &gt; avril 2019)</vt:lpstr>
      <vt:lpstr>Retour d’expérience récente du Canada</vt:lpstr>
      <vt:lpstr>Processus et rôles</vt:lpstr>
      <vt:lpstr>Discussion sur les outils collaboratifs pour la traduction</vt:lpstr>
      <vt:lpstr>Pistes pour pérenniser la maintenance de la traduction</vt:lpstr>
      <vt:lpstr>Initialisation</vt:lpstr>
      <vt:lpstr>Enrichissement et maintenance</vt:lpstr>
      <vt:lpstr>Prochaines étapes  Prochaines réunions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Une traduction française commune pour SNOMED CT</dc:title>
  <dc:creator>François MACARY</dc:creator>
  <cp:lastModifiedBy>François MACARY</cp:lastModifiedBy>
  <cp:revision>84</cp:revision>
  <dcterms:created xsi:type="dcterms:W3CDTF">2019-04-07T18:40:43Z</dcterms:created>
  <dcterms:modified xsi:type="dcterms:W3CDTF">2019-04-15T12:22:21Z</dcterms:modified>
</cp:coreProperties>
</file>