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00"/>
    <p:restoredTop sz="94666"/>
  </p:normalViewPr>
  <p:slideViewPr>
    <p:cSldViewPr snapToGrid="0" snapToObjects="1">
      <p:cViewPr varScale="1">
        <p:scale>
          <a:sx n="71" d="100"/>
          <a:sy n="71" d="100"/>
        </p:scale>
        <p:origin x="10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BD7CB-4C67-9A48-8755-5D4A3B3B32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F4C10A-F138-2C41-8CB3-FBCC67B487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A6171E-258B-694B-90AF-F2160ACBB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5741-CA34-6C4C-BF9F-C399AF47F1CE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26972-D249-CC42-A1F2-197E97A78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ABEB-5C78-E64D-97F3-63257E8A2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3B1B5-67B2-1340-8DA9-62115524D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799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8EED3-2505-034C-8779-EC6241C3C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671F69-6137-2848-B1C0-D6AA0B243B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B8B9C-B034-014B-9EB0-9C757844A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5741-CA34-6C4C-BF9F-C399AF47F1CE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189390-07A0-5942-9460-DC92B7B13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32FD3A-B1EA-524B-9F9F-361B97DFB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3B1B5-67B2-1340-8DA9-62115524D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939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BE8279-52BA-BC4E-9BB6-FF1BEB6C5C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2F3739-5DCD-D246-AFC5-EB4C792C7C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F57A0E-88EA-9145-B8DA-5B3D331C4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5741-CA34-6C4C-BF9F-C399AF47F1CE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105C9-A0E0-094E-BDC3-2A0BD46E8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5B97DD-043B-BE44-9F15-0FDAF0BBF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3B1B5-67B2-1340-8DA9-62115524D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015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AA536-51EB-FE4D-BAF5-C06755B70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F6121-FEC3-344A-82A6-8ED07D4AF3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B7410-24D9-5741-B6F2-C959A2D52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5741-CA34-6C4C-BF9F-C399AF47F1CE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9C2119-CC78-A647-BAA7-894505776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DADB7-2847-AD48-9ECE-C93B702BD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3B1B5-67B2-1340-8DA9-62115524D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386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BC0BD-082E-E64C-9713-B4A9F514B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7EF1B1-9CC4-AF47-AED4-C9127CB6F2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C9364-7513-244D-A7B3-51169BF66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5741-CA34-6C4C-BF9F-C399AF47F1CE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2E7E5C-440D-A24A-984C-077C7CAE6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D0A80F-007A-4B4C-9AAA-8798E0341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3B1B5-67B2-1340-8DA9-62115524D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517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47649-C62D-1E4B-BAF8-1F314615D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3F39E0-6C9A-5341-9507-C7859D4CD5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2943CD-4342-E54B-A0FC-5698C3D73D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3490D5-0F3A-A545-B0F2-48BED8721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5741-CA34-6C4C-BF9F-C399AF47F1CE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0D2C23-8703-FB40-9E29-646851BF0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E897C0-DC5D-9E47-BE82-9A28A71B6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3B1B5-67B2-1340-8DA9-62115524D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809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54718-6D6F-7F45-AE54-26A09B55A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9E0B6-E475-C34B-A3FC-80591B13B6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AD9DC2-D6A0-0F4C-884B-B2B18471D7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FD6F48-53D4-5E40-A7FD-9D8B0BF78C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2F641B-72A2-9847-93F4-857AFCC875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B8610B-A6D8-ED41-B652-0961C6014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5741-CA34-6C4C-BF9F-C399AF47F1CE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5F41F3-2FE0-BE46-BA6A-112B73A4A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53E4E0-011E-E949-84D8-ECFC2B7C9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3B1B5-67B2-1340-8DA9-62115524D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65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475F5-3710-3C48-A9EE-494B0E217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29902D-6D5D-CD49-89EE-774BEBF28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5741-CA34-6C4C-BF9F-C399AF47F1CE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511490-A5ED-464E-808B-CE539269E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F59407-4283-BF4F-B6A6-18032A6D9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3B1B5-67B2-1340-8DA9-62115524D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543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1DF28F-EFFE-A244-A050-DF4A0E7D1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5741-CA34-6C4C-BF9F-C399AF47F1CE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04C544-980D-2B4A-A5C3-3011545B9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0EEA0F-F034-CA42-97DD-9E678D7D9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3B1B5-67B2-1340-8DA9-62115524D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879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FB20A-12D8-CC4B-9E06-064938201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B9DDA3-73C7-A244-A4E8-41DE6361E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DF805B-876D-894F-9341-4F53B170BC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663DA9-EFA1-8B42-90B6-24D5A4EAA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5741-CA34-6C4C-BF9F-C399AF47F1CE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8C44EE-33C3-8A40-98D0-D5FD99A81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AFA7CA-2E6C-F046-A61A-B8E758FE1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3B1B5-67B2-1340-8DA9-62115524D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462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3D8D7-E5B2-264D-980D-904F7DF1D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ED0F6B-0C13-694F-BB39-1FF8E82FDC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74D7C2-7F07-8748-AF15-C4877D0CCD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052699-1AB3-054C-A1ED-B9C3BB64B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5741-CA34-6C4C-BF9F-C399AF47F1CE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64D75D-3D59-4440-9139-B7CF7DC72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D8E141-4C93-C34D-B91E-8C7945922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3B1B5-67B2-1340-8DA9-62115524D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584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F5D2C6-987B-DA43-9DA5-6E73F8C21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1DD33A-8127-0A43-B7E7-E082A81DBB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F4139-FEA9-7445-813D-9475EE6FF7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85741-CA34-6C4C-BF9F-C399AF47F1CE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C2F70-D9A0-2C4F-B8B1-040CA5F137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189CB6-DC7F-B942-B748-91CA9EF616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3B1B5-67B2-1340-8DA9-62115524D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237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884C7-7C16-384D-BD10-6006643399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Pathological fractures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B27D74-7A4E-794F-AACE-593070D089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continued</a:t>
            </a:r>
          </a:p>
        </p:txBody>
      </p:sp>
    </p:spTree>
    <p:extLst>
      <p:ext uri="{BB962C8B-B14F-4D97-AF65-F5344CB8AC3E}">
        <p14:creationId xmlns:p14="http://schemas.microsoft.com/office/powerpoint/2010/main" val="1423309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22C51-4878-4B43-977D-1C6DD6A2F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Pathological fractures with a stated underlying bone disease - terming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F6F35F-1DDB-D545-90B9-3A15C4178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63065"/>
          </a:xfrm>
        </p:spPr>
        <p:txBody>
          <a:bodyPr/>
          <a:lstStyle/>
          <a:p>
            <a:r>
              <a:rPr lang="en-US" dirty="0"/>
              <a:t>134421000 |Pathological fracture due to metastatic bone disease (disorder)|</a:t>
            </a:r>
          </a:p>
          <a:p>
            <a:pPr lvl="1"/>
            <a:r>
              <a:rPr lang="en-US" dirty="0"/>
              <a:t>Having “due to” in the FSN is counterintuitive as a due to relationship is not included in the model.</a:t>
            </a:r>
          </a:p>
          <a:p>
            <a:r>
              <a:rPr lang="en-US" dirty="0"/>
              <a:t>Suggested terming for pathological fractures with a stated underlying bone disease</a:t>
            </a:r>
          </a:p>
          <a:p>
            <a:pPr lvl="1"/>
            <a:r>
              <a:rPr lang="en-US" dirty="0"/>
              <a:t>Use the underlying disease as an adjectival modifier of the fracture</a:t>
            </a:r>
          </a:p>
          <a:p>
            <a:pPr lvl="2"/>
            <a:r>
              <a:rPr lang="en-US" dirty="0"/>
              <a:t>E.g. </a:t>
            </a:r>
          </a:p>
          <a:p>
            <a:pPr lvl="3"/>
            <a:r>
              <a:rPr lang="en-US" dirty="0"/>
              <a:t>Neoplastic pathological fracture [of X bone]</a:t>
            </a:r>
          </a:p>
          <a:p>
            <a:pPr lvl="3"/>
            <a:r>
              <a:rPr lang="en-US" dirty="0"/>
              <a:t>Metastatic pathological fracture [of X bone] </a:t>
            </a:r>
          </a:p>
          <a:p>
            <a:pPr lvl="3"/>
            <a:r>
              <a:rPr lang="en-US" dirty="0"/>
              <a:t>Osteoporotic pathological fracture [of X bone] </a:t>
            </a:r>
            <a:r>
              <a:rPr lang="en-US" baseline="30000" dirty="0"/>
              <a:t>*</a:t>
            </a:r>
            <a:r>
              <a:rPr lang="en-US" dirty="0"/>
              <a:t>	</a:t>
            </a:r>
          </a:p>
          <a:p>
            <a:pPr marL="1371600" lvl="3" indent="0">
              <a:buNone/>
            </a:pPr>
            <a:endParaRPr lang="en-US" dirty="0"/>
          </a:p>
          <a:p>
            <a:pPr marL="1371600" lvl="3" indent="0">
              <a:buNone/>
            </a:pPr>
            <a:r>
              <a:rPr lang="en-US" baseline="30000" dirty="0"/>
              <a:t>*</a:t>
            </a:r>
            <a:r>
              <a:rPr lang="en-US" sz="1600" dirty="0"/>
              <a:t>See next slide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256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3C37A-0E2F-974B-937B-9AD231917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Insufficiency fractures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34196A-AB58-2146-AC73-8E26433489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Insufficiency fracture</a:t>
            </a:r>
            <a:r>
              <a:rPr lang="en-US" dirty="0"/>
              <a:t> – An insufficiency fracture occurs when the mechanical strength of a bone is reduced to the point at which a stress that would not fracture a healthy bone breaks the weak one. The condition that causes reduced bone strength typically does so throughout the skeleton (</a:t>
            </a:r>
            <a:r>
              <a:rPr lang="en-US" dirty="0" err="1"/>
              <a:t>eg</a:t>
            </a:r>
            <a:r>
              <a:rPr lang="en-US" dirty="0"/>
              <a:t>, osteoporosis, </a:t>
            </a:r>
            <a:r>
              <a:rPr lang="en-US" dirty="0" err="1"/>
              <a:t>osteomalacia</a:t>
            </a:r>
            <a:r>
              <a:rPr lang="en-US" dirty="0"/>
              <a:t>, or osteogenesis imperfecta) but may be more localized (</a:t>
            </a:r>
            <a:r>
              <a:rPr lang="en-US" dirty="0" err="1"/>
              <a:t>eg</a:t>
            </a:r>
            <a:r>
              <a:rPr lang="en-US" dirty="0"/>
              <a:t>, demineralization in a limb due to disuse).</a:t>
            </a:r>
          </a:p>
          <a:p>
            <a:r>
              <a:rPr lang="en-US" b="1" dirty="0"/>
              <a:t>Pathologic fracture</a:t>
            </a:r>
            <a:r>
              <a:rPr lang="en-US" dirty="0"/>
              <a:t> – A pathologic fracture is due to a localized loss of strength in a bone from a disease process immediately underlying the bone. Examples of pathologic fractures include those that occur at sites of bone tumors (primary or metastatic), bone cysts, and infections.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603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6BD43-47A6-3E45-A5EB-13B47E845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an osteoporotic fracture a pathological or an insufficiency fracture?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A2DBFAC-1006-0B44-8FC7-3F8A488C4F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0988" y="3293745"/>
            <a:ext cx="6375226" cy="28606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607B82-7523-814A-BFC3-C2C5585F9E12}"/>
              </a:ext>
            </a:extLst>
          </p:cNvPr>
          <p:cNvSpPr txBox="1"/>
          <p:nvPr/>
        </p:nvSpPr>
        <p:spPr>
          <a:xfrm>
            <a:off x="1177447" y="2116899"/>
            <a:ext cx="98955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agreement in the literature although many sources classify osteoporotic fractures as insufficiency rather than pathological  fractures</a:t>
            </a:r>
          </a:p>
          <a:p>
            <a:r>
              <a:rPr lang="en-US" dirty="0"/>
              <a:t>The WHO, on the other hand, classifies osteoporotic fractures as pathological fractures</a:t>
            </a:r>
          </a:p>
        </p:txBody>
      </p:sp>
    </p:spTree>
    <p:extLst>
      <p:ext uri="{BB962C8B-B14F-4D97-AF65-F5344CB8AC3E}">
        <p14:creationId xmlns:p14="http://schemas.microsoft.com/office/powerpoint/2010/main" val="1348672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43B5B-4C57-0F48-A269-E31891B14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questions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4382AE-362B-4E4B-AF68-834FCF7478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Should all concepts with an FSN of Fracture of X bone (disorder) have a synonym of Traumatic fracture of bone (disorder) as these will no longer subsume, similar Pathological fracture of X bone (disorder) concepts?</a:t>
            </a:r>
          </a:p>
          <a:p>
            <a:r>
              <a:rPr lang="en-US" dirty="0"/>
              <a:t>Should a SD grouper of Nontraumatic fracture of bone be created?</a:t>
            </a:r>
          </a:p>
        </p:txBody>
      </p:sp>
    </p:spTree>
    <p:extLst>
      <p:ext uri="{BB962C8B-B14F-4D97-AF65-F5344CB8AC3E}">
        <p14:creationId xmlns:p14="http://schemas.microsoft.com/office/powerpoint/2010/main" val="2607087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99587-784C-F542-AB03-C469D0923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 pathological fractures traumatic?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FAAB9-3EAE-F848-BDAE-13697231D0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have agreement that fractures do not arise spontaneously but rather due to some external physical force acting on bone.</a:t>
            </a:r>
          </a:p>
          <a:p>
            <a:r>
              <a:rPr lang="en-US" dirty="0"/>
              <a:t>There is however a difference between a physical force that is encountered during normal daily activities that would result in a fracture only of a bone weakened by disease as opposed to an external force of sufficient magnitude that could result in a fracture of normal bone. </a:t>
            </a:r>
          </a:p>
          <a:p>
            <a:pPr lvl="1"/>
            <a:r>
              <a:rPr lang="en-US" dirty="0"/>
              <a:t>The above is what distinguishes what are commonly referred to in the literature as nontraumatic fractures from traumatic fractures</a:t>
            </a:r>
          </a:p>
        </p:txBody>
      </p:sp>
    </p:spTree>
    <p:extLst>
      <p:ext uri="{BB962C8B-B14F-4D97-AF65-F5344CB8AC3E}">
        <p14:creationId xmlns:p14="http://schemas.microsoft.com/office/powerpoint/2010/main" val="1853656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7FECA-2DD5-5A44-A680-8C5C97207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nontraumatic pathological fractures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E0CCC9-7679-CE46-82FD-E122B9F604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/>
              <a:t>Benca</a:t>
            </a:r>
            <a:r>
              <a:rPr lang="en-US" dirty="0"/>
              <a:t> E, </a:t>
            </a:r>
            <a:r>
              <a:rPr lang="en-US" dirty="0" err="1"/>
              <a:t>Patsch</a:t>
            </a:r>
            <a:r>
              <a:rPr lang="en-US" dirty="0"/>
              <a:t> JM, Mayr W, </a:t>
            </a:r>
            <a:r>
              <a:rPr lang="en-US" dirty="0" err="1"/>
              <a:t>Pahr</a:t>
            </a:r>
            <a:r>
              <a:rPr lang="en-US" dirty="0"/>
              <a:t> DH, </a:t>
            </a:r>
            <a:r>
              <a:rPr lang="en-US" dirty="0" err="1"/>
              <a:t>Windhager</a:t>
            </a:r>
            <a:r>
              <a:rPr lang="en-US" dirty="0"/>
              <a:t> R. The insufficiencies of risk analysis of impending pathological fractures in patients with femoral metastases: A literature review. </a:t>
            </a:r>
            <a:r>
              <a:rPr lang="en-US" i="1" dirty="0"/>
              <a:t>Bone Rep</a:t>
            </a:r>
            <a:r>
              <a:rPr lang="en-US" dirty="0"/>
              <a:t>. 2016;5:51-56. Published 2016 Mar 2. doi:10.1016/j.bonr.2016.02.003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Pathologic fractures of the femur mostly occur during everyday activities, such as starting to walk, standing, raising from a chair or bed or stair climbing.</a:t>
            </a:r>
          </a:p>
          <a:p>
            <a:r>
              <a:rPr lang="en-US" dirty="0"/>
              <a:t>Carlsen A, </a:t>
            </a:r>
            <a:r>
              <a:rPr lang="en-US" dirty="0" err="1"/>
              <a:t>Marcussen</a:t>
            </a:r>
            <a:r>
              <a:rPr lang="en-US" dirty="0"/>
              <a:t> M. Spontaneous fractures of the mandible concept &amp;amp; treatment strategy. Med Oral </a:t>
            </a:r>
            <a:r>
              <a:rPr lang="en-US" dirty="0" err="1"/>
              <a:t>Patol</a:t>
            </a:r>
            <a:r>
              <a:rPr lang="en-US" dirty="0"/>
              <a:t> Oral Cir </a:t>
            </a:r>
            <a:r>
              <a:rPr lang="en-US" dirty="0" err="1"/>
              <a:t>Bucal</a:t>
            </a:r>
            <a:r>
              <a:rPr lang="en-US" dirty="0"/>
              <a:t>. 2016 Jan;21(1) e88-94. doi:10.4317/medoral.20716. PMID: 26636905; PMCID: PMC4765750.</a:t>
            </a:r>
          </a:p>
          <a:p>
            <a:pPr lvl="1"/>
            <a:r>
              <a:rPr lang="en-US" dirty="0"/>
              <a:t>Pathological fractures of the mandible can be due to osteoradionecrosis, osteomyelitis and ARONJ (anti-</a:t>
            </a:r>
            <a:r>
              <a:rPr lang="en-US" dirty="0" err="1"/>
              <a:t>resorbtive</a:t>
            </a:r>
            <a:r>
              <a:rPr lang="en-US" dirty="0"/>
              <a:t> osteonecrosis of the jaw; former bisphosphonate-related osteonecrosis) or be caused by cysts, malignant or benign tumors. </a:t>
            </a:r>
            <a:r>
              <a:rPr lang="en-US" dirty="0">
                <a:solidFill>
                  <a:srgbClr val="FF0000"/>
                </a:solidFill>
              </a:rPr>
              <a:t>These fractures occur during normal jaw function.</a:t>
            </a:r>
          </a:p>
          <a:p>
            <a:r>
              <a:rPr lang="en-US" dirty="0"/>
              <a:t>Krebs NM, Krebs RC, </a:t>
            </a:r>
            <a:r>
              <a:rPr lang="en-US" dirty="0" err="1"/>
              <a:t>Yaish</a:t>
            </a:r>
            <a:r>
              <a:rPr lang="en-US" dirty="0"/>
              <a:t> AM. Femoral Osteomyelitis Presenting as a Pathologic Fracture in a 53 Year Old Male: A Rare Case Report. J </a:t>
            </a:r>
            <a:r>
              <a:rPr lang="en-US" dirty="0" err="1"/>
              <a:t>Orthop</a:t>
            </a:r>
            <a:r>
              <a:rPr lang="en-US" dirty="0"/>
              <a:t> Case Rep. 2017 Nov-Dec;7(6) 85-88. doi:10.13107/jocr.2250-0685.962. PMID: 29600219; PMCID: PMC5868893.</a:t>
            </a:r>
          </a:p>
          <a:p>
            <a:pPr lvl="1"/>
            <a:r>
              <a:rPr lang="en-US" dirty="0"/>
              <a:t>The patient was a 53-year-old Caucasian male presenting to the emergency department with a spontaneous </a:t>
            </a:r>
            <a:r>
              <a:rPr lang="en-US" dirty="0">
                <a:solidFill>
                  <a:srgbClr val="FF0000"/>
                </a:solidFill>
              </a:rPr>
              <a:t>pathologic right mid-shaft femur fracture that occurred while standing in the shower. He did not suffer any other injuries at that time. </a:t>
            </a:r>
          </a:p>
        </p:txBody>
      </p:sp>
    </p:spTree>
    <p:extLst>
      <p:ext uri="{BB962C8B-B14F-4D97-AF65-F5344CB8AC3E}">
        <p14:creationId xmlns:p14="http://schemas.microsoft.com/office/powerpoint/2010/main" val="2029570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DEF5B-51CA-D04F-A912-A63521EBB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 of fractures in SNOMED CT (as of July 3 release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5CFD88A-FA8E-483D-8B56-1E7951A24F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6476" y="1983902"/>
            <a:ext cx="8219048" cy="2419048"/>
          </a:xfrm>
          <a:prstGeom prst="rect">
            <a:avLst/>
          </a:prstGeom>
        </p:spPr>
      </p:pic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89B0366-FCAD-4117-9201-3435C3C69A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937875"/>
              </p:ext>
            </p:extLst>
          </p:nvPr>
        </p:nvGraphicFramePr>
        <p:xfrm>
          <a:off x="1986476" y="4545942"/>
          <a:ext cx="8127012" cy="214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8346">
                  <a:extLst>
                    <a:ext uri="{9D8B030D-6E8A-4147-A177-3AD203B41FA5}">
                      <a16:colId xmlns:a16="http://schemas.microsoft.com/office/drawing/2014/main" val="2430137909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89794361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487805758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Interpretation of fracture of X bone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5472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Interpretation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Based 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Conclusion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79214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Fracture of ulna is a traumatic fracture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Pathological fracture of ulna is a kind of traumatic fracture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8591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Fracture of ulna is either a traumatic or pathological fracture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Pathological fracture of ulna is a kind of traumatic or pathological fracture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1268385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8050D02-FE4C-144C-AA9E-1B9E29F8000B}"/>
              </a:ext>
            </a:extLst>
          </p:cNvPr>
          <p:cNvSpPr txBox="1"/>
          <p:nvPr/>
        </p:nvSpPr>
        <p:spPr>
          <a:xfrm>
            <a:off x="6250488" y="2179529"/>
            <a:ext cx="4985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No one has complained of this classification likely because end users are looking at the FSN and not the model</a:t>
            </a:r>
          </a:p>
        </p:txBody>
      </p:sp>
    </p:spTree>
    <p:extLst>
      <p:ext uri="{BB962C8B-B14F-4D97-AF65-F5344CB8AC3E}">
        <p14:creationId xmlns:p14="http://schemas.microsoft.com/office/powerpoint/2010/main" val="1598739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A9843-F8F9-4B77-85F3-E152CAC40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model of pathological fractures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BC911C6-6FE6-4657-B767-36EB25A5D9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425758"/>
            <a:ext cx="10515600" cy="400648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3D96177-88A9-464D-AECA-02F9C8AC4B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5445682"/>
            <a:ext cx="5649656" cy="117616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43942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9F455-4D42-469B-8CD8-C4891D10E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(Traumatic) Fracture of bone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DDACF87-5272-4FC8-9EE6-583D0D07CA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7424" y="1825625"/>
            <a:ext cx="10237152" cy="43513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B7BF02E-4F18-B848-AFB7-4FE4F920AEBD}"/>
              </a:ext>
            </a:extLst>
          </p:cNvPr>
          <p:cNvSpPr txBox="1"/>
          <p:nvPr/>
        </p:nvSpPr>
        <p:spPr>
          <a:xfrm>
            <a:off x="4082902" y="2317898"/>
            <a:ext cx="1416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concept</a:t>
            </a:r>
          </a:p>
        </p:txBody>
      </p:sp>
    </p:spTree>
    <p:extLst>
      <p:ext uri="{BB962C8B-B14F-4D97-AF65-F5344CB8AC3E}">
        <p14:creationId xmlns:p14="http://schemas.microsoft.com/office/powerpoint/2010/main" val="1331426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AF935-699C-488D-A3A2-7966A0668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Traumatic vs. pathological fracture of specific bone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B28752A-0868-4560-ABC1-021E443160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5950" y="1825625"/>
            <a:ext cx="1038010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419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0DB19-C5CB-4B4B-81AD-50B66F6CA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Pathological fractures with a stated underlying bone disease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5C7ADD-12F7-C341-B55E-D40AFE3399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Pathological fracture [of X bone] [due to Y disease]</a:t>
            </a:r>
          </a:p>
          <a:p>
            <a:r>
              <a:rPr lang="en-US" dirty="0"/>
              <a:t>Y disease:</a:t>
            </a:r>
          </a:p>
          <a:p>
            <a:pPr lvl="1"/>
            <a:r>
              <a:rPr lang="en-US" dirty="0"/>
              <a:t>&lt;&lt;Osteoporosis</a:t>
            </a:r>
          </a:p>
          <a:p>
            <a:pPr lvl="1"/>
            <a:r>
              <a:rPr lang="en-US" dirty="0"/>
              <a:t>Neoplastic disease</a:t>
            </a:r>
          </a:p>
          <a:p>
            <a:pPr lvl="1"/>
            <a:r>
              <a:rPr lang="en-US" dirty="0"/>
              <a:t>Metastatic bone disease</a:t>
            </a:r>
          </a:p>
          <a:p>
            <a:r>
              <a:rPr lang="en-US" dirty="0"/>
              <a:t>As pathological fractures are directly due to a physical force occurring in a diseased bone, our model captures the diseased bone with a 2</a:t>
            </a:r>
            <a:r>
              <a:rPr lang="en-US" baseline="30000" dirty="0"/>
              <a:t>nd</a:t>
            </a:r>
            <a:r>
              <a:rPr lang="en-US" dirty="0"/>
              <a:t> role group (or proximal primitive parent).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388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E0FB3-CCEB-5B4E-B002-1D1FE36DE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Pathological fractures with a stated underlying bone disease - 2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8933B40-0A9F-DB47-9A59-291453BBC1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6950" y="2210594"/>
            <a:ext cx="76581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274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782A8ED2-7086-0B45-801A-96F98D091819}">
  <we:reference id="wa200000113" version="1.0.0.0" store="en-US" storeType="OMEX"/>
  <we:alternateReferences>
    <we:reference id="wa200000113" version="1.0.0.0" store="WA200000113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874</Words>
  <Application>Microsoft Office PowerPoint</Application>
  <PresentationFormat>Widescreen</PresentationFormat>
  <Paragraphs>57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Pathological fractures</vt:lpstr>
      <vt:lpstr>Are pathological fractures traumatic?</vt:lpstr>
      <vt:lpstr>Examples of nontraumatic pathological fractures</vt:lpstr>
      <vt:lpstr>Organization of fractures in SNOMED CT (as of July 3 release</vt:lpstr>
      <vt:lpstr>Proposed model of pathological fractures</vt:lpstr>
      <vt:lpstr>(Traumatic) Fracture of bone</vt:lpstr>
      <vt:lpstr>Traumatic vs. pathological fracture of specific bone</vt:lpstr>
      <vt:lpstr>Pathological fractures with a stated underlying bone disease</vt:lpstr>
      <vt:lpstr>Pathological fractures with a stated underlying bone disease - 2</vt:lpstr>
      <vt:lpstr>Pathological fractures with a stated underlying bone disease - terming</vt:lpstr>
      <vt:lpstr>Insufficiency fractures</vt:lpstr>
      <vt:lpstr>Is an osteoporotic fracture a pathological or an insufficiency fracture?</vt:lpstr>
      <vt:lpstr>Additional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Pathological fractures</dc:title>
  <dc:creator>Bruce Goldberg</dc:creator>
  <cp:lastModifiedBy>Bruce J Goldberg</cp:lastModifiedBy>
  <cp:revision>13</cp:revision>
  <dcterms:created xsi:type="dcterms:W3CDTF">2020-09-23T16:02:48Z</dcterms:created>
  <dcterms:modified xsi:type="dcterms:W3CDTF">2020-09-29T23:52:21Z</dcterms:modified>
</cp:coreProperties>
</file>