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67" r:id="rId4"/>
    <p:sldId id="264" r:id="rId5"/>
    <p:sldId id="265" r:id="rId6"/>
    <p:sldId id="270" r:id="rId7"/>
    <p:sldId id="275" r:id="rId8"/>
    <p:sldId id="271" r:id="rId9"/>
    <p:sldId id="266" r:id="rId10"/>
    <p:sldId id="272" r:id="rId11"/>
    <p:sldId id="268" r:id="rId12"/>
    <p:sldId id="269" r:id="rId13"/>
    <p:sldId id="263" r:id="rId14"/>
    <p:sldId id="257" r:id="rId15"/>
    <p:sldId id="259" r:id="rId16"/>
    <p:sldId id="258" r:id="rId17"/>
    <p:sldId id="261" r:id="rId18"/>
    <p:sldId id="260" r:id="rId19"/>
    <p:sldId id="273" r:id="rId20"/>
    <p:sldId id="27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15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496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/>
              <a:t>Old EPR data - as viewed in 2018</a:t>
            </a:r>
            <a:endParaRPr lang="en-GB" sz="2000" b="1" baseline="0" dirty="0"/>
          </a:p>
          <a:p>
            <a:pPr>
              <a:defRPr sz="2000"/>
            </a:pPr>
            <a:r>
              <a:rPr lang="en-GB" sz="1600" baseline="0" dirty="0"/>
              <a:t>UK Primary Care (extrapolated)</a:t>
            </a:r>
            <a:endParaRPr lang="en-GB" sz="1600" dirty="0"/>
          </a:p>
        </c:rich>
      </c:tx>
      <c:layout>
        <c:manualLayout>
          <c:xMode val="edge"/>
          <c:yMode val="edge"/>
          <c:x val="0.30370122484689421"/>
          <c:y val="4.629629629629629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964199111789225"/>
          <c:y val="0.17171296296296296"/>
          <c:w val="0.74747150550817831"/>
          <c:h val="0.61498432487605714"/>
        </c:manualLayout>
      </c:layout>
      <c:barChart>
        <c:barDir val="col"/>
        <c:grouping val="stacked"/>
        <c:varyColors val="0"/>
        <c:ser>
          <c:idx val="1"/>
          <c:order val="0"/>
          <c:tx>
            <c:v>Inactive</c:v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Sheet1!$B$1:$B$7</c:f>
              <c:numCache>
                <c:formatCode>General</c:formatCode>
                <c:ptCount val="7"/>
                <c:pt idx="0">
                  <c:v>51909161</c:v>
                </c:pt>
                <c:pt idx="1">
                  <c:v>45451637</c:v>
                </c:pt>
                <c:pt idx="2">
                  <c:v>47640912</c:v>
                </c:pt>
                <c:pt idx="3">
                  <c:v>36900440</c:v>
                </c:pt>
                <c:pt idx="4">
                  <c:v>19559829</c:v>
                </c:pt>
                <c:pt idx="5">
                  <c:v>12544988</c:v>
                </c:pt>
                <c:pt idx="6">
                  <c:v>10627310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FB-4C4C-BFE4-62A55F0EE5FE}"/>
            </c:ext>
          </c:extLst>
        </c:ser>
        <c:ser>
          <c:idx val="2"/>
          <c:order val="1"/>
          <c:tx>
            <c:v>Active</c:v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Sheet1!$C$1:$C$7</c:f>
              <c:numCache>
                <c:formatCode>General</c:formatCode>
                <c:ptCount val="7"/>
                <c:pt idx="0">
                  <c:v>1209246329</c:v>
                </c:pt>
                <c:pt idx="1">
                  <c:v>1254392905</c:v>
                </c:pt>
                <c:pt idx="2">
                  <c:v>1332487031</c:v>
                </c:pt>
                <c:pt idx="3">
                  <c:v>1461486903</c:v>
                </c:pt>
                <c:pt idx="4">
                  <c:v>1588066281</c:v>
                </c:pt>
                <c:pt idx="5">
                  <c:v>1837327253</c:v>
                </c:pt>
                <c:pt idx="6">
                  <c:v>1968724387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FB-4C4C-BFE4-62A55F0EE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36418992"/>
        <c:axId val="1737418896"/>
      </c:barChart>
      <c:lineChart>
        <c:grouping val="standard"/>
        <c:varyColors val="0"/>
        <c:ser>
          <c:idx val="3"/>
          <c:order val="2"/>
          <c:tx>
            <c:v>Inactive%</c:v>
          </c:tx>
          <c:spPr>
            <a:ln w="28575" cap="rnd">
              <a:solidFill>
                <a:srgbClr val="FF0000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Sheet1!$D$1:$D$7</c:f>
              <c:numCache>
                <c:formatCode>General</c:formatCode>
                <c:ptCount val="7"/>
                <c:pt idx="0">
                  <c:v>4.116000081798</c:v>
                </c:pt>
                <c:pt idx="1">
                  <c:v>3.4966979151265298</c:v>
                </c:pt>
                <c:pt idx="2">
                  <c:v>3.4519199644956302</c:v>
                </c:pt>
                <c:pt idx="3">
                  <c:v>2.4626769688350199</c:v>
                </c:pt>
                <c:pt idx="4">
                  <c:v>1.21669017928553</c:v>
                </c:pt>
                <c:pt idx="5">
                  <c:v>0.67815429206172895</c:v>
                </c:pt>
                <c:pt idx="6">
                  <c:v>0.53690862599644396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BFB-4C4C-BFE4-62A55F0EE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5531600"/>
        <c:axId val="1737396016"/>
      </c:lineChart>
      <c:catAx>
        <c:axId val="1736418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7418896"/>
        <c:crosses val="autoZero"/>
        <c:auto val="1"/>
        <c:lblAlgn val="ctr"/>
        <c:lblOffset val="100"/>
        <c:noMultiLvlLbl val="0"/>
      </c:catAx>
      <c:valAx>
        <c:axId val="1737418896"/>
        <c:scaling>
          <c:orientation val="minMax"/>
          <c:max val="2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6418992"/>
        <c:crosses val="autoZero"/>
        <c:crossBetween val="between"/>
        <c:majorUnit val="250000000"/>
      </c:valAx>
      <c:valAx>
        <c:axId val="173739601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5531600"/>
        <c:crosses val="max"/>
        <c:crossBetween val="between"/>
      </c:valAx>
      <c:catAx>
        <c:axId val="16755316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3960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Sheet2!$A$2:$A$77</c:f>
              <c:strCache>
                <c:ptCount val="76"/>
                <c:pt idx="0">
                  <c:v>Oct '08</c:v>
                </c:pt>
                <c:pt idx="1">
                  <c:v>Nov '08</c:v>
                </c:pt>
                <c:pt idx="2">
                  <c:v>Dec '08</c:v>
                </c:pt>
                <c:pt idx="3">
                  <c:v>Jan '09</c:v>
                </c:pt>
                <c:pt idx="4">
                  <c:v>Feb '09</c:v>
                </c:pt>
                <c:pt idx="5">
                  <c:v>Mar '09</c:v>
                </c:pt>
                <c:pt idx="6">
                  <c:v>Apr '09</c:v>
                </c:pt>
                <c:pt idx="7">
                  <c:v>May '09</c:v>
                </c:pt>
                <c:pt idx="8">
                  <c:v>Jun '09</c:v>
                </c:pt>
                <c:pt idx="9">
                  <c:v>Jul '09</c:v>
                </c:pt>
                <c:pt idx="10">
                  <c:v>Aug '09</c:v>
                </c:pt>
                <c:pt idx="11">
                  <c:v>Sep '09</c:v>
                </c:pt>
                <c:pt idx="12">
                  <c:v>Oct '09</c:v>
                </c:pt>
                <c:pt idx="13">
                  <c:v>Nov '09</c:v>
                </c:pt>
                <c:pt idx="14">
                  <c:v>Dec '09</c:v>
                </c:pt>
                <c:pt idx="15">
                  <c:v>Feb '10</c:v>
                </c:pt>
                <c:pt idx="16">
                  <c:v>Mar '10</c:v>
                </c:pt>
                <c:pt idx="17">
                  <c:v>Apr '10</c:v>
                </c:pt>
                <c:pt idx="18">
                  <c:v>May '10</c:v>
                </c:pt>
                <c:pt idx="19">
                  <c:v>Jun '10</c:v>
                </c:pt>
                <c:pt idx="20">
                  <c:v>Jul '10</c:v>
                </c:pt>
                <c:pt idx="21">
                  <c:v>Aug '10</c:v>
                </c:pt>
                <c:pt idx="22">
                  <c:v>Sep '10</c:v>
                </c:pt>
                <c:pt idx="23">
                  <c:v>Oct '10</c:v>
                </c:pt>
                <c:pt idx="24">
                  <c:v>Nov '10</c:v>
                </c:pt>
                <c:pt idx="25">
                  <c:v>Dec '10</c:v>
                </c:pt>
                <c:pt idx="26">
                  <c:v>Jan '11</c:v>
                </c:pt>
                <c:pt idx="27">
                  <c:v>Feb '11</c:v>
                </c:pt>
                <c:pt idx="28">
                  <c:v>Mar '11</c:v>
                </c:pt>
                <c:pt idx="29">
                  <c:v>Apr '11</c:v>
                </c:pt>
                <c:pt idx="30">
                  <c:v>May '11</c:v>
                </c:pt>
                <c:pt idx="31">
                  <c:v>Jun '11</c:v>
                </c:pt>
                <c:pt idx="32">
                  <c:v>Jul '11</c:v>
                </c:pt>
                <c:pt idx="33">
                  <c:v>Aug '11</c:v>
                </c:pt>
                <c:pt idx="34">
                  <c:v>Sep '11</c:v>
                </c:pt>
                <c:pt idx="35">
                  <c:v>Oct '11</c:v>
                </c:pt>
                <c:pt idx="36">
                  <c:v>Nov '11</c:v>
                </c:pt>
                <c:pt idx="37">
                  <c:v>Dec '11</c:v>
                </c:pt>
                <c:pt idx="38">
                  <c:v>Jan '12</c:v>
                </c:pt>
                <c:pt idx="39">
                  <c:v>Feb '12</c:v>
                </c:pt>
                <c:pt idx="40">
                  <c:v>Mar '12</c:v>
                </c:pt>
                <c:pt idx="41">
                  <c:v>Apr '12</c:v>
                </c:pt>
                <c:pt idx="42">
                  <c:v>May '12</c:v>
                </c:pt>
                <c:pt idx="43">
                  <c:v>Jun '12</c:v>
                </c:pt>
                <c:pt idx="44">
                  <c:v>Jul '12</c:v>
                </c:pt>
                <c:pt idx="45">
                  <c:v>Aug '12</c:v>
                </c:pt>
                <c:pt idx="46">
                  <c:v>Sep '12</c:v>
                </c:pt>
                <c:pt idx="47">
                  <c:v>Oct '12</c:v>
                </c:pt>
                <c:pt idx="48">
                  <c:v>Nov '12</c:v>
                </c:pt>
                <c:pt idx="49">
                  <c:v>Dec '12</c:v>
                </c:pt>
                <c:pt idx="50">
                  <c:v>Jan '13</c:v>
                </c:pt>
                <c:pt idx="51">
                  <c:v>Feb '13</c:v>
                </c:pt>
                <c:pt idx="52">
                  <c:v>Mar '13</c:v>
                </c:pt>
                <c:pt idx="53">
                  <c:v>Apr '13</c:v>
                </c:pt>
                <c:pt idx="54">
                  <c:v>May '13</c:v>
                </c:pt>
                <c:pt idx="55">
                  <c:v>Jun '13</c:v>
                </c:pt>
                <c:pt idx="56">
                  <c:v>Jul '13</c:v>
                </c:pt>
                <c:pt idx="57">
                  <c:v>Aug '13</c:v>
                </c:pt>
                <c:pt idx="58">
                  <c:v>Sep '13</c:v>
                </c:pt>
                <c:pt idx="59">
                  <c:v>Oct '13</c:v>
                </c:pt>
                <c:pt idx="60">
                  <c:v>Nov '13</c:v>
                </c:pt>
                <c:pt idx="61">
                  <c:v>Dec '13</c:v>
                </c:pt>
                <c:pt idx="62">
                  <c:v>Jan '14</c:v>
                </c:pt>
                <c:pt idx="63">
                  <c:v>Feb '14</c:v>
                </c:pt>
                <c:pt idx="64">
                  <c:v>Mar '14</c:v>
                </c:pt>
                <c:pt idx="65">
                  <c:v>Apr '14</c:v>
                </c:pt>
                <c:pt idx="66">
                  <c:v>May '14</c:v>
                </c:pt>
                <c:pt idx="67">
                  <c:v>Jun '14</c:v>
                </c:pt>
                <c:pt idx="68">
                  <c:v>Jul '14</c:v>
                </c:pt>
                <c:pt idx="69">
                  <c:v>Aug '14</c:v>
                </c:pt>
                <c:pt idx="70">
                  <c:v>Sep '14</c:v>
                </c:pt>
                <c:pt idx="71">
                  <c:v>Oct '14</c:v>
                </c:pt>
                <c:pt idx="72">
                  <c:v>Nov '14</c:v>
                </c:pt>
                <c:pt idx="73">
                  <c:v>Dec '14</c:v>
                </c:pt>
                <c:pt idx="74">
                  <c:v>Jan '15</c:v>
                </c:pt>
                <c:pt idx="75">
                  <c:v>Feb '15</c:v>
                </c:pt>
              </c:strCache>
            </c:strRef>
          </c:cat>
          <c:val>
            <c:numRef>
              <c:f>Sheet2!$B$2:$B$77</c:f>
              <c:numCache>
                <c:formatCode>General</c:formatCode>
                <c:ptCount val="76"/>
                <c:pt idx="0">
                  <c:v>505</c:v>
                </c:pt>
                <c:pt idx="1">
                  <c:v>521</c:v>
                </c:pt>
                <c:pt idx="2">
                  <c:v>488</c:v>
                </c:pt>
                <c:pt idx="3">
                  <c:v>526</c:v>
                </c:pt>
                <c:pt idx="4">
                  <c:v>504</c:v>
                </c:pt>
                <c:pt idx="5">
                  <c:v>587</c:v>
                </c:pt>
                <c:pt idx="6">
                  <c:v>619</c:v>
                </c:pt>
                <c:pt idx="7">
                  <c:v>574</c:v>
                </c:pt>
                <c:pt idx="8">
                  <c:v>559</c:v>
                </c:pt>
                <c:pt idx="9">
                  <c:v>595</c:v>
                </c:pt>
                <c:pt idx="10">
                  <c:v>525</c:v>
                </c:pt>
                <c:pt idx="11">
                  <c:v>585</c:v>
                </c:pt>
                <c:pt idx="12">
                  <c:v>636</c:v>
                </c:pt>
                <c:pt idx="13">
                  <c:v>602</c:v>
                </c:pt>
                <c:pt idx="14">
                  <c:v>609</c:v>
                </c:pt>
                <c:pt idx="15">
                  <c:v>679</c:v>
                </c:pt>
                <c:pt idx="16">
                  <c:v>726</c:v>
                </c:pt>
                <c:pt idx="17">
                  <c:v>647</c:v>
                </c:pt>
                <c:pt idx="18">
                  <c:v>686</c:v>
                </c:pt>
                <c:pt idx="19">
                  <c:v>754</c:v>
                </c:pt>
                <c:pt idx="20">
                  <c:v>738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759</c:v>
                </c:pt>
                <c:pt idx="27">
                  <c:v>695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753</c:v>
                </c:pt>
                <c:pt idx="40">
                  <c:v>941</c:v>
                </c:pt>
                <c:pt idx="41">
                  <c:v>577</c:v>
                </c:pt>
                <c:pt idx="42">
                  <c:v>516</c:v>
                </c:pt>
                <c:pt idx="43">
                  <c:v>568</c:v>
                </c:pt>
                <c:pt idx="44">
                  <c:v>535</c:v>
                </c:pt>
                <c:pt idx="45">
                  <c:v>576</c:v>
                </c:pt>
                <c:pt idx="46">
                  <c:v>509</c:v>
                </c:pt>
                <c:pt idx="47">
                  <c:v>541</c:v>
                </c:pt>
                <c:pt idx="48">
                  <c:v>502</c:v>
                </c:pt>
                <c:pt idx="49">
                  <c:v>498</c:v>
                </c:pt>
                <c:pt idx="50">
                  <c:v>594</c:v>
                </c:pt>
                <c:pt idx="51">
                  <c:v>508</c:v>
                </c:pt>
                <c:pt idx="52">
                  <c:v>561</c:v>
                </c:pt>
                <c:pt idx="53">
                  <c:v>623</c:v>
                </c:pt>
                <c:pt idx="54">
                  <c:v>635</c:v>
                </c:pt>
                <c:pt idx="55">
                  <c:v>561</c:v>
                </c:pt>
                <c:pt idx="56">
                  <c:v>604</c:v>
                </c:pt>
                <c:pt idx="57">
                  <c:v>547</c:v>
                </c:pt>
                <c:pt idx="58">
                  <c:v>569</c:v>
                </c:pt>
                <c:pt idx="59">
                  <c:v>617</c:v>
                </c:pt>
                <c:pt idx="60">
                  <c:v>557</c:v>
                </c:pt>
                <c:pt idx="61">
                  <c:v>561</c:v>
                </c:pt>
                <c:pt idx="62">
                  <c:v>625</c:v>
                </c:pt>
                <c:pt idx="63">
                  <c:v>546</c:v>
                </c:pt>
                <c:pt idx="64">
                  <c:v>607</c:v>
                </c:pt>
                <c:pt idx="65">
                  <c:v>608</c:v>
                </c:pt>
                <c:pt idx="66">
                  <c:v>635</c:v>
                </c:pt>
                <c:pt idx="67">
                  <c:v>628</c:v>
                </c:pt>
                <c:pt idx="68">
                  <c:v>616</c:v>
                </c:pt>
                <c:pt idx="69">
                  <c:v>594</c:v>
                </c:pt>
                <c:pt idx="70">
                  <c:v>613</c:v>
                </c:pt>
                <c:pt idx="71">
                  <c:v>626</c:v>
                </c:pt>
                <c:pt idx="72">
                  <c:v>602</c:v>
                </c:pt>
                <c:pt idx="73">
                  <c:v>535</c:v>
                </c:pt>
                <c:pt idx="74">
                  <c:v>589</c:v>
                </c:pt>
                <c:pt idx="75">
                  <c:v>541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CA3-4C1C-8A56-4CB622466A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8347472"/>
        <c:axId val="1665639456"/>
      </c:lineChart>
      <c:catAx>
        <c:axId val="166834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5639456"/>
        <c:crosses val="autoZero"/>
        <c:auto val="1"/>
        <c:lblAlgn val="ctr"/>
        <c:lblOffset val="100"/>
        <c:noMultiLvlLbl val="0"/>
      </c:catAx>
      <c:valAx>
        <c:axId val="1665639456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834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Sheet2!$A$2:$A$77</c:f>
              <c:strCache>
                <c:ptCount val="76"/>
                <c:pt idx="0">
                  <c:v>Oct '08</c:v>
                </c:pt>
                <c:pt idx="1">
                  <c:v>Nov '08</c:v>
                </c:pt>
                <c:pt idx="2">
                  <c:v>Dec '08</c:v>
                </c:pt>
                <c:pt idx="3">
                  <c:v>Jan '09</c:v>
                </c:pt>
                <c:pt idx="4">
                  <c:v>Feb '09</c:v>
                </c:pt>
                <c:pt idx="5">
                  <c:v>Mar '09</c:v>
                </c:pt>
                <c:pt idx="6">
                  <c:v>Apr '09</c:v>
                </c:pt>
                <c:pt idx="7">
                  <c:v>May '09</c:v>
                </c:pt>
                <c:pt idx="8">
                  <c:v>Jun '09</c:v>
                </c:pt>
                <c:pt idx="9">
                  <c:v>Jul '09</c:v>
                </c:pt>
                <c:pt idx="10">
                  <c:v>Aug '09</c:v>
                </c:pt>
                <c:pt idx="11">
                  <c:v>Sep '09</c:v>
                </c:pt>
                <c:pt idx="12">
                  <c:v>Oct '09</c:v>
                </c:pt>
                <c:pt idx="13">
                  <c:v>Nov '09</c:v>
                </c:pt>
                <c:pt idx="14">
                  <c:v>Dec '09</c:v>
                </c:pt>
                <c:pt idx="15">
                  <c:v>Feb '10</c:v>
                </c:pt>
                <c:pt idx="16">
                  <c:v>Mar '10</c:v>
                </c:pt>
                <c:pt idx="17">
                  <c:v>Apr '10</c:v>
                </c:pt>
                <c:pt idx="18">
                  <c:v>May '10</c:v>
                </c:pt>
                <c:pt idx="19">
                  <c:v>Jun '10</c:v>
                </c:pt>
                <c:pt idx="20">
                  <c:v>Jul '10</c:v>
                </c:pt>
                <c:pt idx="21">
                  <c:v>Aug '10</c:v>
                </c:pt>
                <c:pt idx="22">
                  <c:v>Sep '10</c:v>
                </c:pt>
                <c:pt idx="23">
                  <c:v>Oct '10</c:v>
                </c:pt>
                <c:pt idx="24">
                  <c:v>Nov '10</c:v>
                </c:pt>
                <c:pt idx="25">
                  <c:v>Dec '10</c:v>
                </c:pt>
                <c:pt idx="26">
                  <c:v>Jan '11</c:v>
                </c:pt>
                <c:pt idx="27">
                  <c:v>Feb '11</c:v>
                </c:pt>
                <c:pt idx="28">
                  <c:v>Mar '11</c:v>
                </c:pt>
                <c:pt idx="29">
                  <c:v>Apr '11</c:v>
                </c:pt>
                <c:pt idx="30">
                  <c:v>May '11</c:v>
                </c:pt>
                <c:pt idx="31">
                  <c:v>Jun '11</c:v>
                </c:pt>
                <c:pt idx="32">
                  <c:v>Jul '11</c:v>
                </c:pt>
                <c:pt idx="33">
                  <c:v>Aug '11</c:v>
                </c:pt>
                <c:pt idx="34">
                  <c:v>Sep '11</c:v>
                </c:pt>
                <c:pt idx="35">
                  <c:v>Oct '11</c:v>
                </c:pt>
                <c:pt idx="36">
                  <c:v>Nov '11</c:v>
                </c:pt>
                <c:pt idx="37">
                  <c:v>Dec '11</c:v>
                </c:pt>
                <c:pt idx="38">
                  <c:v>Jan '12</c:v>
                </c:pt>
                <c:pt idx="39">
                  <c:v>Feb '12</c:v>
                </c:pt>
                <c:pt idx="40">
                  <c:v>Mar '12</c:v>
                </c:pt>
                <c:pt idx="41">
                  <c:v>Apr '12</c:v>
                </c:pt>
                <c:pt idx="42">
                  <c:v>May '12</c:v>
                </c:pt>
                <c:pt idx="43">
                  <c:v>Jun '12</c:v>
                </c:pt>
                <c:pt idx="44">
                  <c:v>Jul '12</c:v>
                </c:pt>
                <c:pt idx="45">
                  <c:v>Aug '12</c:v>
                </c:pt>
                <c:pt idx="46">
                  <c:v>Sep '12</c:v>
                </c:pt>
                <c:pt idx="47">
                  <c:v>Oct '12</c:v>
                </c:pt>
                <c:pt idx="48">
                  <c:v>Nov '12</c:v>
                </c:pt>
                <c:pt idx="49">
                  <c:v>Dec '12</c:v>
                </c:pt>
                <c:pt idx="50">
                  <c:v>Jan '13</c:v>
                </c:pt>
                <c:pt idx="51">
                  <c:v>Feb '13</c:v>
                </c:pt>
                <c:pt idx="52">
                  <c:v>Mar '13</c:v>
                </c:pt>
                <c:pt idx="53">
                  <c:v>Apr '13</c:v>
                </c:pt>
                <c:pt idx="54">
                  <c:v>May '13</c:v>
                </c:pt>
                <c:pt idx="55">
                  <c:v>Jun '13</c:v>
                </c:pt>
                <c:pt idx="56">
                  <c:v>Jul '13</c:v>
                </c:pt>
                <c:pt idx="57">
                  <c:v>Aug '13</c:v>
                </c:pt>
                <c:pt idx="58">
                  <c:v>Sep '13</c:v>
                </c:pt>
                <c:pt idx="59">
                  <c:v>Oct '13</c:v>
                </c:pt>
                <c:pt idx="60">
                  <c:v>Nov '13</c:v>
                </c:pt>
                <c:pt idx="61">
                  <c:v>Dec '13</c:v>
                </c:pt>
                <c:pt idx="62">
                  <c:v>Jan '14</c:v>
                </c:pt>
                <c:pt idx="63">
                  <c:v>Feb '14</c:v>
                </c:pt>
                <c:pt idx="64">
                  <c:v>Mar '14</c:v>
                </c:pt>
                <c:pt idx="65">
                  <c:v>Apr '14</c:v>
                </c:pt>
                <c:pt idx="66">
                  <c:v>May '14</c:v>
                </c:pt>
                <c:pt idx="67">
                  <c:v>Jun '14</c:v>
                </c:pt>
                <c:pt idx="68">
                  <c:v>Jul '14</c:v>
                </c:pt>
                <c:pt idx="69">
                  <c:v>Aug '14</c:v>
                </c:pt>
                <c:pt idx="70">
                  <c:v>Sep '14</c:v>
                </c:pt>
                <c:pt idx="71">
                  <c:v>Oct '14</c:v>
                </c:pt>
                <c:pt idx="72">
                  <c:v>Nov '14</c:v>
                </c:pt>
                <c:pt idx="73">
                  <c:v>Dec '14</c:v>
                </c:pt>
                <c:pt idx="74">
                  <c:v>Jan '15</c:v>
                </c:pt>
                <c:pt idx="75">
                  <c:v>Feb '15</c:v>
                </c:pt>
              </c:strCache>
            </c:strRef>
          </c:cat>
          <c:val>
            <c:numRef>
              <c:f>Sheet2!$B$2:$B$77</c:f>
              <c:numCache>
                <c:formatCode>General</c:formatCode>
                <c:ptCount val="76"/>
                <c:pt idx="0">
                  <c:v>505</c:v>
                </c:pt>
                <c:pt idx="1">
                  <c:v>521</c:v>
                </c:pt>
                <c:pt idx="2">
                  <c:v>488</c:v>
                </c:pt>
                <c:pt idx="3">
                  <c:v>526</c:v>
                </c:pt>
                <c:pt idx="4">
                  <c:v>504</c:v>
                </c:pt>
                <c:pt idx="5">
                  <c:v>587</c:v>
                </c:pt>
                <c:pt idx="6">
                  <c:v>619</c:v>
                </c:pt>
                <c:pt idx="7">
                  <c:v>574</c:v>
                </c:pt>
                <c:pt idx="8">
                  <c:v>559</c:v>
                </c:pt>
                <c:pt idx="9">
                  <c:v>595</c:v>
                </c:pt>
                <c:pt idx="10">
                  <c:v>525</c:v>
                </c:pt>
                <c:pt idx="11">
                  <c:v>585</c:v>
                </c:pt>
                <c:pt idx="12">
                  <c:v>636</c:v>
                </c:pt>
                <c:pt idx="13">
                  <c:v>602</c:v>
                </c:pt>
                <c:pt idx="14">
                  <c:v>609</c:v>
                </c:pt>
                <c:pt idx="15">
                  <c:v>679</c:v>
                </c:pt>
                <c:pt idx="16">
                  <c:v>726</c:v>
                </c:pt>
                <c:pt idx="17">
                  <c:v>647</c:v>
                </c:pt>
                <c:pt idx="18">
                  <c:v>686</c:v>
                </c:pt>
                <c:pt idx="19">
                  <c:v>754</c:v>
                </c:pt>
                <c:pt idx="20">
                  <c:v>738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759</c:v>
                </c:pt>
                <c:pt idx="27">
                  <c:v>695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753</c:v>
                </c:pt>
                <c:pt idx="40">
                  <c:v>941</c:v>
                </c:pt>
                <c:pt idx="41">
                  <c:v>577</c:v>
                </c:pt>
                <c:pt idx="42">
                  <c:v>516</c:v>
                </c:pt>
                <c:pt idx="43">
                  <c:v>568</c:v>
                </c:pt>
                <c:pt idx="44">
                  <c:v>535</c:v>
                </c:pt>
                <c:pt idx="45">
                  <c:v>576</c:v>
                </c:pt>
                <c:pt idx="46">
                  <c:v>509</c:v>
                </c:pt>
                <c:pt idx="47">
                  <c:v>541</c:v>
                </c:pt>
                <c:pt idx="48">
                  <c:v>502</c:v>
                </c:pt>
                <c:pt idx="49">
                  <c:v>498</c:v>
                </c:pt>
                <c:pt idx="50">
                  <c:v>594</c:v>
                </c:pt>
                <c:pt idx="51">
                  <c:v>508</c:v>
                </c:pt>
                <c:pt idx="52">
                  <c:v>561</c:v>
                </c:pt>
                <c:pt idx="53">
                  <c:v>623</c:v>
                </c:pt>
                <c:pt idx="54">
                  <c:v>635</c:v>
                </c:pt>
                <c:pt idx="55">
                  <c:v>561</c:v>
                </c:pt>
                <c:pt idx="56">
                  <c:v>604</c:v>
                </c:pt>
                <c:pt idx="57">
                  <c:v>547</c:v>
                </c:pt>
                <c:pt idx="58">
                  <c:v>569</c:v>
                </c:pt>
                <c:pt idx="59">
                  <c:v>617</c:v>
                </c:pt>
                <c:pt idx="60">
                  <c:v>557</c:v>
                </c:pt>
                <c:pt idx="61">
                  <c:v>561</c:v>
                </c:pt>
                <c:pt idx="62">
                  <c:v>625</c:v>
                </c:pt>
                <c:pt idx="63">
                  <c:v>546</c:v>
                </c:pt>
                <c:pt idx="64">
                  <c:v>607</c:v>
                </c:pt>
                <c:pt idx="65">
                  <c:v>608</c:v>
                </c:pt>
                <c:pt idx="66">
                  <c:v>635</c:v>
                </c:pt>
                <c:pt idx="67">
                  <c:v>628</c:v>
                </c:pt>
                <c:pt idx="68">
                  <c:v>616</c:v>
                </c:pt>
                <c:pt idx="69">
                  <c:v>594</c:v>
                </c:pt>
                <c:pt idx="70">
                  <c:v>613</c:v>
                </c:pt>
                <c:pt idx="71">
                  <c:v>626</c:v>
                </c:pt>
                <c:pt idx="72">
                  <c:v>602</c:v>
                </c:pt>
                <c:pt idx="73">
                  <c:v>535</c:v>
                </c:pt>
                <c:pt idx="74">
                  <c:v>589</c:v>
                </c:pt>
                <c:pt idx="75">
                  <c:v>541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656-4689-AF1E-AF38A97D69E8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Sheet2!$C$2:$C$77</c:f>
              <c:numCache>
                <c:formatCode>General</c:formatCode>
                <c:ptCount val="76"/>
                <c:pt idx="0">
                  <c:v>549</c:v>
                </c:pt>
                <c:pt idx="1">
                  <c:v>560</c:v>
                </c:pt>
                <c:pt idx="2">
                  <c:v>537</c:v>
                </c:pt>
                <c:pt idx="3">
                  <c:v>582</c:v>
                </c:pt>
                <c:pt idx="4">
                  <c:v>533</c:v>
                </c:pt>
                <c:pt idx="5">
                  <c:v>629</c:v>
                </c:pt>
                <c:pt idx="6">
                  <c:v>643</c:v>
                </c:pt>
                <c:pt idx="7">
                  <c:v>604</c:v>
                </c:pt>
                <c:pt idx="8">
                  <c:v>584</c:v>
                </c:pt>
                <c:pt idx="9">
                  <c:v>621</c:v>
                </c:pt>
                <c:pt idx="10">
                  <c:v>554</c:v>
                </c:pt>
                <c:pt idx="11">
                  <c:v>617</c:v>
                </c:pt>
                <c:pt idx="12">
                  <c:v>667</c:v>
                </c:pt>
                <c:pt idx="13">
                  <c:v>628</c:v>
                </c:pt>
                <c:pt idx="14">
                  <c:v>640</c:v>
                </c:pt>
                <c:pt idx="15">
                  <c:v>710</c:v>
                </c:pt>
                <c:pt idx="16">
                  <c:v>763</c:v>
                </c:pt>
                <c:pt idx="17">
                  <c:v>691</c:v>
                </c:pt>
                <c:pt idx="18">
                  <c:v>709</c:v>
                </c:pt>
                <c:pt idx="19">
                  <c:v>756</c:v>
                </c:pt>
                <c:pt idx="20">
                  <c:v>739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760</c:v>
                </c:pt>
                <c:pt idx="27">
                  <c:v>696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754</c:v>
                </c:pt>
                <c:pt idx="40">
                  <c:v>941</c:v>
                </c:pt>
                <c:pt idx="41">
                  <c:v>883</c:v>
                </c:pt>
                <c:pt idx="42">
                  <c:v>877</c:v>
                </c:pt>
                <c:pt idx="43">
                  <c:v>911</c:v>
                </c:pt>
                <c:pt idx="44">
                  <c:v>856</c:v>
                </c:pt>
                <c:pt idx="45">
                  <c:v>878</c:v>
                </c:pt>
                <c:pt idx="46">
                  <c:v>793</c:v>
                </c:pt>
                <c:pt idx="47">
                  <c:v>816</c:v>
                </c:pt>
                <c:pt idx="48">
                  <c:v>799</c:v>
                </c:pt>
                <c:pt idx="49">
                  <c:v>759</c:v>
                </c:pt>
                <c:pt idx="50">
                  <c:v>948</c:v>
                </c:pt>
                <c:pt idx="51">
                  <c:v>795</c:v>
                </c:pt>
                <c:pt idx="52">
                  <c:v>817</c:v>
                </c:pt>
                <c:pt idx="53">
                  <c:v>882</c:v>
                </c:pt>
                <c:pt idx="54">
                  <c:v>916</c:v>
                </c:pt>
                <c:pt idx="55">
                  <c:v>846</c:v>
                </c:pt>
                <c:pt idx="56">
                  <c:v>908</c:v>
                </c:pt>
                <c:pt idx="57">
                  <c:v>816</c:v>
                </c:pt>
                <c:pt idx="58">
                  <c:v>880</c:v>
                </c:pt>
                <c:pt idx="59">
                  <c:v>899</c:v>
                </c:pt>
                <c:pt idx="60">
                  <c:v>843</c:v>
                </c:pt>
                <c:pt idx="61">
                  <c:v>770</c:v>
                </c:pt>
                <c:pt idx="62">
                  <c:v>898</c:v>
                </c:pt>
                <c:pt idx="63">
                  <c:v>798</c:v>
                </c:pt>
                <c:pt idx="64">
                  <c:v>902</c:v>
                </c:pt>
                <c:pt idx="65">
                  <c:v>904</c:v>
                </c:pt>
                <c:pt idx="66">
                  <c:v>955</c:v>
                </c:pt>
                <c:pt idx="67">
                  <c:v>877</c:v>
                </c:pt>
                <c:pt idx="68">
                  <c:v>855</c:v>
                </c:pt>
                <c:pt idx="69">
                  <c:v>814</c:v>
                </c:pt>
                <c:pt idx="70">
                  <c:v>823</c:v>
                </c:pt>
                <c:pt idx="71">
                  <c:v>825</c:v>
                </c:pt>
                <c:pt idx="72">
                  <c:v>809</c:v>
                </c:pt>
                <c:pt idx="73">
                  <c:v>720</c:v>
                </c:pt>
                <c:pt idx="74">
                  <c:v>836</c:v>
                </c:pt>
                <c:pt idx="75">
                  <c:v>691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56-4689-AF1E-AF38A97D69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8347472"/>
        <c:axId val="1665639456"/>
      </c:lineChart>
      <c:catAx>
        <c:axId val="166834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5639456"/>
        <c:crosses val="autoZero"/>
        <c:auto val="1"/>
        <c:lblAlgn val="ctr"/>
        <c:lblOffset val="100"/>
        <c:noMultiLvlLbl val="0"/>
      </c:catAx>
      <c:valAx>
        <c:axId val="1665639456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834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F480F-3B8C-466C-826C-57607A9D937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38687-9841-4B8F-B560-D61D45BD0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5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D38687-9841-4B8F-B560-D61D45BD09C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02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38272-E833-4A9E-8322-F989287386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61D8B5-2C9F-49F8-8BF8-805515A90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EE7E1-1C07-4711-9EE6-745E14DD0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0226-5D25-4034-84FC-70C709D2C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23EAB-7C55-480B-8BCA-7D4FF8969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979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6127-31DC-4C36-BC9C-78EDC5B0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6E5769-8E9A-4B4D-8D58-8B7949C78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FAB91-C969-41A4-B24C-7EF80A5AB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D9A72-D19E-4011-B43B-CA4C26A77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E1EAC-349D-4097-97A1-1FE74103F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920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9C95DE-AC05-4ECC-BA44-01FEC0E50E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D5BDAB-312D-4680-80DA-3D2F275888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03529-0FD5-446D-A418-8C6D17178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52951-D856-40AD-BE39-3159FD014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9AE84-C74D-4C63-90FA-93DBECBA5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493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15E62-3E71-49B3-9C49-25C013E6E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EBA8F-6DE9-4876-8B85-90961AE9D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AB427-F8B3-44F8-8AF7-BE8C0E3A5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8C2FE-AE33-41A1-9810-C63922BF7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8E43E-C245-41DB-8DAB-7357C7B62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20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CE2EB-BAFF-4EF1-AF7E-D0F09454B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8DE85-9BB9-45A7-8BAB-0EAB71783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88E36-4F53-4956-AC65-57FE8065E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101FB-A524-41F9-B865-E495CEAC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B3627-0E28-421F-88CE-75D134A8E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94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1B458-E33E-434E-B998-832E6C94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4EC61-0C47-4273-A2F8-7EDE0373DD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A70954-6448-43D9-9F0B-FFEBDA78F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B7AA28-CDF0-4101-8E61-AB7C80F7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07925F-D7C1-472D-9091-A03E38B4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BA06D-29D1-4136-BB2D-D9E7D14FE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9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A2084-2518-48C3-89E3-20FA378E8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08145-268D-4941-A8FC-84DD2751B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88CB1-FB86-471D-9FEE-A8E974E53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733415-9AE8-4044-813C-DB406E021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4E28B5-4160-4725-9C5D-74D467D458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28D421-E31F-4E0C-9EF4-3353141E8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D9E91C-57FA-4E3A-8B81-CA9793F0D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DBBF3E-DB61-4F52-AF45-F8E73C847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83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8D6E4-F3F8-4846-96AE-AC656AEAC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9D42C0-4177-4B83-9FD8-17AF236FE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D810F-0D35-4916-8ED6-908CE4ECB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D8D281-4B74-45A9-A844-55DF19B06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30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CC51D3-D8D1-4584-B5FA-814E514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4D28A5-C65F-4115-B96B-C0052630D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30A3AB-2DA7-4852-B781-4C47C0897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683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33797-01D2-4C80-9EA8-DA3922550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57312-83CC-4ED0-8986-C020A23A3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46E3A3-AD6B-4B09-9E4F-51DBA0D4F1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935E4-45D4-4331-B7FA-AD2854B4D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E1BF58-0C62-4B6B-A70E-0F0B683CA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2F8F4A-A1F7-4382-A961-8D21BC333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2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315B7-6A26-4F63-B2FB-684AA1C37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146F04-421D-4365-B39C-DE6D64EF4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99149B-481C-4EB3-8820-A8A49787BD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3618B8-F4F7-40D3-9EE1-1CFE40286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201A2D-3544-492F-B193-1DD6D698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CD54ED-99BB-48BD-95C5-BE48898B5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60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D3D45D-103A-40B3-BD12-08B3F4826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C60796-BDE9-4DD8-B871-81ACE5B8C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CC549-62F1-4E6E-9CAC-2388F9EFD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DF394-6491-4F3E-B7B8-27E99EE999ED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5E364-48FB-4A82-870E-4FAE3C7DD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E9D79-DF54-4C2A-A544-1AACAF4E77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87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htsdotools.org/display/editorialag/Management+of+Concept+Inactivatio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htsdotools.org/display/editorialag/Management+of+Concept+Inactivati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78A72-8DA0-40A5-B898-3ACFA08C9D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938735"/>
          </a:xfrm>
        </p:spPr>
        <p:txBody>
          <a:bodyPr>
            <a:normAutofit fontScale="90000"/>
          </a:bodyPr>
          <a:lstStyle/>
          <a:p>
            <a:r>
              <a:rPr lang="en-GB" dirty="0"/>
              <a:t>Management of Concept Inactivation WG</a:t>
            </a:r>
            <a:br>
              <a:rPr lang="en-GB" dirty="0"/>
            </a:br>
            <a:r>
              <a:rPr lang="en-GB" sz="3600" dirty="0">
                <a:solidFill>
                  <a:srgbClr val="00B050"/>
                </a:solidFill>
                <a:sym typeface="Webdings" panose="05030102010509060703" pitchFamily="18" charset="2"/>
              </a:rPr>
              <a:t> </a:t>
            </a:r>
            <a:r>
              <a:rPr lang="en-GB" sz="3600" dirty="0">
                <a:hlinkClick r:id="rId2"/>
              </a:rPr>
              <a:t>Confluence Site</a:t>
            </a:r>
            <a:br>
              <a:rPr lang="en-GB" sz="3600" dirty="0"/>
            </a:br>
            <a:br>
              <a:rPr lang="en-GB" dirty="0"/>
            </a:br>
            <a:r>
              <a:rPr lang="en-GB" sz="2700" b="1" dirty="0"/>
              <a:t>January-September 2020</a:t>
            </a:r>
            <a:br>
              <a:rPr lang="en-GB" dirty="0"/>
            </a:br>
            <a:r>
              <a:rPr lang="en-GB" sz="2700" dirty="0"/>
              <a:t>Paul Amos, Jeremy Rogers, Jeff Pierson, </a:t>
            </a:r>
            <a:br>
              <a:rPr lang="en-GB" sz="2700" dirty="0"/>
            </a:br>
            <a:r>
              <a:rPr lang="en-GB" sz="2700" dirty="0"/>
              <a:t>Brian Carlsen, Anne Randorff Højen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55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5D79D99-8E7A-4F97-A789-620CE4BFF4AB}"/>
              </a:ext>
            </a:extLst>
          </p:cNvPr>
          <p:cNvSpPr txBox="1"/>
          <p:nvPr/>
        </p:nvSpPr>
        <p:spPr>
          <a:xfrm>
            <a:off x="6393977" y="79004"/>
            <a:ext cx="4110421" cy="18928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-- 151 CODES across 47543 EPISODES met the report definition (5.4% of all Episodes)</a:t>
            </a:r>
          </a:p>
          <a:p>
            <a:r>
              <a:rPr lang="en-GB" sz="800" dirty="0"/>
              <a:t>23078 episodes of 21522001 Abdominal pain (finding) 48.54%</a:t>
            </a:r>
          </a:p>
          <a:p>
            <a:r>
              <a:rPr lang="en-GB" sz="800" dirty="0"/>
              <a:t>3110 episodes of 7093002 Renal colic (finding) 55.08%</a:t>
            </a:r>
          </a:p>
          <a:p>
            <a:r>
              <a:rPr lang="en-GB" sz="800" dirty="0"/>
              <a:t>2423 episodes of 249519007 </a:t>
            </a:r>
            <a:r>
              <a:rPr lang="en-GB" sz="800" dirty="0" err="1"/>
              <a:t>Diarrhea</a:t>
            </a:r>
            <a:r>
              <a:rPr lang="en-GB" sz="800" dirty="0"/>
              <a:t> and vomiting (finding) 60.18%</a:t>
            </a:r>
          </a:p>
          <a:p>
            <a:r>
              <a:rPr lang="en-GB" sz="800" dirty="0"/>
              <a:t>1745 episodes of 62315008 </a:t>
            </a:r>
            <a:r>
              <a:rPr lang="en-GB" sz="800" dirty="0" err="1"/>
              <a:t>Diarrhea</a:t>
            </a:r>
            <a:r>
              <a:rPr lang="en-GB" sz="800" dirty="0"/>
              <a:t> (finding) 63.85%</a:t>
            </a:r>
          </a:p>
          <a:p>
            <a:r>
              <a:rPr lang="en-GB" sz="800" dirty="0"/>
              <a:t>1689 episodes of 12063002 Rectal </a:t>
            </a:r>
            <a:r>
              <a:rPr lang="en-GB" sz="800" dirty="0" err="1"/>
              <a:t>hemorrhage</a:t>
            </a:r>
            <a:r>
              <a:rPr lang="en-GB" sz="800" dirty="0"/>
              <a:t> (disorder) 67.4%</a:t>
            </a:r>
          </a:p>
          <a:p>
            <a:r>
              <a:rPr lang="en-GB" sz="800" dirty="0"/>
              <a:t>1532 episodes of 314212008 Abdominal pain - cause unknown (finding) 70.62%</a:t>
            </a:r>
          </a:p>
          <a:p>
            <a:r>
              <a:rPr lang="en-GB" sz="800" dirty="0"/>
              <a:t>1405 episodes of 85189001 Acute appendicitis (disorder) 73.58%</a:t>
            </a:r>
          </a:p>
          <a:p>
            <a:r>
              <a:rPr lang="en-GB" sz="800" dirty="0"/>
              <a:t>1177 episodes of 79922009 Epigastric pain (finding) 76.06%</a:t>
            </a:r>
          </a:p>
          <a:p>
            <a:r>
              <a:rPr lang="en-GB" sz="800" dirty="0"/>
              <a:t>1114 episodes of 409966000 Acute </a:t>
            </a:r>
            <a:r>
              <a:rPr lang="en-GB" sz="800" dirty="0" err="1"/>
              <a:t>diarrhea</a:t>
            </a:r>
            <a:r>
              <a:rPr lang="en-GB" sz="800" dirty="0"/>
              <a:t> (disorder) 78.4%</a:t>
            </a:r>
          </a:p>
          <a:p>
            <a:r>
              <a:rPr lang="en-GB" sz="800" dirty="0"/>
              <a:t>991 episodes of 18165001 Jaundice (finding) 80.48%</a:t>
            </a:r>
          </a:p>
          <a:p>
            <a:r>
              <a:rPr lang="en-GB" sz="800" dirty="0"/>
              <a:t>970 episodes of 314041007 Abdominal pain in early pregnancy (finding) 82.52%</a:t>
            </a:r>
          </a:p>
          <a:p>
            <a:r>
              <a:rPr lang="en-GB" sz="800" dirty="0"/>
              <a:t>943 episodes of 197119006 Acute constipation (disorder) 84.51%</a:t>
            </a:r>
          </a:p>
          <a:p>
            <a:r>
              <a:rPr lang="en-GB" sz="800" dirty="0"/>
              <a:t>712 episodes of 74400008 Appendicitis (disorder) 86%</a:t>
            </a:r>
          </a:p>
          <a:p>
            <a:r>
              <a:rPr lang="en-GB" sz="800" dirty="0"/>
              <a:t>693 episodes of 444673007 Hyperemesis (disorder) 87.46%</a:t>
            </a:r>
          </a:p>
          <a:p>
            <a:r>
              <a:rPr lang="en-GB" sz="800" dirty="0"/>
              <a:t>503 episodes of 37389005 Biliary colic (finding) 88.52%</a:t>
            </a:r>
          </a:p>
          <a:p>
            <a:r>
              <a:rPr lang="en-GB" sz="800" dirty="0"/>
              <a:t>472 episodes of 102570003 Inguinal pain (finding) 89.51%</a:t>
            </a:r>
          </a:p>
          <a:p>
            <a:r>
              <a:rPr lang="en-GB" sz="800" dirty="0"/>
              <a:t>386 episodes of 266599000 Dysmenorrhea (disorder) 90.32%</a:t>
            </a:r>
          </a:p>
          <a:p>
            <a:r>
              <a:rPr lang="en-GB" sz="800" dirty="0"/>
              <a:t>383 episodes of 236069009 Chronic constipation (disorder) 91.13%</a:t>
            </a:r>
          </a:p>
          <a:p>
            <a:r>
              <a:rPr lang="en-GB" sz="800" dirty="0"/>
              <a:t>379 episodes of 54586004 Lower abdominal pain (finding) 91.93%</a:t>
            </a:r>
          </a:p>
          <a:p>
            <a:r>
              <a:rPr lang="en-GB" sz="800" dirty="0"/>
              <a:t>364 episodes of 309737007 Abdominal pain in pregnancy (finding) 92.69%</a:t>
            </a:r>
          </a:p>
          <a:p>
            <a:r>
              <a:rPr lang="en-GB" sz="800" dirty="0"/>
              <a:t>261 episodes of 274279008 Renal pain (finding) 93.24%</a:t>
            </a:r>
          </a:p>
          <a:p>
            <a:r>
              <a:rPr lang="en-GB" sz="800" dirty="0"/>
              <a:t>260 episodes of 9991008 Abdominal colic (finding) 93.79%</a:t>
            </a:r>
          </a:p>
          <a:p>
            <a:r>
              <a:rPr lang="en-GB" sz="800" dirty="0"/>
              <a:t>246 episodes of 304542004 Nonspecific abdominal pain (finding) 94.31%</a:t>
            </a:r>
          </a:p>
          <a:p>
            <a:r>
              <a:rPr lang="en-GB" sz="800" dirty="0"/>
              <a:t>237 episodes of 271857006 Loin pain (finding) 94.8%</a:t>
            </a:r>
          </a:p>
          <a:p>
            <a:r>
              <a:rPr lang="en-GB" sz="800" dirty="0"/>
              <a:t>178 episodes of 34000006 Crohn's disease (disorder) 95.18%</a:t>
            </a:r>
          </a:p>
          <a:p>
            <a:r>
              <a:rPr lang="en-GB" sz="800" dirty="0"/>
              <a:t>160 episodes of 17329003 Ureteric colic (finding) 95.52%</a:t>
            </a:r>
          </a:p>
          <a:p>
            <a:r>
              <a:rPr lang="en-GB" sz="800" dirty="0"/>
              <a:t>150 episodes of 247355005 Flank pain (finding) 95.83%</a:t>
            </a:r>
          </a:p>
          <a:p>
            <a:r>
              <a:rPr lang="en-GB" sz="800" dirty="0"/>
              <a:t>139 episodes of 111985007 Chronic abdominal pain (finding) 96.12%</a:t>
            </a:r>
          </a:p>
          <a:p>
            <a:r>
              <a:rPr lang="en-GB" sz="800" dirty="0"/>
              <a:t>133 episodes of 77880009 Rectal pain (finding) 96.4%</a:t>
            </a:r>
          </a:p>
          <a:p>
            <a:r>
              <a:rPr lang="en-GB" sz="800" dirty="0"/>
              <a:t>108 episodes of 95545007 </a:t>
            </a:r>
            <a:r>
              <a:rPr lang="en-GB" sz="800" dirty="0" err="1"/>
              <a:t>Hemorrhagic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96.63%</a:t>
            </a:r>
          </a:p>
          <a:p>
            <a:r>
              <a:rPr lang="en-GB" sz="800" dirty="0"/>
              <a:t>106 episodes of 21005005 Burning epigastric pain (finding) 96.85%</a:t>
            </a:r>
          </a:p>
          <a:p>
            <a:r>
              <a:rPr lang="en-GB" sz="800" dirty="0"/>
              <a:t>83 episodes of 162051008 Right iliac fossa pain (finding) 97.03%</a:t>
            </a:r>
          </a:p>
          <a:p>
            <a:r>
              <a:rPr lang="en-GB" sz="800" dirty="0"/>
              <a:t>80 episodes of 285387005 Left sided abdominal pain (finding) 97.2%</a:t>
            </a:r>
          </a:p>
          <a:p>
            <a:r>
              <a:rPr lang="en-GB" sz="800" dirty="0"/>
              <a:t>69 episodes of 272047006 Complaining of loin pain (finding) 97.34%</a:t>
            </a:r>
          </a:p>
          <a:p>
            <a:r>
              <a:rPr lang="en-GB" sz="800" dirty="0"/>
              <a:t>68 episodes of 285388000 Right sided abdominal pain (finding) 97.48%</a:t>
            </a:r>
          </a:p>
          <a:p>
            <a:r>
              <a:rPr lang="en-GB" sz="800" dirty="0"/>
              <a:t>66 episodes of 116290004 Acute abdominal pain (finding) 97.62%</a:t>
            </a:r>
          </a:p>
          <a:p>
            <a:r>
              <a:rPr lang="en-GB" sz="800" dirty="0"/>
              <a:t>63 episodes of 236071009 Chronic </a:t>
            </a:r>
            <a:r>
              <a:rPr lang="en-GB" sz="800" dirty="0" err="1"/>
              <a:t>diarrhea</a:t>
            </a:r>
            <a:r>
              <a:rPr lang="en-GB" sz="800" dirty="0"/>
              <a:t> (disorder) 97.76%</a:t>
            </a:r>
          </a:p>
          <a:p>
            <a:r>
              <a:rPr lang="en-GB" sz="800" dirty="0"/>
              <a:t>61 episodes of 35363006 Infantile colic (finding) 97.88%</a:t>
            </a:r>
          </a:p>
          <a:p>
            <a:r>
              <a:rPr lang="en-GB" sz="800" dirty="0"/>
              <a:t>53 episodes of 274288004 On examination - epigastric pain (finding) 98%</a:t>
            </a:r>
          </a:p>
          <a:p>
            <a:r>
              <a:rPr lang="en-GB" sz="800" dirty="0"/>
              <a:t>42 episodes of 43548008 </a:t>
            </a:r>
            <a:r>
              <a:rPr lang="en-GB" sz="800" dirty="0" err="1"/>
              <a:t>Mittelschmerz</a:t>
            </a:r>
            <a:r>
              <a:rPr lang="en-GB" sz="800" dirty="0"/>
              <a:t> (finding) 98.08%</a:t>
            </a:r>
          </a:p>
          <a:p>
            <a:r>
              <a:rPr lang="en-GB" sz="800" dirty="0"/>
              <a:t>40 episodes of 162049009 Left flank pain (finding) 98.17%</a:t>
            </a:r>
          </a:p>
          <a:p>
            <a:r>
              <a:rPr lang="en-GB" sz="800" dirty="0"/>
              <a:t>38 episodes of 162052001 Left iliac fossa pain (finding) 98.25%</a:t>
            </a:r>
          </a:p>
          <a:p>
            <a:r>
              <a:rPr lang="en-GB" sz="800" dirty="0"/>
              <a:t>38 episodes of 162042000 Abdominal wall pain (finding) 98.33%</a:t>
            </a:r>
          </a:p>
          <a:p>
            <a:r>
              <a:rPr lang="en-GB" sz="800" dirty="0"/>
              <a:t>32 episodes of 301717006 Right upper quadrant pain (finding) 98.4%</a:t>
            </a:r>
          </a:p>
          <a:p>
            <a:r>
              <a:rPr lang="en-GB" sz="800" dirty="0"/>
              <a:t>31 episodes of 162053006 Suprapubic pain (finding) 98.46%</a:t>
            </a:r>
          </a:p>
          <a:p>
            <a:r>
              <a:rPr lang="en-GB" sz="800" dirty="0"/>
              <a:t>30 episodes of 162050009 Right flank pain (finding) 98.52%</a:t>
            </a:r>
          </a:p>
          <a:p>
            <a:r>
              <a:rPr lang="en-GB" sz="800" dirty="0"/>
              <a:t>28 episodes of 271681002 Stomach ache (finding) 98.58%</a:t>
            </a:r>
          </a:p>
          <a:p>
            <a:r>
              <a:rPr lang="en-GB" sz="800" dirty="0"/>
              <a:t>27 episodes of 235841007 Chronic nonspecific abdominal pain (finding) 98.64%</a:t>
            </a:r>
          </a:p>
          <a:p>
            <a:r>
              <a:rPr lang="en-GB" sz="800" dirty="0"/>
              <a:t>25 episodes of 74704000 Abdominal pain through to back (finding) 98.69%</a:t>
            </a:r>
          </a:p>
          <a:p>
            <a:r>
              <a:rPr lang="en-GB" sz="800" dirty="0"/>
              <a:t>24 episodes of 83132003 Upper abdominal pain (finding) 98.74%</a:t>
            </a:r>
          </a:p>
          <a:p>
            <a:r>
              <a:rPr lang="en-GB" sz="800" dirty="0"/>
              <a:t>23 episodes of 162046002 Central abdominal pain (finding) 98.79%</a:t>
            </a:r>
          </a:p>
          <a:p>
            <a:r>
              <a:rPr lang="en-GB" sz="800" dirty="0"/>
              <a:t>23 episodes of 426549001 Crohn's disease in remission (disorder) 98.84%</a:t>
            </a:r>
          </a:p>
          <a:p>
            <a:r>
              <a:rPr lang="en-GB" sz="800" dirty="0"/>
              <a:t>22 episodes of 75879005 Abdominal migraine (disorder) 98.89%</a:t>
            </a:r>
          </a:p>
          <a:p>
            <a:r>
              <a:rPr lang="en-GB" sz="800" dirty="0"/>
              <a:t>22 episodes of 371102005 Generalized colicky abdominal pain (finding) 98.93%</a:t>
            </a:r>
          </a:p>
          <a:p>
            <a:r>
              <a:rPr lang="en-GB" sz="800" dirty="0"/>
              <a:t>22 episodes of 45979003 Abdominal wind pain (finding) 98.98%</a:t>
            </a:r>
          </a:p>
          <a:p>
            <a:r>
              <a:rPr lang="en-GB" sz="800" dirty="0"/>
              <a:t>20 episodes of 301469002 Antibiotic-associated </a:t>
            </a:r>
            <a:r>
              <a:rPr lang="en-GB" sz="800" dirty="0" err="1"/>
              <a:t>diarrhea</a:t>
            </a:r>
            <a:r>
              <a:rPr lang="en-GB" sz="800" dirty="0"/>
              <a:t> (disorder) 99.02%</a:t>
            </a:r>
          </a:p>
          <a:p>
            <a:r>
              <a:rPr lang="en-GB" sz="800" dirty="0"/>
              <a:t>18 episodes of 272049009 Complaining of renal pain (finding) 99.06%</a:t>
            </a:r>
          </a:p>
          <a:p>
            <a:r>
              <a:rPr lang="en-GB" sz="800" dirty="0"/>
              <a:t>18 episodes of 414991007 Painful rectal bleeding (finding) 99.1%</a:t>
            </a:r>
          </a:p>
          <a:p>
            <a:r>
              <a:rPr lang="en-GB" sz="800" dirty="0"/>
              <a:t>18 episodes of 31499008 Chronic constipation with overflow (disorder) 99.13%</a:t>
            </a:r>
          </a:p>
          <a:p>
            <a:r>
              <a:rPr lang="en-GB" sz="800" dirty="0"/>
              <a:t>17 episodes of 11840006 </a:t>
            </a:r>
            <a:r>
              <a:rPr lang="en-GB" sz="800" dirty="0" err="1"/>
              <a:t>Traveler's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99.17%</a:t>
            </a:r>
          </a:p>
          <a:p>
            <a:r>
              <a:rPr lang="en-GB" sz="800" dirty="0"/>
              <a:t>17 episodes of 267060006 </a:t>
            </a:r>
            <a:r>
              <a:rPr lang="en-GB" sz="800" dirty="0" err="1"/>
              <a:t>Diarrhea</a:t>
            </a:r>
            <a:r>
              <a:rPr lang="en-GB" sz="800" dirty="0"/>
              <a:t> symptom (finding) 99.2%</a:t>
            </a:r>
          </a:p>
          <a:p>
            <a:r>
              <a:rPr lang="en-GB" sz="800" dirty="0"/>
              <a:t>17 episodes of 274287009 On examination - abdominal pain (finding) 99.24%</a:t>
            </a:r>
          </a:p>
          <a:p>
            <a:r>
              <a:rPr lang="en-GB" sz="800" dirty="0"/>
              <a:t>16 episodes of 102614006 Generalized abdominal pain (finding) 99.27%</a:t>
            </a:r>
          </a:p>
          <a:p>
            <a:r>
              <a:rPr lang="en-GB" sz="800" dirty="0"/>
              <a:t>16 episodes of 279028009 Ovarian pain (finding) 99.31%</a:t>
            </a:r>
          </a:p>
          <a:p>
            <a:r>
              <a:rPr lang="en-GB" sz="800" dirty="0"/>
              <a:t>15 episodes of 272021002 Complaining of ureteric colic (finding) 99.34%</a:t>
            </a:r>
          </a:p>
          <a:p>
            <a:r>
              <a:rPr lang="en-GB" sz="800" dirty="0"/>
              <a:t>15 episodes of 414153008 Exacerbation of Crohn's disease of large intestine (disorder) 99.37%</a:t>
            </a:r>
          </a:p>
          <a:p>
            <a:r>
              <a:rPr lang="en-GB" sz="800" dirty="0"/>
              <a:t>13 episodes of 102830001 Renal angle tenderness (finding) 99.4%</a:t>
            </a:r>
          </a:p>
          <a:p>
            <a:r>
              <a:rPr lang="en-GB" sz="800" dirty="0"/>
              <a:t>13 episodes of 38654001 Recurrent biliary colic (finding) 99.43%</a:t>
            </a:r>
          </a:p>
          <a:p>
            <a:r>
              <a:rPr lang="en-GB" sz="800" dirty="0"/>
              <a:t>12 episodes of 162740002 On examination - jaundiced </a:t>
            </a:r>
            <a:r>
              <a:rPr lang="en-GB" sz="800" dirty="0" err="1"/>
              <a:t>color</a:t>
            </a:r>
            <a:r>
              <a:rPr lang="en-GB" sz="800" dirty="0"/>
              <a:t> (finding) 99.45%</a:t>
            </a:r>
          </a:p>
          <a:p>
            <a:r>
              <a:rPr lang="en-GB" sz="800" dirty="0"/>
              <a:t>9 episodes of 102626001 Liver pain (finding) 99.47%</a:t>
            </a:r>
          </a:p>
          <a:p>
            <a:r>
              <a:rPr lang="en-GB" sz="800" dirty="0"/>
              <a:t>9 episodes of 71850005 Abdominal pain worse on motion (finding) 99.49%</a:t>
            </a:r>
          </a:p>
          <a:p>
            <a:r>
              <a:rPr lang="en-GB" sz="800" dirty="0"/>
              <a:t>9 episodes of 301715003 Left upper quadrant pain (finding) 99.51%</a:t>
            </a:r>
          </a:p>
          <a:p>
            <a:r>
              <a:rPr lang="en-GB" sz="800" dirty="0"/>
              <a:t>8 episodes of 274277005 Complaining of right iliac fossa pain (finding) 99.52%</a:t>
            </a:r>
          </a:p>
          <a:p>
            <a:r>
              <a:rPr lang="en-GB" sz="800" dirty="0"/>
              <a:t>8 episodes of 128333008 Diarrheal disorder (disorder) 99.54%</a:t>
            </a:r>
          </a:p>
          <a:p>
            <a:r>
              <a:rPr lang="en-GB" sz="800" dirty="0"/>
              <a:t>8 episodes of 274278000 Complaining of left iliac fossa pain (finding) 99.56%</a:t>
            </a:r>
          </a:p>
          <a:p>
            <a:r>
              <a:rPr lang="en-GB" sz="800" dirty="0"/>
              <a:t>8 episodes of 414154002 Exacerbation of Crohn's disease of small intestine (disorder) 99.58%</a:t>
            </a:r>
          </a:p>
          <a:p>
            <a:r>
              <a:rPr lang="en-GB" sz="800" dirty="0"/>
              <a:t>8 episodes of 102831002 Renal angle pain (finding) 99.59%</a:t>
            </a:r>
          </a:p>
          <a:p>
            <a:r>
              <a:rPr lang="en-GB" sz="800" dirty="0"/>
              <a:t>7 episodes of 102613000 Localized abdominal pain (finding) 99.61%</a:t>
            </a:r>
          </a:p>
          <a:p>
            <a:r>
              <a:rPr lang="en-GB" sz="800" dirty="0"/>
              <a:t>7 episodes of 275297005 </a:t>
            </a:r>
            <a:r>
              <a:rPr lang="en-GB" sz="800" dirty="0" err="1"/>
              <a:t>Diarrhea</a:t>
            </a:r>
            <a:r>
              <a:rPr lang="en-GB" sz="800" dirty="0"/>
              <a:t> and vomiting, symptom (finding) 99.62%</a:t>
            </a:r>
          </a:p>
          <a:p>
            <a:r>
              <a:rPr lang="en-GB" sz="800" dirty="0"/>
              <a:t>6 episodes of 15803009 Bladder pain (finding) 99.63%</a:t>
            </a:r>
          </a:p>
          <a:p>
            <a:r>
              <a:rPr lang="en-GB" sz="800" dirty="0"/>
              <a:t>6 episodes of 17551007 Chronic </a:t>
            </a:r>
            <a:r>
              <a:rPr lang="en-GB" sz="800" dirty="0" err="1"/>
              <a:t>diarrhea</a:t>
            </a:r>
            <a:r>
              <a:rPr lang="en-GB" sz="800" dirty="0"/>
              <a:t> of unknown origin (disorder) 99.65%</a:t>
            </a:r>
          </a:p>
          <a:p>
            <a:r>
              <a:rPr lang="en-GB" sz="800" dirty="0"/>
              <a:t>6 episodes of 25319005 Chronic </a:t>
            </a:r>
            <a:r>
              <a:rPr lang="en-GB" sz="800" dirty="0" err="1"/>
              <a:t>diarrhea</a:t>
            </a:r>
            <a:r>
              <a:rPr lang="en-GB" sz="800" dirty="0"/>
              <a:t> of infants AND/OR young children (disorder) 99.66%</a:t>
            </a:r>
          </a:p>
          <a:p>
            <a:r>
              <a:rPr lang="en-GB" sz="800" dirty="0"/>
              <a:t>6 episodes of 19213003 Infectious diarrheal disease (disorder) 99.67%</a:t>
            </a:r>
          </a:p>
          <a:p>
            <a:r>
              <a:rPr lang="en-GB" sz="800" dirty="0"/>
              <a:t>5 episodes of 50440006 Crohn's disease of colon (disorder) 99.68%</a:t>
            </a:r>
          </a:p>
          <a:p>
            <a:r>
              <a:rPr lang="en-GB" sz="800" dirty="0"/>
              <a:t>5 episodes of 268651002 Psychogenic </a:t>
            </a:r>
            <a:r>
              <a:rPr lang="en-GB" sz="800" dirty="0" err="1"/>
              <a:t>diarrhea</a:t>
            </a:r>
            <a:r>
              <a:rPr lang="en-GB" sz="800" dirty="0"/>
              <a:t> (disorder) 99.69%</a:t>
            </a:r>
          </a:p>
          <a:p>
            <a:r>
              <a:rPr lang="en-GB" sz="800" dirty="0"/>
              <a:t>5 episodes of 62647006 Painful spasm of anus (disorder) 99.7%</a:t>
            </a:r>
          </a:p>
          <a:p>
            <a:r>
              <a:rPr lang="en-GB" sz="800" dirty="0"/>
              <a:t>5 episodes of 247354009 Iliac fossa pain (finding) 99.71%</a:t>
            </a:r>
          </a:p>
          <a:p>
            <a:r>
              <a:rPr lang="en-GB" sz="800" dirty="0"/>
              <a:t>4 episodes of 65754002 Primary dysmenorrhea (disorder) 99.72%</a:t>
            </a:r>
          </a:p>
          <a:p>
            <a:r>
              <a:rPr lang="en-GB" sz="800" dirty="0"/>
              <a:t>4 episodes of 43240000 </a:t>
            </a:r>
            <a:r>
              <a:rPr lang="en-GB" sz="800" dirty="0" err="1"/>
              <a:t>Diarrhea</a:t>
            </a:r>
            <a:r>
              <a:rPr lang="en-GB" sz="800" dirty="0"/>
              <a:t> of presumed infectious origin (disorder) 99.73%</a:t>
            </a:r>
          </a:p>
          <a:p>
            <a:r>
              <a:rPr lang="en-GB" sz="800" dirty="0"/>
              <a:t>4 episodes of 428867008 </a:t>
            </a:r>
            <a:r>
              <a:rPr lang="en-GB" sz="800" dirty="0" err="1"/>
              <a:t>Diarrhea</a:t>
            </a:r>
            <a:r>
              <a:rPr lang="en-GB" sz="800" dirty="0"/>
              <a:t> due to drug (disorder) 99.74%</a:t>
            </a:r>
          </a:p>
          <a:p>
            <a:r>
              <a:rPr lang="en-GB" sz="800" dirty="0"/>
              <a:t>4 episodes of 163222006 On examination - abdominal pain - left iliac (finding) 99.75%</a:t>
            </a:r>
          </a:p>
          <a:p>
            <a:r>
              <a:rPr lang="en-GB" sz="800" dirty="0"/>
              <a:t>4 episodes of 286967008 Acute perforated appendicitis (disorder) 99.76%</a:t>
            </a:r>
          </a:p>
          <a:p>
            <a:r>
              <a:rPr lang="en-GB" sz="800" dirty="0"/>
              <a:t>4 episodes of 39963006 Toddler </a:t>
            </a:r>
            <a:r>
              <a:rPr lang="en-GB" sz="800" dirty="0" err="1"/>
              <a:t>diarrhea</a:t>
            </a:r>
            <a:r>
              <a:rPr lang="en-GB" sz="800" dirty="0"/>
              <a:t> (disorder) 99.76%</a:t>
            </a:r>
          </a:p>
          <a:p>
            <a:r>
              <a:rPr lang="en-GB" sz="800" dirty="0"/>
              <a:t>4 episodes of 301419005 Rebound tenderness of right iliac fossa (finding) 99.77%</a:t>
            </a:r>
          </a:p>
          <a:p>
            <a:r>
              <a:rPr lang="en-GB" sz="800" dirty="0"/>
              <a:t>4 episodes of 449890002 Functional abdominal pain syndrome (disorder) 99.78%</a:t>
            </a:r>
          </a:p>
          <a:p>
            <a:r>
              <a:rPr lang="en-GB" sz="800" dirty="0"/>
              <a:t>4 episodes of 439469002 Recurrent abdominal pain (finding) 99.79%</a:t>
            </a:r>
          </a:p>
          <a:p>
            <a:r>
              <a:rPr lang="en-GB" sz="800" dirty="0"/>
              <a:t>4 episodes of 438506002 Visceral abdominal pain (finding) 99.8%</a:t>
            </a:r>
          </a:p>
          <a:p>
            <a:r>
              <a:rPr lang="en-GB" sz="800" dirty="0"/>
              <a:t>4 episodes of 49237006 Allergic </a:t>
            </a:r>
            <a:r>
              <a:rPr lang="en-GB" sz="800" dirty="0" err="1"/>
              <a:t>diarrhea</a:t>
            </a:r>
            <a:r>
              <a:rPr lang="en-GB" sz="800" dirty="0"/>
              <a:t> (disorder) 99.81%</a:t>
            </a:r>
          </a:p>
          <a:p>
            <a:r>
              <a:rPr lang="en-GB" sz="800" dirty="0"/>
              <a:t>3 episodes of 82934008 Chronic idiopathic constipation (disorder) 99.81%</a:t>
            </a:r>
          </a:p>
          <a:p>
            <a:r>
              <a:rPr lang="en-GB" sz="800" dirty="0"/>
              <a:t>3 episodes of 163220003 On examination - abdominal pain - right iliac (finding) 99.82%</a:t>
            </a:r>
          </a:p>
          <a:p>
            <a:r>
              <a:rPr lang="en-GB" sz="800" dirty="0"/>
              <a:t>3 episodes of 163215003 On examination - abdominal pain - epigastrium (finding) 99.83%</a:t>
            </a:r>
          </a:p>
          <a:p>
            <a:r>
              <a:rPr lang="en-GB" sz="800" dirty="0"/>
              <a:t>3 episodes of 235769005 Acute focal appendicitis (disorder) 99.83%</a:t>
            </a:r>
          </a:p>
          <a:p>
            <a:r>
              <a:rPr lang="en-GB" sz="800" dirty="0"/>
              <a:t>3 episodes of 15770003 Acute cholestatic jaundice syndrome (disorder) 99.84%</a:t>
            </a:r>
          </a:p>
          <a:p>
            <a:r>
              <a:rPr lang="en-GB" sz="800" dirty="0"/>
              <a:t>3 episodes of 301716002 Left lower quadrant pain (finding) 99.84%</a:t>
            </a:r>
          </a:p>
          <a:p>
            <a:r>
              <a:rPr lang="en-GB" sz="800" dirty="0"/>
              <a:t>3 episodes of 397172008 Gastrointestinal Crohn's disease (disorder) 99.85%</a:t>
            </a:r>
          </a:p>
          <a:p>
            <a:r>
              <a:rPr lang="en-GB" sz="800" dirty="0"/>
              <a:t>3 episodes of 266439004 Acute appendicitis with appendix abscess (disorder) 99.86%</a:t>
            </a:r>
          </a:p>
          <a:p>
            <a:r>
              <a:rPr lang="en-GB" sz="800" dirty="0"/>
              <a:t>3 episodes of 268941000 On examination - abdominal pain on palpation (finding) 99.86%</a:t>
            </a:r>
          </a:p>
          <a:p>
            <a:r>
              <a:rPr lang="en-GB" sz="800" dirty="0"/>
              <a:t>3 episodes of 43478001 Abdominal tenderness (finding) 99.87%</a:t>
            </a:r>
          </a:p>
          <a:p>
            <a:r>
              <a:rPr lang="en-GB" sz="800" dirty="0"/>
              <a:t>2 episodes of 35611005 Rebound tenderness (finding) 99.87%</a:t>
            </a:r>
          </a:p>
          <a:p>
            <a:r>
              <a:rPr lang="en-GB" sz="800" dirty="0"/>
              <a:t>2 episodes of 2919008 Nausea, vomiting and </a:t>
            </a:r>
            <a:r>
              <a:rPr lang="en-GB" sz="800" dirty="0" err="1"/>
              <a:t>diarrhea</a:t>
            </a:r>
            <a:r>
              <a:rPr lang="en-GB" sz="800" dirty="0"/>
              <a:t> (disorder) 99.88%</a:t>
            </a:r>
          </a:p>
          <a:p>
            <a:r>
              <a:rPr lang="en-GB" sz="800" dirty="0"/>
              <a:t>2 episodes of 88522004 Umbilical pain (finding) 99.88%</a:t>
            </a:r>
          </a:p>
          <a:p>
            <a:r>
              <a:rPr lang="en-GB" sz="800" dirty="0"/>
              <a:t>2 episodes of 268850004 Neonatal </a:t>
            </a:r>
            <a:r>
              <a:rPr lang="en-GB" sz="800" dirty="0" err="1"/>
              <a:t>diarrhea</a:t>
            </a:r>
            <a:r>
              <a:rPr lang="en-GB" sz="800" dirty="0"/>
              <a:t> (disorder) 99.89%</a:t>
            </a:r>
          </a:p>
          <a:p>
            <a:r>
              <a:rPr lang="en-GB" sz="800" dirty="0"/>
              <a:t>2 episodes of 247362001 Pain on abdominal wall movement (finding) 99.89%</a:t>
            </a:r>
          </a:p>
          <a:p>
            <a:r>
              <a:rPr lang="en-GB" sz="800" dirty="0"/>
              <a:t>2 episodes of 163218001 On examination - abdominal pain - umbilical (finding) 99.89%</a:t>
            </a:r>
          </a:p>
          <a:p>
            <a:r>
              <a:rPr lang="en-GB" sz="800" dirty="0"/>
              <a:t>2 episodes of 276498006 Complaining of ureteric pain (finding) 99.9%</a:t>
            </a:r>
          </a:p>
          <a:p>
            <a:r>
              <a:rPr lang="en-GB" sz="800" dirty="0"/>
              <a:t>2 episodes of 44018007 Cholestatic jaundice syndrome (disorder) 99.9%</a:t>
            </a:r>
          </a:p>
          <a:p>
            <a:r>
              <a:rPr lang="en-GB" sz="800" dirty="0"/>
              <a:t>2 episodes of 162040008 Abdominal migraine - symptom (finding) 99.91%</a:t>
            </a:r>
          </a:p>
          <a:p>
            <a:r>
              <a:rPr lang="en-GB" sz="800" dirty="0"/>
              <a:t>2 episodes of 274280006 Ureteric pain (finding) 99.91%</a:t>
            </a:r>
          </a:p>
          <a:p>
            <a:r>
              <a:rPr lang="en-GB" sz="800" dirty="0"/>
              <a:t>2 episodes of 38205001 </a:t>
            </a:r>
            <a:r>
              <a:rPr lang="en-GB" sz="800" dirty="0" err="1"/>
              <a:t>Diarrhea</a:t>
            </a:r>
            <a:r>
              <a:rPr lang="en-GB" sz="800" dirty="0"/>
              <a:t> in diabetes (disorder) 99.92%</a:t>
            </a:r>
          </a:p>
          <a:p>
            <a:r>
              <a:rPr lang="en-GB" sz="800" dirty="0"/>
              <a:t>2 episodes of 36729000 Prostatic pain (finding) 99.92%</a:t>
            </a:r>
          </a:p>
          <a:p>
            <a:r>
              <a:rPr lang="en-GB" sz="800" dirty="0"/>
              <a:t>2 episodes of 196578009 Orofacial Crohn's disease (disorder) 99.92%</a:t>
            </a:r>
          </a:p>
          <a:p>
            <a:r>
              <a:rPr lang="en-GB" sz="800" dirty="0"/>
              <a:t>2 episodes of 102631004 Pancreatic pain (finding) 99.93%</a:t>
            </a:r>
          </a:p>
          <a:p>
            <a:r>
              <a:rPr lang="en-GB" sz="800" dirty="0"/>
              <a:t>2 episodes of 197120000 Chronic constipation without overflow (disorder) 99.93%</a:t>
            </a:r>
          </a:p>
          <a:p>
            <a:r>
              <a:rPr lang="en-GB" sz="800" dirty="0"/>
              <a:t>2 episodes of 247353003 Site of abdominal pain (finding) 99.94%</a:t>
            </a:r>
          </a:p>
          <a:p>
            <a:r>
              <a:rPr lang="en-GB" sz="800" dirty="0"/>
              <a:t>2 episodes of 236074001 </a:t>
            </a:r>
            <a:r>
              <a:rPr lang="en-GB" sz="800" dirty="0" err="1"/>
              <a:t>Diarrhea</a:t>
            </a:r>
            <a:r>
              <a:rPr lang="en-GB" sz="800" dirty="0"/>
              <a:t> due to laxative abuse (disorder) 99.94%</a:t>
            </a:r>
          </a:p>
          <a:p>
            <a:r>
              <a:rPr lang="en-GB" sz="800" dirty="0"/>
              <a:t>2 episodes of 69980003 Non-infective </a:t>
            </a:r>
            <a:r>
              <a:rPr lang="en-GB" sz="800" dirty="0" err="1"/>
              <a:t>diarrhea</a:t>
            </a:r>
            <a:r>
              <a:rPr lang="en-GB" sz="800" dirty="0"/>
              <a:t> (disorder) 99.95%</a:t>
            </a:r>
          </a:p>
          <a:p>
            <a:r>
              <a:rPr lang="en-GB" sz="800" dirty="0"/>
              <a:t>2 episodes of 11003002 Nervous </a:t>
            </a:r>
            <a:r>
              <a:rPr lang="en-GB" sz="800" dirty="0" err="1"/>
              <a:t>diarrhea</a:t>
            </a:r>
            <a:r>
              <a:rPr lang="en-GB" sz="800" dirty="0"/>
              <a:t> (disorder) 99.95%</a:t>
            </a:r>
          </a:p>
          <a:p>
            <a:r>
              <a:rPr lang="en-GB" sz="800" dirty="0"/>
              <a:t>2 episodes of 72048003 Acute appendicitis without peritonitis (disorder) 99.95%</a:t>
            </a:r>
          </a:p>
          <a:p>
            <a:r>
              <a:rPr lang="en-GB" sz="800" dirty="0"/>
              <a:t>1 episode of 301411008 Tenderness of left iliac fossa (finding) 99.96%</a:t>
            </a:r>
          </a:p>
          <a:p>
            <a:r>
              <a:rPr lang="en-GB" sz="800" dirty="0"/>
              <a:t>1 episode of 308903002 On examination - epigastric pain on palpation (finding) 99.96%</a:t>
            </a:r>
          </a:p>
          <a:p>
            <a:r>
              <a:rPr lang="en-GB" sz="800" dirty="0"/>
              <a:t>1 episode of 38106008 Crohn's disease of ileum (disorder) 99.96%</a:t>
            </a:r>
          </a:p>
          <a:p>
            <a:r>
              <a:rPr lang="en-GB" sz="800" dirty="0"/>
              <a:t>1 episode of 56689002 Crohn's disease of small intestine (disorder) 99.96%</a:t>
            </a:r>
          </a:p>
          <a:p>
            <a:r>
              <a:rPr lang="en-GB" sz="800" dirty="0"/>
              <a:t>1 episode of 443503005 Periumbilical pain (finding) 99.96%</a:t>
            </a:r>
          </a:p>
          <a:p>
            <a:r>
              <a:rPr lang="en-GB" sz="800" dirty="0"/>
              <a:t>1 episode of 91313006 Appendicitis of a pelvic appendix (disorder) 99.97%</a:t>
            </a:r>
          </a:p>
          <a:p>
            <a:r>
              <a:rPr lang="en-GB" sz="800" dirty="0"/>
              <a:t>1 episode of 9124008 Subacute appendicitis (disorder) 99.97%</a:t>
            </a:r>
          </a:p>
          <a:p>
            <a:r>
              <a:rPr lang="en-GB" sz="800" dirty="0"/>
              <a:t>1 episode of 275406005 Appendicular pain (finding) 99.97%</a:t>
            </a:r>
          </a:p>
          <a:p>
            <a:r>
              <a:rPr lang="en-GB" sz="800" dirty="0"/>
              <a:t>1 episode of 247352008 Subcostal pain (finding) 99.97%</a:t>
            </a:r>
          </a:p>
          <a:p>
            <a:r>
              <a:rPr lang="en-GB" sz="800" dirty="0"/>
              <a:t>1 episode of 6744007 Painful bladder spasm (finding) 99.97%</a:t>
            </a:r>
          </a:p>
          <a:p>
            <a:r>
              <a:rPr lang="en-GB" sz="800" dirty="0"/>
              <a:t>1 episode of 197125005 Irritable bowel syndrome with </a:t>
            </a:r>
            <a:r>
              <a:rPr lang="en-GB" sz="800" dirty="0" err="1"/>
              <a:t>diarrhea</a:t>
            </a:r>
            <a:r>
              <a:rPr lang="en-GB" sz="800" dirty="0"/>
              <a:t> (disorder) 99.98%</a:t>
            </a:r>
          </a:p>
          <a:p>
            <a:r>
              <a:rPr lang="en-GB" sz="800" dirty="0"/>
              <a:t>1 episode of 7620006 Crohn's disease of large bowel (disorder) 99.98%</a:t>
            </a:r>
          </a:p>
          <a:p>
            <a:r>
              <a:rPr lang="en-GB" sz="800" dirty="0"/>
              <a:t>1 episode of 271858001 Recurrent acute abdominal pain (finding) 99.98%</a:t>
            </a:r>
          </a:p>
          <a:p>
            <a:r>
              <a:rPr lang="en-GB" sz="800" dirty="0"/>
              <a:t>1 episode of 28845006 Acute appendicitis with generalized peritonitis (disorder) 99.98%</a:t>
            </a:r>
          </a:p>
          <a:p>
            <a:r>
              <a:rPr lang="en-GB" sz="800" dirty="0"/>
              <a:t>1 episode of 274289007 On examination - iliac pain - abdominal (finding) 99.99%</a:t>
            </a:r>
          </a:p>
          <a:p>
            <a:r>
              <a:rPr lang="en-GB" sz="800" dirty="0"/>
              <a:t>1 episode of 301405005 Tenderness of left hypochondrium (finding) 99.99%</a:t>
            </a:r>
          </a:p>
          <a:p>
            <a:r>
              <a:rPr lang="en-GB" sz="800" dirty="0"/>
              <a:t>1 episode of 163221004 On examination - abdominal pain - hypogastrium (finding) 99.99%</a:t>
            </a:r>
          </a:p>
          <a:p>
            <a:r>
              <a:rPr lang="en-GB" sz="800" dirty="0"/>
              <a:t>1 episode of 163219009 On examination - abdominal pain - left lumbar (finding) 99.99%</a:t>
            </a:r>
          </a:p>
          <a:p>
            <a:r>
              <a:rPr lang="en-GB" sz="800" dirty="0"/>
              <a:t>1 episode of 286993001 Dysmenorrhea - non-psychogenic (disorder) 99.99%</a:t>
            </a:r>
          </a:p>
          <a:p>
            <a:r>
              <a:rPr lang="en-GB" sz="800" dirty="0"/>
              <a:t>1 episode of 289817003 Pain of cervix (finding) 100%</a:t>
            </a:r>
          </a:p>
          <a:p>
            <a:r>
              <a:rPr lang="en-GB" sz="800" dirty="0"/>
              <a:t>1 episode of 2946003 Osmotic </a:t>
            </a:r>
            <a:r>
              <a:rPr lang="en-GB" sz="800" dirty="0" err="1"/>
              <a:t>diarrhea</a:t>
            </a:r>
            <a:r>
              <a:rPr lang="en-GB" sz="800" dirty="0"/>
              <a:t> (disorder) 100%</a:t>
            </a:r>
          </a:p>
          <a:p>
            <a:r>
              <a:rPr lang="en-GB" sz="800" dirty="0"/>
              <a:t>1 episode of 301367001 Right hypochondrial pain (finding) 100%</a:t>
            </a:r>
          </a:p>
          <a:p>
            <a:r>
              <a:rPr lang="en-GB" sz="800" dirty="0"/>
              <a:t>1 episode of 58997001 Chronic appendicitis (disorder) 100%</a:t>
            </a:r>
          </a:p>
          <a:p>
            <a:endParaRPr lang="en-GB" sz="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7E5B74-3E17-433F-A6F4-A63CAB03633F}"/>
              </a:ext>
            </a:extLst>
          </p:cNvPr>
          <p:cNvSpPr txBox="1"/>
          <p:nvPr/>
        </p:nvSpPr>
        <p:spPr>
          <a:xfrm>
            <a:off x="6393977" y="79004"/>
            <a:ext cx="5747086" cy="227446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dirty="0"/>
              <a:t>-- 183 CODES across 57672 EPISODES met the report definition (6.5% of all Episodes)</a:t>
            </a:r>
          </a:p>
          <a:p>
            <a:r>
              <a:rPr lang="en-GB" sz="800" dirty="0"/>
              <a:t>23078 episodes of 21522001 Abdominal pain (finding) 40.02%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7723 episodes of 499111000000101 [D]Abdominal pain (situation) 53.41%**</a:t>
            </a:r>
          </a:p>
          <a:p>
            <a:r>
              <a:rPr lang="en-GB" sz="800" dirty="0"/>
              <a:t>3110 episodes of 7093002 Renal colic (finding) 58.8%</a:t>
            </a:r>
          </a:p>
          <a:p>
            <a:r>
              <a:rPr lang="en-GB" sz="800" dirty="0"/>
              <a:t>2423 episodes of 249519007 </a:t>
            </a:r>
            <a:r>
              <a:rPr lang="en-GB" sz="800" dirty="0" err="1"/>
              <a:t>Diarrhea</a:t>
            </a:r>
            <a:r>
              <a:rPr lang="en-GB" sz="800" dirty="0"/>
              <a:t> and vomiting (finding) 63%</a:t>
            </a:r>
          </a:p>
          <a:p>
            <a:r>
              <a:rPr lang="en-GB" sz="800" dirty="0"/>
              <a:t>1745 episodes of 62315008 </a:t>
            </a:r>
            <a:r>
              <a:rPr lang="en-GB" sz="800" dirty="0" err="1"/>
              <a:t>Diarrhea</a:t>
            </a:r>
            <a:r>
              <a:rPr lang="en-GB" sz="800" dirty="0"/>
              <a:t> (finding) 66.03%</a:t>
            </a:r>
          </a:p>
          <a:p>
            <a:r>
              <a:rPr lang="en-GB" sz="800" dirty="0"/>
              <a:t>1689 episodes of 12063002 Rectal </a:t>
            </a:r>
            <a:r>
              <a:rPr lang="en-GB" sz="800" dirty="0" err="1"/>
              <a:t>hemorrhage</a:t>
            </a:r>
            <a:r>
              <a:rPr lang="en-GB" sz="800" dirty="0"/>
              <a:t> (disorder) 68.96%</a:t>
            </a:r>
          </a:p>
          <a:p>
            <a:r>
              <a:rPr lang="en-GB" sz="800" dirty="0"/>
              <a:t>1532 episodes of 314212008 Abdominal pain - cause unknown (finding) 71.61%</a:t>
            </a:r>
          </a:p>
          <a:p>
            <a:r>
              <a:rPr lang="en-GB" sz="800" dirty="0"/>
              <a:t>1405 episodes of 85189001 Acute appendicitis (disorder) 74.05%</a:t>
            </a:r>
          </a:p>
          <a:p>
            <a:r>
              <a:rPr lang="en-GB" sz="800" dirty="0"/>
              <a:t>1177 episodes of 79922009 Epigastric pain (finding) 76.09%</a:t>
            </a:r>
          </a:p>
          <a:p>
            <a:r>
              <a:rPr lang="en-GB" sz="800" dirty="0"/>
              <a:t>1114 episodes of 409966000 Acute </a:t>
            </a:r>
            <a:r>
              <a:rPr lang="en-GB" sz="800" dirty="0" err="1"/>
              <a:t>diarrhea</a:t>
            </a:r>
            <a:r>
              <a:rPr lang="en-GB" sz="800" dirty="0"/>
              <a:t> (disorder) 78.02%</a:t>
            </a:r>
          </a:p>
          <a:p>
            <a:r>
              <a:rPr lang="en-GB" sz="800" dirty="0"/>
              <a:t>991 episodes of 18165001 Jaundice (finding) 79.74%</a:t>
            </a:r>
          </a:p>
          <a:p>
            <a:r>
              <a:rPr lang="en-GB" sz="800" dirty="0"/>
              <a:t>970 episodes of 314041007 Abdominal pain in early pregnancy (finding) 81.42%</a:t>
            </a:r>
          </a:p>
          <a:p>
            <a:r>
              <a:rPr lang="en-GB" sz="800" dirty="0"/>
              <a:t>943 episodes of 197119006 Acute constipation (disorder) 83.06%</a:t>
            </a:r>
          </a:p>
          <a:p>
            <a:r>
              <a:rPr lang="en-GB" sz="800" dirty="0"/>
              <a:t>712 episodes of 74400008 Appendicitis (disorder) 84.29%</a:t>
            </a:r>
          </a:p>
          <a:p>
            <a:r>
              <a:rPr lang="en-GB" sz="800" dirty="0"/>
              <a:t>693 episodes of 444673007 Hyperemesis (disorder) 85.49%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656 episodes of 502841000000108 [D]Nonspecific abdominal pain (situation) 86.63%**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574 episodes of 498731000000103 [D]Renal colic (situation) 87.62%**</a:t>
            </a:r>
          </a:p>
          <a:p>
            <a:r>
              <a:rPr lang="en-GB" sz="800" dirty="0"/>
              <a:t>503 episodes of 37389005 Biliary colic (finding) 88.5%</a:t>
            </a:r>
          </a:p>
          <a:p>
            <a:r>
              <a:rPr lang="en-GB" sz="800" dirty="0"/>
              <a:t>472 episodes of 102570003 Inguinal pain (finding) 89.32%</a:t>
            </a:r>
          </a:p>
          <a:p>
            <a:r>
              <a:rPr lang="en-GB" sz="800" dirty="0"/>
              <a:t>386 episodes of 266599000 Dysmenorrhea (disorder) 89.98%</a:t>
            </a:r>
          </a:p>
          <a:p>
            <a:r>
              <a:rPr lang="en-GB" sz="800" dirty="0"/>
              <a:t>383 episodes of 236069009 Chronic constipation (disorder) 90.65%</a:t>
            </a:r>
          </a:p>
          <a:p>
            <a:r>
              <a:rPr lang="en-GB" sz="800" dirty="0"/>
              <a:t>379 episodes of 54586004 Lower abdominal pain (finding) 91.31%</a:t>
            </a:r>
          </a:p>
          <a:p>
            <a:r>
              <a:rPr lang="en-GB" sz="800" dirty="0"/>
              <a:t>364 episodes of 309737007 Abdominal pain in pregnancy (finding) 91.94%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294 episodes of 428811000000108 [D]Icterus NOS (situation) 92.45%**</a:t>
            </a:r>
          </a:p>
          <a:p>
            <a:r>
              <a:rPr lang="en-GB" sz="800" dirty="0"/>
              <a:t>261 episodes of 274279008 Renal pain (finding) 92.9%</a:t>
            </a:r>
          </a:p>
          <a:p>
            <a:r>
              <a:rPr lang="en-GB" sz="800" dirty="0"/>
              <a:t>260 episodes of 9991008 Abdominal colic (finding) 93.35%</a:t>
            </a:r>
          </a:p>
          <a:p>
            <a:r>
              <a:rPr lang="en-GB" sz="800" dirty="0"/>
              <a:t>246 episodes of 304542004 Nonspecific abdominal pain (finding) 93.78%</a:t>
            </a:r>
          </a:p>
          <a:p>
            <a:r>
              <a:rPr lang="en-GB" sz="800" dirty="0"/>
              <a:t>237 episodes of 271857006 Loin pain (finding) 94.19%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228 episodes of 499161000000104 [D]Epigastric pain (situation) 94.58%**</a:t>
            </a:r>
          </a:p>
          <a:p>
            <a:r>
              <a:rPr lang="en-GB" sz="800" dirty="0"/>
              <a:t>178 episodes of 34000006 Crohn's disease (disorder) 94.89%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161 episodes of 390251000000109 [D]Abdominal pain NOS (situation) 95.17%**</a:t>
            </a:r>
          </a:p>
          <a:p>
            <a:r>
              <a:rPr lang="en-GB" sz="800" dirty="0"/>
              <a:t>160 episodes of 17329003 Ureteric colic (finding) 95.45%</a:t>
            </a:r>
          </a:p>
          <a:p>
            <a:r>
              <a:rPr lang="en-GB" sz="800" dirty="0"/>
              <a:t>150 episodes of 247355005 Flank pain (finding) 95.71%</a:t>
            </a:r>
          </a:p>
          <a:p>
            <a:r>
              <a:rPr lang="en-GB" sz="800" dirty="0"/>
              <a:t>139 episodes of 111985007 Chronic abdominal pain (finding) 95.95%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138 episodes of 502591000000100 [D]Upper abdominal pain (situation) 96.19%**</a:t>
            </a:r>
          </a:p>
          <a:p>
            <a:r>
              <a:rPr lang="en-GB" sz="800" dirty="0"/>
              <a:t>133 episodes of 77880009 Rectal pain (finding) 96.42%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114 episodes of 468471000000105 [X]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and gastroenteritis of presumed infectious origin (disorder) 96.62%** ?? FALSE +VE ??</a:t>
            </a:r>
          </a:p>
          <a:p>
            <a:r>
              <a:rPr lang="en-GB" sz="800" dirty="0"/>
              <a:t>108 episodes of 95545007 </a:t>
            </a:r>
            <a:r>
              <a:rPr lang="en-GB" sz="800" dirty="0" err="1"/>
              <a:t>Hemorrhagic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96.8%</a:t>
            </a:r>
          </a:p>
          <a:p>
            <a:r>
              <a:rPr lang="en-GB" sz="800" dirty="0"/>
              <a:t>106 episodes of 21005005 Burning epigastric pain (finding) 96.99%</a:t>
            </a:r>
          </a:p>
          <a:p>
            <a:r>
              <a:rPr lang="en-GB" sz="800" dirty="0"/>
              <a:t>83 episodes of 162051008 Right iliac fossa pain (finding) 97.13%</a:t>
            </a:r>
          </a:p>
          <a:p>
            <a:r>
              <a:rPr lang="en-GB" sz="800" dirty="0"/>
              <a:t>80 episodes of 285387005 Left sided abdominal pain (finding) 97.27%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71 episodes of 499221000000103 [D]Groin pain (situation) 97.39%**</a:t>
            </a:r>
          </a:p>
          <a:p>
            <a:r>
              <a:rPr lang="en-GB" sz="800" dirty="0"/>
              <a:t>69 episodes of 272047006 Complaining of loin pain (finding) 97.51%</a:t>
            </a:r>
          </a:p>
          <a:p>
            <a:r>
              <a:rPr lang="en-GB" sz="800" dirty="0"/>
              <a:t>68 episodes of 285388000 Right sided abdominal pain (finding) 97.63%</a:t>
            </a:r>
          </a:p>
          <a:p>
            <a:r>
              <a:rPr lang="en-GB" sz="800" dirty="0"/>
              <a:t>66 episodes of 116290004 Acute abdominal pain (finding) 97.75%</a:t>
            </a:r>
          </a:p>
          <a:p>
            <a:r>
              <a:rPr lang="en-GB" sz="800" dirty="0"/>
              <a:t>63 episodes of 236071009 Chronic </a:t>
            </a:r>
            <a:r>
              <a:rPr lang="en-GB" sz="800" dirty="0" err="1"/>
              <a:t>diarrhea</a:t>
            </a:r>
            <a:r>
              <a:rPr lang="en-GB" sz="800" dirty="0"/>
              <a:t> (disorder) 97.86%</a:t>
            </a:r>
          </a:p>
          <a:p>
            <a:r>
              <a:rPr lang="en-GB" sz="800" dirty="0"/>
              <a:t>61 episodes of 35363006 Infantile colic (finding) 97.96%</a:t>
            </a:r>
          </a:p>
          <a:p>
            <a:r>
              <a:rPr lang="en-GB" sz="800" dirty="0"/>
              <a:t>53 episodes of 274288004 On examination - epigastric pain (finding) 98.05%</a:t>
            </a:r>
          </a:p>
          <a:p>
            <a:r>
              <a:rPr lang="en-GB" sz="800" dirty="0"/>
              <a:t>42 episodes of 43548008 </a:t>
            </a:r>
            <a:r>
              <a:rPr lang="en-GB" sz="800" dirty="0" err="1"/>
              <a:t>Mittelschmerz</a:t>
            </a:r>
            <a:r>
              <a:rPr lang="en-GB" sz="800" dirty="0"/>
              <a:t> (finding) 98.13%</a:t>
            </a:r>
          </a:p>
          <a:p>
            <a:r>
              <a:rPr lang="en-GB" sz="800" dirty="0"/>
              <a:t>40 episodes of 162049009 Left flank pain (finding) 98.19%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40 episodes of 499141000000100 [D]Infantile colic (situation) 98.26%**</a:t>
            </a:r>
          </a:p>
          <a:p>
            <a:r>
              <a:rPr lang="en-GB" sz="800" dirty="0"/>
              <a:t>38 episodes of 162042000 Abdominal wall pain (finding) 98.33%</a:t>
            </a:r>
          </a:p>
          <a:p>
            <a:r>
              <a:rPr lang="en-GB" sz="800" dirty="0"/>
              <a:t>38 episodes of 162052001 Left iliac fossa pain (finding) 98.4%</a:t>
            </a:r>
          </a:p>
          <a:p>
            <a:r>
              <a:rPr lang="en-GB" sz="800" dirty="0">
                <a:solidFill>
                  <a:srgbClr val="FF0000"/>
                </a:solidFill>
              </a:rPr>
              <a:t>35 episodes of 236076004 Infective 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(disorder) 98.46%**</a:t>
            </a:r>
          </a:p>
          <a:p>
            <a:r>
              <a:rPr lang="en-GB" sz="800" dirty="0"/>
              <a:t>32 episodes of 301717006 Right upper quadrant pain (finding) 98.51%</a:t>
            </a:r>
          </a:p>
          <a:p>
            <a:r>
              <a:rPr lang="en-GB" sz="800" dirty="0"/>
              <a:t>31 episodes of 162053006 Suprapubic pain (finding) 98.57%</a:t>
            </a:r>
          </a:p>
          <a:p>
            <a:r>
              <a:rPr lang="en-GB" sz="800" dirty="0"/>
              <a:t>30 episodes of 162050009 Right flank pain (finding) 98.62%</a:t>
            </a:r>
          </a:p>
          <a:p>
            <a:r>
              <a:rPr lang="en-GB" sz="800" dirty="0"/>
              <a:t>28 episodes of 271681002 Stomach ache (finding) 98.67%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28 episodes of 499131000000109 [D]Abdominal colic (situation) 98.72%**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27 episodes of 498751000000105 [D]Ureteric colic (situation) 98.76%**</a:t>
            </a:r>
          </a:p>
          <a:p>
            <a:r>
              <a:rPr lang="en-GB" sz="800" dirty="0"/>
              <a:t>27 episodes of 235841007 Chronic nonspecific abdominal pain (finding) 98.81%</a:t>
            </a:r>
          </a:p>
          <a:p>
            <a:r>
              <a:rPr lang="en-GB" sz="800" dirty="0"/>
              <a:t>25 episodes of 74704000 Abdominal pain through to back (finding) 98.85%</a:t>
            </a:r>
          </a:p>
          <a:p>
            <a:r>
              <a:rPr lang="en-GB" sz="800" dirty="0"/>
              <a:t>24 episodes of 83132003 Upper abdominal pain (finding) 98.89%</a:t>
            </a:r>
          </a:p>
          <a:p>
            <a:r>
              <a:rPr lang="en-GB" sz="800" dirty="0"/>
              <a:t>23 episodes of 162046002 Central abdominal pain (finding) 98.93%</a:t>
            </a:r>
          </a:p>
          <a:p>
            <a:r>
              <a:rPr lang="en-GB" sz="800" dirty="0"/>
              <a:t>23 episodes of 426549001 Crohn's disease in remission (disorder) 98.97%</a:t>
            </a:r>
          </a:p>
          <a:p>
            <a:r>
              <a:rPr lang="en-GB" sz="800" dirty="0"/>
              <a:t>22 episodes of 75879005 Abdominal migraine (disorder) 99.01%</a:t>
            </a:r>
          </a:p>
          <a:p>
            <a:r>
              <a:rPr lang="en-GB" sz="800" dirty="0"/>
              <a:t>22 episodes of 371102005 Generalized colicky abdominal pain (finding) 99.05%</a:t>
            </a:r>
          </a:p>
          <a:p>
            <a:r>
              <a:rPr lang="en-GB" sz="800" dirty="0"/>
              <a:t>22 episodes of 45979003 Abdominal wind pain (finding) 99.09%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21 episodes of 499251000000108 [D]Recurrent acute abdominal pain (situation) 99.12%**</a:t>
            </a:r>
          </a:p>
          <a:p>
            <a:r>
              <a:rPr lang="en-GB" sz="800" dirty="0"/>
              <a:t>20 episodes of 301469002 Antibiotic-associated </a:t>
            </a:r>
            <a:r>
              <a:rPr lang="en-GB" sz="800" dirty="0" err="1"/>
              <a:t>diarrhea</a:t>
            </a:r>
            <a:r>
              <a:rPr lang="en-GB" sz="800" dirty="0"/>
              <a:t> (disorder) 99.16%</a:t>
            </a:r>
          </a:p>
          <a:p>
            <a:r>
              <a:rPr lang="en-GB" sz="800" dirty="0"/>
              <a:t>18 episodes of 272049009 Complaining of renal pain (finding) 99.19%</a:t>
            </a:r>
          </a:p>
          <a:p>
            <a:r>
              <a:rPr lang="en-GB" sz="800" dirty="0"/>
              <a:t>18 episodes of 31499008 Chronic constipation with overflow (disorder) 99.22%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18 episodes of 502571000000104 [D]Right upper quadrant pain (situation) 99.25%**</a:t>
            </a:r>
          </a:p>
          <a:p>
            <a:r>
              <a:rPr lang="en-GB" sz="800" dirty="0"/>
              <a:t>18 episodes of 414991007 Painful rectal bleeding (finding) 99.28%</a:t>
            </a:r>
          </a:p>
          <a:p>
            <a:r>
              <a:rPr lang="en-GB" sz="800" dirty="0"/>
              <a:t>17 episodes of 274287009 On examination - abdominal pain (finding) 99.31%</a:t>
            </a:r>
          </a:p>
          <a:p>
            <a:r>
              <a:rPr lang="en-GB" sz="800" dirty="0"/>
              <a:t>17 episodes of 267060006 </a:t>
            </a:r>
            <a:r>
              <a:rPr lang="en-GB" sz="800" dirty="0" err="1"/>
              <a:t>Diarrhea</a:t>
            </a:r>
            <a:r>
              <a:rPr lang="en-GB" sz="800" dirty="0"/>
              <a:t> symptom (finding) 99.34%</a:t>
            </a:r>
          </a:p>
          <a:p>
            <a:r>
              <a:rPr lang="en-GB" sz="800" dirty="0"/>
              <a:t>17 episodes of 11840006 </a:t>
            </a:r>
            <a:r>
              <a:rPr lang="en-GB" sz="800" dirty="0" err="1"/>
              <a:t>Traveler's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99.37%</a:t>
            </a:r>
          </a:p>
          <a:p>
            <a:r>
              <a:rPr lang="en-GB" sz="800" dirty="0"/>
              <a:t>16 episodes of 279028009 Ovarian pain (finding) 99.4%</a:t>
            </a:r>
          </a:p>
          <a:p>
            <a:r>
              <a:rPr lang="en-GB" sz="800" dirty="0"/>
              <a:t>16 episodes of 102614006 Generalized abdominal pain (finding) 99.43%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16 episodes of 462851000000101 [X]Pain localised to other parts of lower abdomen (finding) 99.46%**</a:t>
            </a:r>
          </a:p>
          <a:p>
            <a:r>
              <a:rPr lang="en-GB" sz="800" dirty="0"/>
              <a:t>15 episodes of 272021002 Complaining of ureteric colic (finding) 99.48%</a:t>
            </a:r>
          </a:p>
          <a:p>
            <a:r>
              <a:rPr lang="en-GB" sz="800" dirty="0"/>
              <a:t>15 episodes of 414153008 Exacerbation of Crohn's disease of large intestine (disorder) 99.51%</a:t>
            </a:r>
          </a:p>
          <a:p>
            <a:r>
              <a:rPr lang="en-GB" sz="800" dirty="0"/>
              <a:t>13 episodes of 38654001 Recurrent biliary colic (finding) 99.53%</a:t>
            </a:r>
          </a:p>
          <a:p>
            <a:r>
              <a:rPr lang="en-GB" sz="800" dirty="0"/>
              <a:t>13 episodes of 102830001 Renal angle tenderness (finding) 99.55%</a:t>
            </a:r>
          </a:p>
          <a:p>
            <a:r>
              <a:rPr lang="en-GB" sz="800" dirty="0"/>
              <a:t>12 episodes of 162740002 On examination - jaundiced </a:t>
            </a:r>
            <a:r>
              <a:rPr lang="en-GB" sz="800" dirty="0" err="1"/>
              <a:t>color</a:t>
            </a:r>
            <a:r>
              <a:rPr lang="en-GB" sz="800" dirty="0"/>
              <a:t> (finding) 99.57%</a:t>
            </a:r>
          </a:p>
          <a:p>
            <a:r>
              <a:rPr lang="en-GB" sz="800" dirty="0"/>
              <a:t>9 episodes of 301715003 Left upper quadrant pain (finding) 99.59%</a:t>
            </a:r>
          </a:p>
          <a:p>
            <a:r>
              <a:rPr lang="en-GB" sz="800" dirty="0"/>
              <a:t>9 episodes of 102626001 Liver pain (finding) 99.6%</a:t>
            </a:r>
          </a:p>
          <a:p>
            <a:r>
              <a:rPr lang="en-GB" sz="800" dirty="0"/>
              <a:t>9 episodes of 71850005 Abdominal pain worse on motion (finding) 99.62%</a:t>
            </a:r>
          </a:p>
          <a:p>
            <a:r>
              <a:rPr lang="en-GB" sz="800" dirty="0"/>
              <a:t>8 episodes of 274278000 Complaining of left iliac fossa pain (finding) 99.63%</a:t>
            </a:r>
          </a:p>
          <a:p>
            <a:r>
              <a:rPr lang="en-GB" sz="800" dirty="0"/>
              <a:t>8 episodes of 128333008 Diarrheal disorder (disorder) 99.65%</a:t>
            </a:r>
          </a:p>
          <a:p>
            <a:r>
              <a:rPr lang="en-GB" sz="800" dirty="0"/>
              <a:t>8 episodes of 414154002 Exacerbation of Crohn's disease of small intestine (disorder) 99.66%</a:t>
            </a:r>
          </a:p>
          <a:p>
            <a:r>
              <a:rPr lang="en-GB" sz="800" dirty="0"/>
              <a:t>8 episodes of 102831002 Renal angle pain (finding) 99.68%</a:t>
            </a:r>
          </a:p>
          <a:p>
            <a:r>
              <a:rPr lang="en-GB" sz="800" dirty="0"/>
              <a:t>8 episodes of 274277005 Complaining of right iliac fossa pain (finding) 99.69%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 episodes of 499281000000102 [D]Other specified abdominal pain (situation) 99.7%**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7 episodes of 498741000000107 [D]Renal colic, unspecified (situation) 99.71%**</a:t>
            </a:r>
          </a:p>
          <a:p>
            <a:r>
              <a:rPr lang="en-GB" sz="800" dirty="0"/>
              <a:t>7 episodes of 102613000 Localized abdominal pain (finding) 99.73%</a:t>
            </a:r>
          </a:p>
          <a:p>
            <a:r>
              <a:rPr lang="en-GB" sz="800" dirty="0"/>
              <a:t>7 episodes of 275297005 </a:t>
            </a:r>
            <a:r>
              <a:rPr lang="en-GB" sz="800" dirty="0" err="1"/>
              <a:t>Diarrhea</a:t>
            </a:r>
            <a:r>
              <a:rPr lang="en-GB" sz="800" dirty="0"/>
              <a:t> and vomiting, symptom (finding) 99.74%</a:t>
            </a:r>
          </a:p>
          <a:p>
            <a:r>
              <a:rPr lang="en-GB" sz="800" dirty="0"/>
              <a:t>6 episodes of 25319005 Chronic </a:t>
            </a:r>
            <a:r>
              <a:rPr lang="en-GB" sz="800" dirty="0" err="1"/>
              <a:t>diarrhea</a:t>
            </a:r>
            <a:r>
              <a:rPr lang="en-GB" sz="800" dirty="0"/>
              <a:t> of infants AND/OR young children (disorder) 99.75%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6 episodes of 499201000000107 [D]Pain in right iliac fossa (situation) 99.76%**</a:t>
            </a:r>
          </a:p>
          <a:p>
            <a:r>
              <a:rPr lang="en-GB" sz="800" dirty="0"/>
              <a:t>6 episodes of 19213003 Infectious diarrheal disease (disorder) 99.77%</a:t>
            </a:r>
          </a:p>
          <a:p>
            <a:r>
              <a:rPr lang="en-GB" sz="800" dirty="0"/>
              <a:t>6 episodes of 17551007 Chronic </a:t>
            </a:r>
            <a:r>
              <a:rPr lang="en-GB" sz="800" dirty="0" err="1"/>
              <a:t>diarrhea</a:t>
            </a:r>
            <a:r>
              <a:rPr lang="en-GB" sz="800" dirty="0"/>
              <a:t> of unknown origin (disorder) 99.78%</a:t>
            </a:r>
          </a:p>
          <a:p>
            <a:r>
              <a:rPr lang="en-GB" sz="800" dirty="0"/>
              <a:t>6 episodes of 15803009 Bladder pain (finding) 99.79%</a:t>
            </a:r>
          </a:p>
          <a:p>
            <a:r>
              <a:rPr lang="en-GB" sz="800" dirty="0"/>
              <a:t>5 episodes of 50440006 Crohn's disease of colon (disorder) 99.8%</a:t>
            </a:r>
          </a:p>
          <a:p>
            <a:r>
              <a:rPr lang="en-GB" sz="800" dirty="0"/>
              <a:t>5 episodes of 268651002 Psychogenic </a:t>
            </a:r>
            <a:r>
              <a:rPr lang="en-GB" sz="800" dirty="0" err="1"/>
              <a:t>diarrhea</a:t>
            </a:r>
            <a:r>
              <a:rPr lang="en-GB" sz="800" dirty="0"/>
              <a:t> (disorder) 99.81%</a:t>
            </a:r>
          </a:p>
          <a:p>
            <a:r>
              <a:rPr lang="en-GB" sz="800" dirty="0"/>
              <a:t>5 episodes of 247354009 Iliac fossa pain (finding) 99.82%</a:t>
            </a:r>
          </a:p>
          <a:p>
            <a:r>
              <a:rPr lang="en-GB" sz="800" dirty="0"/>
              <a:t>5 episodes of 62647006 Painful spasm of anus (disorder) 99.82%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502581000000102 [D]Left upper quadrant pain (situation) 99.83%**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499191000000105 [D]Suprapubic pain (situation) 99.84%**</a:t>
            </a:r>
          </a:p>
          <a:p>
            <a:r>
              <a:rPr lang="en-GB" sz="800" dirty="0"/>
              <a:t>4 episodes of 439469002 Recurrent abdominal pain (finding) 99.85%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499241000000105 [D]Abdominal migraine (situation) 99.85%**</a:t>
            </a:r>
          </a:p>
          <a:p>
            <a:r>
              <a:rPr lang="en-GB" sz="800" dirty="0"/>
              <a:t>4 episodes of 301419005 Rebound tenderness of right iliac fossa (finding) 99.86%</a:t>
            </a:r>
          </a:p>
          <a:p>
            <a:r>
              <a:rPr lang="en-GB" sz="800" dirty="0"/>
              <a:t>4 episodes of 39963006 Toddler </a:t>
            </a:r>
            <a:r>
              <a:rPr lang="en-GB" sz="800" dirty="0" err="1"/>
              <a:t>diarrhea</a:t>
            </a:r>
            <a:r>
              <a:rPr lang="en-GB" sz="800" dirty="0"/>
              <a:t> (disorder) 99.87%</a:t>
            </a:r>
          </a:p>
          <a:p>
            <a:r>
              <a:rPr lang="en-GB" sz="800" dirty="0"/>
              <a:t>4 episodes of 65754002 Primary dysmenorrhea (disorder) 99.87%</a:t>
            </a:r>
          </a:p>
          <a:p>
            <a:r>
              <a:rPr lang="en-GB" sz="800" dirty="0"/>
              <a:t>4 episodes of 43240000 </a:t>
            </a:r>
            <a:r>
              <a:rPr lang="en-GB" sz="800" dirty="0" err="1"/>
              <a:t>Diarrhea</a:t>
            </a:r>
            <a:r>
              <a:rPr lang="en-GB" sz="800" dirty="0"/>
              <a:t> of presumed infectious origin (disorder) 99.88%</a:t>
            </a:r>
          </a:p>
          <a:p>
            <a:r>
              <a:rPr lang="en-GB" sz="800" dirty="0"/>
              <a:t>4 episodes of 428867008 </a:t>
            </a:r>
            <a:r>
              <a:rPr lang="en-GB" sz="800" dirty="0" err="1"/>
              <a:t>Diarrhea</a:t>
            </a:r>
            <a:r>
              <a:rPr lang="en-GB" sz="800" dirty="0"/>
              <a:t> due to drug (disorder) 99.89%</a:t>
            </a:r>
          </a:p>
          <a:p>
            <a:r>
              <a:rPr lang="en-GB" sz="800" dirty="0"/>
              <a:t>4 episodes of 449890002 Functional abdominal pain syndrome (disorder) 99.89%</a:t>
            </a:r>
          </a:p>
          <a:p>
            <a:r>
              <a:rPr lang="en-GB" sz="800" dirty="0"/>
              <a:t>4 episodes of 286967008 Acute perforated appendicitis (disorder) 99.9%</a:t>
            </a:r>
          </a:p>
          <a:p>
            <a:r>
              <a:rPr lang="en-GB" sz="800" dirty="0"/>
              <a:t>4 episodes of 438506002 Visceral abdominal pain (finding) 99.91%</a:t>
            </a:r>
          </a:p>
          <a:p>
            <a:r>
              <a:rPr lang="en-GB" sz="800" dirty="0"/>
              <a:t>4 episodes of 163222006 On examination - abdominal pain - left iliac (finding) 99.92%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498521000000105 [D]Gas pain (abdominal) (situation) 99.92%**</a:t>
            </a:r>
          </a:p>
          <a:p>
            <a:r>
              <a:rPr lang="en-GB" sz="800" dirty="0"/>
              <a:t>4 episodes of 49237006 Allergic </a:t>
            </a:r>
            <a:r>
              <a:rPr lang="en-GB" sz="800" dirty="0" err="1"/>
              <a:t>diarrhea</a:t>
            </a:r>
            <a:r>
              <a:rPr lang="en-GB" sz="800" dirty="0"/>
              <a:t> (disorder) 99.93%</a:t>
            </a:r>
          </a:p>
          <a:p>
            <a:r>
              <a:rPr lang="en-GB" sz="800" dirty="0">
                <a:solidFill>
                  <a:srgbClr val="FF0000"/>
                </a:solidFill>
              </a:rPr>
              <a:t>3 episodes of 440501000000108 [D]Renal colic NOS (situation) 99.93%**</a:t>
            </a:r>
          </a:p>
          <a:p>
            <a:r>
              <a:rPr lang="en-GB" sz="800" dirty="0"/>
              <a:t>3 episodes of 43478001 Abdominal tenderness (finding) 99.94%</a:t>
            </a:r>
          </a:p>
          <a:p>
            <a:r>
              <a:rPr lang="en-GB" sz="800" dirty="0"/>
              <a:t>3 episodes of 235769005 Acute focal appendicitis (disorder) 99.94%</a:t>
            </a:r>
          </a:p>
          <a:p>
            <a:r>
              <a:rPr lang="en-GB" sz="800" dirty="0"/>
              <a:t>3 episodes of 266439004 Acute appendicitis with appendix abscess (disorder) 99.95%</a:t>
            </a:r>
          </a:p>
          <a:p>
            <a:r>
              <a:rPr lang="en-GB" sz="800" dirty="0"/>
              <a:t>3 episodes of 163215003 On examination - abdominal pain - epigastrium (finding) 99.95%</a:t>
            </a:r>
          </a:p>
          <a:p>
            <a:r>
              <a:rPr lang="en-GB" sz="800" dirty="0"/>
              <a:t>3 episodes of 397172008 Gastrointestinal Crohn's disease (disorder) 99.96%</a:t>
            </a:r>
          </a:p>
          <a:p>
            <a:r>
              <a:rPr lang="en-GB" sz="800" dirty="0"/>
              <a:t>3 episodes of 268941000 On examination - abdominal pain on palpation (finding) 99.97%</a:t>
            </a:r>
          </a:p>
          <a:p>
            <a:r>
              <a:rPr lang="en-GB" sz="800" dirty="0"/>
              <a:t>3 episodes of 163220003 On examination - abdominal pain - right iliac (finding) 99.97%</a:t>
            </a:r>
          </a:p>
          <a:p>
            <a:r>
              <a:rPr lang="en-GB" sz="800" dirty="0"/>
              <a:t>3 episodes of 15770003 Acute cholestatic jaundice syndrome (disorder) 99.98%</a:t>
            </a:r>
          </a:p>
          <a:p>
            <a:r>
              <a:rPr lang="en-GB" sz="800" dirty="0"/>
              <a:t>3 episodes of 301716002 Left lower quadrant pain (finding) 99.98%</a:t>
            </a:r>
          </a:p>
          <a:p>
            <a:r>
              <a:rPr lang="en-GB" sz="800" dirty="0"/>
              <a:t>3 episodes of 82934008 Chronic idiopathic constipation (disorder) 99.99%</a:t>
            </a:r>
          </a:p>
          <a:p>
            <a:r>
              <a:rPr lang="en-GB" sz="800" dirty="0"/>
              <a:t>2 episodes of 196578009 Orofacial Crohn's disease (disorder) 99.99%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499171000000106 [D]Umbilical pain (situation) 99.99%**</a:t>
            </a:r>
          </a:p>
          <a:p>
            <a:r>
              <a:rPr lang="en-GB" sz="800" dirty="0"/>
              <a:t>2 episodes of 197120000 Chronic constipation without overflow (disorder) 100%</a:t>
            </a:r>
          </a:p>
          <a:p>
            <a:r>
              <a:rPr lang="en-GB" sz="800" dirty="0"/>
              <a:t>2 episodes of 44018007 Cholestatic jaundice syndrome (disorder) 100%</a:t>
            </a:r>
          </a:p>
          <a:p>
            <a:r>
              <a:rPr lang="en-GB" sz="800" dirty="0"/>
              <a:t>2 episodes of 162040008 Abdominal migraine - symptom (finding) 100%</a:t>
            </a:r>
          </a:p>
          <a:p>
            <a:r>
              <a:rPr lang="en-GB" sz="800" dirty="0"/>
              <a:t>2 episodes of 72048003 Acute appendicitis without peritonitis (disorder) 100.01%</a:t>
            </a:r>
          </a:p>
          <a:p>
            <a:r>
              <a:rPr lang="en-GB" sz="800" dirty="0"/>
              <a:t>2 episodes of 163218001 On examination - abdominal pain - umbilical (finding) 100.01%</a:t>
            </a:r>
          </a:p>
          <a:p>
            <a:r>
              <a:rPr lang="en-GB" sz="800" dirty="0"/>
              <a:t>2 episodes of 11003002 Nervous </a:t>
            </a:r>
            <a:r>
              <a:rPr lang="en-GB" sz="800" dirty="0" err="1"/>
              <a:t>diarrhea</a:t>
            </a:r>
            <a:r>
              <a:rPr lang="en-GB" sz="800" dirty="0"/>
              <a:t> (disorder) 100.01%</a:t>
            </a:r>
          </a:p>
          <a:p>
            <a:r>
              <a:rPr lang="en-GB" sz="800" dirty="0"/>
              <a:t>2 episodes of 276498006 Complaining of ureteric pain (finding) 100.02%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496751000000106 [D]Jaundice (not of </a:t>
            </a:r>
            <a:r>
              <a:rPr lang="en-GB" sz="800" dirty="0" err="1">
                <a:solidFill>
                  <a:srgbClr val="FF0000"/>
                </a:solidFill>
              </a:rPr>
              <a:t>newborn</a:t>
            </a:r>
            <a:r>
              <a:rPr lang="en-GB" sz="800" dirty="0">
                <a:solidFill>
                  <a:srgbClr val="FF0000"/>
                </a:solidFill>
              </a:rPr>
              <a:t>) (situation) 100.02%**</a:t>
            </a:r>
          </a:p>
          <a:p>
            <a:r>
              <a:rPr lang="en-GB" sz="800" dirty="0"/>
              <a:t>2 episodes of 38205001 </a:t>
            </a:r>
            <a:r>
              <a:rPr lang="en-GB" sz="800" dirty="0" err="1"/>
              <a:t>Diarrhea</a:t>
            </a:r>
            <a:r>
              <a:rPr lang="en-GB" sz="800" dirty="0"/>
              <a:t> in diabetes (disorder) 100.02%</a:t>
            </a:r>
          </a:p>
          <a:p>
            <a:r>
              <a:rPr lang="en-GB" sz="800" dirty="0"/>
              <a:t>2 episodes of 102631004 Pancreatic pain (finding) 100.03%</a:t>
            </a:r>
          </a:p>
          <a:p>
            <a:r>
              <a:rPr lang="en-GB" sz="800" dirty="0"/>
              <a:t>2 episodes of 274280006 Ureteric pain (finding) 100.03%</a:t>
            </a:r>
          </a:p>
          <a:p>
            <a:r>
              <a:rPr lang="en-GB" sz="800" dirty="0"/>
              <a:t>2 episodes of 247353003 Site of abdominal pain (finding) 100.03%</a:t>
            </a:r>
          </a:p>
          <a:p>
            <a:r>
              <a:rPr lang="en-GB" sz="800" dirty="0"/>
              <a:t>2 episodes of 2919008 Nausea, vomiting and </a:t>
            </a:r>
            <a:r>
              <a:rPr lang="en-GB" sz="800" dirty="0" err="1"/>
              <a:t>diarrhea</a:t>
            </a:r>
            <a:r>
              <a:rPr lang="en-GB" sz="800" dirty="0"/>
              <a:t> (disorder) 100.04%</a:t>
            </a:r>
          </a:p>
          <a:p>
            <a:r>
              <a:rPr lang="en-GB" sz="800" dirty="0"/>
              <a:t>2 episodes of 236074001 </a:t>
            </a:r>
            <a:r>
              <a:rPr lang="en-GB" sz="800" dirty="0" err="1"/>
              <a:t>Diarrhea</a:t>
            </a:r>
            <a:r>
              <a:rPr lang="en-GB" sz="800" dirty="0"/>
              <a:t> due to laxative abuse (disorder) 100.04%</a:t>
            </a:r>
          </a:p>
          <a:p>
            <a:r>
              <a:rPr lang="en-GB" sz="800" dirty="0"/>
              <a:t>2 episodes of 268850004 Neonatal </a:t>
            </a:r>
            <a:r>
              <a:rPr lang="en-GB" sz="800" dirty="0" err="1"/>
              <a:t>diarrhea</a:t>
            </a:r>
            <a:r>
              <a:rPr lang="en-GB" sz="800" dirty="0"/>
              <a:t> (disorder) 100.05%</a:t>
            </a:r>
          </a:p>
          <a:p>
            <a:r>
              <a:rPr lang="en-GB" sz="800" dirty="0"/>
              <a:t>2 episodes of 88522004 Umbilical pain (finding) 100.05%</a:t>
            </a:r>
          </a:p>
          <a:p>
            <a:r>
              <a:rPr lang="en-GB" sz="800" dirty="0"/>
              <a:t>2 episodes of 36729000 Prostatic pain (finding) 100.05%</a:t>
            </a:r>
          </a:p>
          <a:p>
            <a:r>
              <a:rPr lang="en-GB" sz="800" dirty="0"/>
              <a:t>2 episodes of 247362001 Pain on abdominal wall movement (finding) 100.06%</a:t>
            </a:r>
          </a:p>
          <a:p>
            <a:r>
              <a:rPr lang="en-GB" sz="800" dirty="0"/>
              <a:t>2 episodes of 69980003 Non-infective </a:t>
            </a:r>
            <a:r>
              <a:rPr lang="en-GB" sz="800" dirty="0" err="1"/>
              <a:t>diarrhea</a:t>
            </a:r>
            <a:r>
              <a:rPr lang="en-GB" sz="800" dirty="0"/>
              <a:t> (disorder) 100.06%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499211000000109 [D]Pain in left iliac fossa (situation) 100.06%**</a:t>
            </a:r>
          </a:p>
          <a:p>
            <a:r>
              <a:rPr lang="en-GB" sz="800" dirty="0"/>
              <a:t>2 episodes of 35611005 Rebound tenderness (finding) 100.07%</a:t>
            </a:r>
          </a:p>
          <a:p>
            <a:r>
              <a:rPr lang="en-GB" sz="800" dirty="0"/>
              <a:t>1 episode of 9124008 Subacute appendicitis (disorder) 100.07%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498491000000107 [D]Flatulence, eructation and gas pain (situation) 100.07%**</a:t>
            </a:r>
          </a:p>
          <a:p>
            <a:r>
              <a:rPr lang="en-GB" sz="800" dirty="0"/>
              <a:t>1 episode of 443503005 Periumbilical pain (finding) 100.07%</a:t>
            </a:r>
          </a:p>
          <a:p>
            <a:r>
              <a:rPr lang="en-GB" sz="800" dirty="0"/>
              <a:t>1 episode of 38106008 Crohn's disease of ileum (disorder) 100.07%</a:t>
            </a:r>
          </a:p>
          <a:p>
            <a:r>
              <a:rPr lang="en-GB" sz="800" dirty="0"/>
              <a:t>1 episode of 7620006 Crohn's disease of large bowel (disorder) 100.07%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391071000000104 [D]Jaundice (not of </a:t>
            </a:r>
            <a:r>
              <a:rPr lang="en-GB" sz="800" dirty="0" err="1">
                <a:solidFill>
                  <a:srgbClr val="FF0000"/>
                </a:solidFill>
              </a:rPr>
              <a:t>newborn</a:t>
            </a:r>
            <a:r>
              <a:rPr lang="en-GB" sz="800" dirty="0">
                <a:solidFill>
                  <a:srgbClr val="FF0000"/>
                </a:solidFill>
              </a:rPr>
              <a:t>) NOS (situation) 100.08%**</a:t>
            </a:r>
          </a:p>
          <a:p>
            <a:r>
              <a:rPr lang="en-GB" sz="800" dirty="0"/>
              <a:t>1 episode of 91313006 Appendicitis of a pelvic appendix (disorder) 100.08%</a:t>
            </a:r>
          </a:p>
          <a:p>
            <a:r>
              <a:rPr lang="en-GB" sz="800" dirty="0"/>
              <a:t>1 episode of 301411008 Tenderness of left iliac fossa (finding) 100.08%</a:t>
            </a:r>
          </a:p>
          <a:p>
            <a:r>
              <a:rPr lang="en-GB" sz="800" dirty="0"/>
              <a:t>1 episode of 275406005 Appendicular pain (finding) 100.08%</a:t>
            </a:r>
          </a:p>
          <a:p>
            <a:r>
              <a:rPr lang="en-GB" sz="800" dirty="0"/>
              <a:t>1 episode of 286993001 Dysmenorrhea - non-psychogenic (disorder) 100.08%</a:t>
            </a:r>
          </a:p>
          <a:p>
            <a:r>
              <a:rPr lang="en-GB" sz="800" dirty="0"/>
              <a:t>1 episode of 274289007 On examination - iliac pain - abdominal (finding) 100.08%</a:t>
            </a:r>
          </a:p>
          <a:p>
            <a:r>
              <a:rPr lang="en-GB" sz="800" dirty="0"/>
              <a:t>1 episode of 28845006 Acute appendicitis with generalized peritonitis (disorder) 100.09%</a:t>
            </a:r>
          </a:p>
          <a:p>
            <a:r>
              <a:rPr lang="en-GB" sz="800" dirty="0"/>
              <a:t>1 episode of 289817003 Pain of cervix (finding) 100.09%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502291000000102 [D]Icterus (situation) 100.09%**</a:t>
            </a:r>
          </a:p>
          <a:p>
            <a:r>
              <a:rPr lang="en-GB" sz="800" dirty="0"/>
              <a:t>1 episode of 2946003 Osmotic </a:t>
            </a:r>
            <a:r>
              <a:rPr lang="en-GB" sz="800" dirty="0" err="1"/>
              <a:t>diarrhea</a:t>
            </a:r>
            <a:r>
              <a:rPr lang="en-GB" sz="800" dirty="0"/>
              <a:t> (disorder) 100.09%</a:t>
            </a:r>
          </a:p>
          <a:p>
            <a:r>
              <a:rPr lang="en-GB" sz="800" dirty="0"/>
              <a:t>1 episode of 271858001 Recurrent acute abdominal pain (finding) 100.09%</a:t>
            </a:r>
          </a:p>
          <a:p>
            <a:r>
              <a:rPr lang="en-GB" sz="800" dirty="0"/>
              <a:t>1 episode of 197125005 Irritable bowel syndrome with </a:t>
            </a:r>
            <a:r>
              <a:rPr lang="en-GB" sz="800" dirty="0" err="1"/>
              <a:t>diarrhea</a:t>
            </a:r>
            <a:r>
              <a:rPr lang="en-GB" sz="800" dirty="0"/>
              <a:t> (disorder) 100.1%</a:t>
            </a:r>
          </a:p>
          <a:p>
            <a:r>
              <a:rPr lang="en-GB" sz="800" dirty="0"/>
              <a:t>1 episode of 301405005 Tenderness of left hypochondrium (finding) 100.1%</a:t>
            </a:r>
          </a:p>
          <a:p>
            <a:r>
              <a:rPr lang="en-GB" sz="800" dirty="0"/>
              <a:t>1 episode of 163219009 On examination - abdominal pain - left lumbar (finding) 100.1%</a:t>
            </a:r>
          </a:p>
          <a:p>
            <a:r>
              <a:rPr lang="en-GB" sz="800" dirty="0"/>
              <a:t>1 episode of 56689002 Crohn's disease of small intestine (disorder) 100.1%</a:t>
            </a:r>
          </a:p>
          <a:p>
            <a:r>
              <a:rPr lang="en-GB" sz="800" dirty="0"/>
              <a:t>1 episode of 58997001 Chronic appendicitis (disorder) 100.1%</a:t>
            </a:r>
          </a:p>
          <a:p>
            <a:r>
              <a:rPr lang="en-GB" sz="800" dirty="0"/>
              <a:t>1 episode of 247352008 Subcostal pain (finding) 100.1%</a:t>
            </a:r>
          </a:p>
          <a:p>
            <a:r>
              <a:rPr lang="en-GB" sz="800" dirty="0"/>
              <a:t>1 episode of 6744007 Painful bladder spasm (finding) 100.11%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685501000000109 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symptom NOS (finding) 100.11%**</a:t>
            </a:r>
          </a:p>
          <a:p>
            <a:r>
              <a:rPr lang="en-GB" sz="800" dirty="0"/>
              <a:t>1 episode of 308903002 On examination - epigastric pain on palpation (finding) 100.11%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462691000000108 [D]Flatulence, eructation and gas pain NOS (situation) 100.11%**</a:t>
            </a:r>
          </a:p>
          <a:p>
            <a:r>
              <a:rPr lang="en-GB" sz="800" dirty="0"/>
              <a:t>1 episode of 163221004 On examination - abdominal pain - hypogastrium (finding) 100.11%</a:t>
            </a:r>
          </a:p>
          <a:p>
            <a:r>
              <a:rPr lang="en-GB" sz="800" dirty="0"/>
              <a:t>1 episode of 301367001 Right hypochondrial pain (finding) 100.11%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B574289-42CE-4DFF-A276-2D0875C90100}"/>
              </a:ext>
            </a:extLst>
          </p:cNvPr>
          <p:cNvGraphicFramePr>
            <a:graphicFrameLocks/>
          </p:cNvGraphicFramePr>
          <p:nvPr/>
        </p:nvGraphicFramePr>
        <p:xfrm>
          <a:off x="740227" y="1813559"/>
          <a:ext cx="5747087" cy="4883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C15ADA7-A04A-4E73-99EA-D099C711F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751" y="283500"/>
            <a:ext cx="10515600" cy="1325563"/>
          </a:xfrm>
        </p:spPr>
        <p:txBody>
          <a:bodyPr/>
          <a:lstStyle/>
          <a:p>
            <a:r>
              <a:rPr lang="en-GB" dirty="0"/>
              <a:t>“Abdominal Presentations”</a:t>
            </a:r>
            <a:br>
              <a:rPr lang="en-GB" dirty="0"/>
            </a:br>
            <a:r>
              <a:rPr lang="en-GB" sz="2800" dirty="0"/>
              <a:t>One ED dept, 7 years, 888k attendances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B574289-42CE-4DFF-A276-2D0875C90100}"/>
              </a:ext>
            </a:extLst>
          </p:cNvPr>
          <p:cNvGraphicFramePr>
            <a:graphicFrameLocks/>
          </p:cNvGraphicFramePr>
          <p:nvPr/>
        </p:nvGraphicFramePr>
        <p:xfrm>
          <a:off x="740227" y="1813559"/>
          <a:ext cx="5747087" cy="4883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1CCD5B6-2847-4364-AFE2-F30293C84765}"/>
              </a:ext>
            </a:extLst>
          </p:cNvPr>
          <p:cNvSpPr txBox="1"/>
          <p:nvPr/>
        </p:nvSpPr>
        <p:spPr>
          <a:xfrm>
            <a:off x="1594087" y="4168970"/>
            <a:ext cx="4588885" cy="1938992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dirty="0"/>
              <a:t>INCLUDE:</a:t>
            </a:r>
          </a:p>
          <a:p>
            <a:r>
              <a:rPr lang="en-GB" sz="1200" dirty="0"/>
              <a:t>   &lt;&lt; 74400008 Appendicitis (code and all its descendants)</a:t>
            </a:r>
          </a:p>
          <a:p>
            <a:r>
              <a:rPr lang="en-GB" sz="1200" dirty="0"/>
              <a:t>   &lt;&lt; 197119006 Acute constipation (code and all its descendants)</a:t>
            </a:r>
          </a:p>
          <a:p>
            <a:r>
              <a:rPr lang="en-GB" sz="1200" dirty="0"/>
              <a:t>   &lt;&lt; 236069009 Chronic constipation (code and all its descendants)</a:t>
            </a:r>
          </a:p>
          <a:p>
            <a:r>
              <a:rPr lang="en-GB" sz="1200" dirty="0"/>
              <a:t>   &lt;&lt; 62315008 Diarrhoea (code and all its descendants)</a:t>
            </a:r>
          </a:p>
          <a:p>
            <a:r>
              <a:rPr lang="en-GB" sz="1200" dirty="0"/>
              <a:t>    = 444673007 Hyperemesis (code only and NOT also its descendants)</a:t>
            </a:r>
          </a:p>
          <a:p>
            <a:r>
              <a:rPr lang="en-GB" sz="1200" dirty="0"/>
              <a:t>   &lt;&lt; 34000006 Crohn's disease (code and all its descendants)</a:t>
            </a:r>
          </a:p>
          <a:p>
            <a:r>
              <a:rPr lang="en-GB" sz="1200" dirty="0"/>
              <a:t>   &lt;&lt; 21522001 Abdominal pain (code and all its descendants)</a:t>
            </a:r>
          </a:p>
          <a:p>
            <a:r>
              <a:rPr lang="en-GB" sz="1200" dirty="0"/>
              <a:t>   &lt;&lt; 12063002 Rectal haemorrhage (code and all its descendants)</a:t>
            </a:r>
          </a:p>
          <a:p>
            <a:r>
              <a:rPr lang="en-GB" sz="1200" dirty="0"/>
              <a:t>   &lt;&lt; 18165001 Jaundice (code and all its descendants)</a:t>
            </a:r>
          </a:p>
        </p:txBody>
      </p:sp>
    </p:spTree>
    <p:extLst>
      <p:ext uri="{BB962C8B-B14F-4D97-AF65-F5344CB8AC3E}">
        <p14:creationId xmlns:p14="http://schemas.microsoft.com/office/powerpoint/2010/main" val="383784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71DB4F-7E49-4DC6-A68B-626550E59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Intended role in Data Repair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320E63-920C-4DFE-B2F7-6CF37F11B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77640"/>
            <a:ext cx="8260080" cy="40599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33C202-442E-454F-AA6B-2C50C7395AFC}"/>
              </a:ext>
            </a:extLst>
          </p:cNvPr>
          <p:cNvSpPr txBox="1"/>
          <p:nvPr/>
        </p:nvSpPr>
        <p:spPr>
          <a:xfrm>
            <a:off x="7978140" y="6393180"/>
            <a:ext cx="4143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Technical Implementation Guide July 2009</a:t>
            </a:r>
          </a:p>
        </p:txBody>
      </p:sp>
    </p:spTree>
    <p:extLst>
      <p:ext uri="{BB962C8B-B14F-4D97-AF65-F5344CB8AC3E}">
        <p14:creationId xmlns:p14="http://schemas.microsoft.com/office/powerpoint/2010/main" val="1976322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C88ED-E329-4CAF-9639-14EA1A00E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Intended role in Data Repair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680203-1F3F-480C-8AED-765856505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26919"/>
            <a:ext cx="9078320" cy="35953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0DD934-5D0A-4B95-B4C4-C316F41BCF0F}"/>
              </a:ext>
            </a:extLst>
          </p:cNvPr>
          <p:cNvSpPr txBox="1"/>
          <p:nvPr/>
        </p:nvSpPr>
        <p:spPr>
          <a:xfrm>
            <a:off x="7978140" y="6393180"/>
            <a:ext cx="4143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Technical Implementation Guide July 2009</a:t>
            </a:r>
          </a:p>
        </p:txBody>
      </p:sp>
    </p:spTree>
    <p:extLst>
      <p:ext uri="{BB962C8B-B14F-4D97-AF65-F5344CB8AC3E}">
        <p14:creationId xmlns:p14="http://schemas.microsoft.com/office/powerpoint/2010/main" val="1260462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How many </a:t>
            </a:r>
            <a:r>
              <a:rPr lang="en-GB" i="1" dirty="0"/>
              <a:t>are</a:t>
            </a:r>
            <a:r>
              <a:rPr lang="en-GB" dirty="0"/>
              <a:t>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72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F6FF9-6C8E-427C-AE20-90B5C958D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</a:t>
            </a:r>
            <a:br>
              <a:rPr lang="en-GB" dirty="0"/>
            </a:br>
            <a:r>
              <a:rPr lang="en-GB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1E2FA-F1E0-4145-A04E-1D4548DCF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Substrate: SNOMED Int Ed July 2018 + UK Clinical and Drug</a:t>
            </a:r>
          </a:p>
          <a:p>
            <a:pPr marL="0" indent="0">
              <a:buNone/>
            </a:pPr>
            <a:r>
              <a:rPr lang="en-GB" dirty="0"/>
              <a:t>For all 91,756 inactive concepts, identify:</a:t>
            </a:r>
          </a:p>
          <a:p>
            <a:pPr marL="457200" lvl="1" indent="0">
              <a:buNone/>
            </a:pPr>
            <a:r>
              <a:rPr lang="en-GB" dirty="0"/>
              <a:t>Date on which inactivated</a:t>
            </a:r>
          </a:p>
          <a:p>
            <a:pPr marL="457200" lvl="1" indent="0">
              <a:buNone/>
            </a:pPr>
            <a:r>
              <a:rPr lang="en-GB" dirty="0"/>
              <a:t>Reason for inactivation</a:t>
            </a:r>
          </a:p>
          <a:p>
            <a:pPr marL="457200" lvl="1" indent="0">
              <a:buNone/>
            </a:pPr>
            <a:r>
              <a:rPr lang="en-GB" dirty="0"/>
              <a:t>All already explicit or complex inferable historical associations</a:t>
            </a:r>
          </a:p>
          <a:p>
            <a:pPr marL="457200" lvl="1" indent="0">
              <a:buNone/>
            </a:pPr>
            <a:r>
              <a:rPr lang="en-GB" dirty="0"/>
              <a:t>Lexical similarity of original and target FSNs</a:t>
            </a:r>
          </a:p>
          <a:p>
            <a:pPr marL="0" indent="0">
              <a:buNone/>
            </a:pPr>
            <a:r>
              <a:rPr lang="en-GB" dirty="0"/>
              <a:t>Partition resulting 302,981 rows between 26 subcategories</a:t>
            </a:r>
          </a:p>
          <a:p>
            <a:pPr marL="0" indent="0">
              <a:buNone/>
            </a:pPr>
            <a:r>
              <a:rPr lang="en-GB" dirty="0"/>
              <a:t>Randomly select (up to) 100 from each category for review</a:t>
            </a:r>
          </a:p>
          <a:p>
            <a:pPr marL="0" indent="0">
              <a:buNone/>
            </a:pPr>
            <a:r>
              <a:rPr lang="en-GB" dirty="0"/>
              <a:t>Dual independent review all items selected, marking each as either Yes, No or OK</a:t>
            </a:r>
          </a:p>
        </p:txBody>
      </p:sp>
    </p:spTree>
    <p:extLst>
      <p:ext uri="{BB962C8B-B14F-4D97-AF65-F5344CB8AC3E}">
        <p14:creationId xmlns:p14="http://schemas.microsoft.com/office/powerpoint/2010/main" val="3763018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AC4F6A-1C80-40C5-AE33-29D51AC1B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7596"/>
            <a:ext cx="12192000" cy="461036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E936322-60C7-4BBB-B064-B7D6F8A58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</a:t>
            </a:r>
            <a:br>
              <a:rPr lang="en-GB" sz="3200" dirty="0"/>
            </a:br>
            <a:r>
              <a:rPr lang="en-GB" dirty="0"/>
              <a:t>Sample of review data</a:t>
            </a:r>
          </a:p>
        </p:txBody>
      </p:sp>
    </p:spTree>
    <p:extLst>
      <p:ext uri="{BB962C8B-B14F-4D97-AF65-F5344CB8AC3E}">
        <p14:creationId xmlns:p14="http://schemas.microsoft.com/office/powerpoint/2010/main" val="553799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6987F-09D9-4ED2-9FDD-C0A7E51AE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Outcome and headline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3F5B1-62C7-4511-97B1-9710F69E9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1926 inactive concepts with at least one historical association </a:t>
            </a:r>
          </a:p>
          <a:p>
            <a:pPr marL="457200" lvl="1" indent="0">
              <a:buNone/>
            </a:pPr>
            <a:r>
              <a:rPr lang="en-GB" dirty="0"/>
              <a:t>400         0 reviews</a:t>
            </a:r>
          </a:p>
          <a:p>
            <a:pPr marL="457200" lvl="1" indent="0">
              <a:buNone/>
            </a:pPr>
            <a:r>
              <a:rPr lang="en-GB" dirty="0"/>
              <a:t>431         1 review</a:t>
            </a:r>
          </a:p>
          <a:p>
            <a:pPr marL="457200" lvl="1" indent="0">
              <a:buNone/>
            </a:pPr>
            <a:r>
              <a:rPr lang="en-GB" dirty="0"/>
              <a:t>994         2 reviews</a:t>
            </a:r>
          </a:p>
          <a:p>
            <a:pPr marL="457200" lvl="1" indent="0">
              <a:buNone/>
            </a:pPr>
            <a:r>
              <a:rPr lang="en-GB" dirty="0"/>
              <a:t>101         3 reviews</a:t>
            </a:r>
          </a:p>
          <a:p>
            <a:r>
              <a:rPr lang="en-GB" dirty="0"/>
              <a:t>High reviewer disagreement 44% </a:t>
            </a:r>
            <a:r>
              <a:rPr lang="en-GB" sz="2000" dirty="0"/>
              <a:t>(4-92%)</a:t>
            </a:r>
            <a:endParaRPr lang="en-GB" dirty="0"/>
          </a:p>
          <a:p>
            <a:r>
              <a:rPr lang="en-GB" dirty="0"/>
              <a:t>About 30-40% of all historical associations are wrong</a:t>
            </a:r>
          </a:p>
        </p:txBody>
      </p:sp>
    </p:spTree>
    <p:extLst>
      <p:ext uri="{BB962C8B-B14F-4D97-AF65-F5344CB8AC3E}">
        <p14:creationId xmlns:p14="http://schemas.microsoft.com/office/powerpoint/2010/main" val="3103355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F5313-0313-4223-9F0D-D2B9878D6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Examples of errors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4BD6A2-5694-40CA-916C-A4C8993B0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6810"/>
            <a:ext cx="12192000" cy="483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26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F30723D-EB93-4BC6-8156-C1C034F6B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9271"/>
            <a:ext cx="12192000" cy="387849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5CFB77B-7C00-4F9B-80C5-0A64B9C1C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Results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176A89-D619-45FA-A796-E5E02185D2DD}"/>
              </a:ext>
            </a:extLst>
          </p:cNvPr>
          <p:cNvGrpSpPr/>
          <p:nvPr/>
        </p:nvGrpSpPr>
        <p:grpSpPr>
          <a:xfrm>
            <a:off x="18788" y="2298527"/>
            <a:ext cx="2806995" cy="1189468"/>
            <a:chOff x="0" y="2000370"/>
            <a:chExt cx="2806995" cy="118946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691CAD7-441E-45B2-AC79-7B0005E27B55}"/>
                </a:ext>
              </a:extLst>
            </p:cNvPr>
            <p:cNvSpPr/>
            <p:nvPr/>
          </p:nvSpPr>
          <p:spPr>
            <a:xfrm>
              <a:off x="0" y="2000370"/>
              <a:ext cx="2806995" cy="118946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90E064-82F2-45B6-BFF1-FDB1FB1EAE9E}"/>
                </a:ext>
              </a:extLst>
            </p:cNvPr>
            <p:cNvSpPr txBox="1"/>
            <p:nvPr/>
          </p:nvSpPr>
          <p:spPr>
            <a:xfrm>
              <a:off x="43843" y="2183219"/>
              <a:ext cx="2668044" cy="9233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Duplicate, erroneous, outdated, moved, limited status, non-conformant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8DAD8A4-93FA-463F-BF84-80F5E1017C7A}"/>
              </a:ext>
            </a:extLst>
          </p:cNvPr>
          <p:cNvGrpSpPr/>
          <p:nvPr/>
        </p:nvGrpSpPr>
        <p:grpSpPr>
          <a:xfrm>
            <a:off x="18787" y="3487995"/>
            <a:ext cx="2806995" cy="1704043"/>
            <a:chOff x="0" y="2139208"/>
            <a:chExt cx="2806995" cy="170404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DE9F05-5E9E-4D6A-ABAC-3E6C1C69BEE2}"/>
                </a:ext>
              </a:extLst>
            </p:cNvPr>
            <p:cNvSpPr/>
            <p:nvPr/>
          </p:nvSpPr>
          <p:spPr>
            <a:xfrm>
              <a:off x="0" y="2139208"/>
              <a:ext cx="2806995" cy="170404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2B7FA72-645D-4334-B5C5-E7D310800080}"/>
                </a:ext>
              </a:extLst>
            </p:cNvPr>
            <p:cNvSpPr txBox="1"/>
            <p:nvPr/>
          </p:nvSpPr>
          <p:spPr>
            <a:xfrm>
              <a:off x="43843" y="2183219"/>
              <a:ext cx="2624203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Ambiguous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A7C030-5A6C-411D-A5E4-C2940200F98D}"/>
              </a:ext>
            </a:extLst>
          </p:cNvPr>
          <p:cNvGrpSpPr/>
          <p:nvPr/>
        </p:nvGrpSpPr>
        <p:grpSpPr>
          <a:xfrm>
            <a:off x="10559441" y="2298527"/>
            <a:ext cx="1613771" cy="1189468"/>
            <a:chOff x="0" y="2000370"/>
            <a:chExt cx="2806995" cy="118946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CB5E3E1-7C16-4FB3-B6CE-E6C296DDDA4A}"/>
                </a:ext>
              </a:extLst>
            </p:cNvPr>
            <p:cNvSpPr/>
            <p:nvPr/>
          </p:nvSpPr>
          <p:spPr>
            <a:xfrm>
              <a:off x="0" y="2000370"/>
              <a:ext cx="2806995" cy="118946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4202679-ED09-4D4F-83D3-56AE6197B710}"/>
                </a:ext>
              </a:extLst>
            </p:cNvPr>
            <p:cNvSpPr txBox="1"/>
            <p:nvPr/>
          </p:nvSpPr>
          <p:spPr>
            <a:xfrm>
              <a:off x="43843" y="2183219"/>
              <a:ext cx="2668044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12% incorrect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D767264-05A0-475F-9DF0-285760B5C934}"/>
              </a:ext>
            </a:extLst>
          </p:cNvPr>
          <p:cNvGrpSpPr/>
          <p:nvPr/>
        </p:nvGrpSpPr>
        <p:grpSpPr>
          <a:xfrm>
            <a:off x="10559440" y="3487995"/>
            <a:ext cx="1613771" cy="1704043"/>
            <a:chOff x="0" y="2139208"/>
            <a:chExt cx="2806995" cy="170404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9C6C3B1-A197-41B2-8751-E50C6AF1E730}"/>
                </a:ext>
              </a:extLst>
            </p:cNvPr>
            <p:cNvSpPr/>
            <p:nvPr/>
          </p:nvSpPr>
          <p:spPr>
            <a:xfrm>
              <a:off x="0" y="2139208"/>
              <a:ext cx="2806995" cy="170404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EC3D9FF-D763-4711-B114-5448AA8D7715}"/>
                </a:ext>
              </a:extLst>
            </p:cNvPr>
            <p:cNvSpPr txBox="1"/>
            <p:nvPr/>
          </p:nvSpPr>
          <p:spPr>
            <a:xfrm>
              <a:off x="43843" y="2183219"/>
              <a:ext cx="2624203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54% incorrect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940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B26CD7-3B0F-4077-BE31-D9EE7B612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Steps:</a:t>
            </a:r>
            <a:br>
              <a:rPr lang="en-GB" dirty="0"/>
            </a:br>
            <a:r>
              <a:rPr lang="en-GB" dirty="0"/>
              <a:t>Prevention and Rehab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30229-FADA-4347-9A11-FD5CBC8F9E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116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9C631-C292-4255-BD53-1EF51FF40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64689-F0D6-4D05-BA19-1F644E994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61526" cy="4351338"/>
          </a:xfrm>
        </p:spPr>
        <p:txBody>
          <a:bodyPr>
            <a:normAutofit/>
          </a:bodyPr>
          <a:lstStyle/>
          <a:p>
            <a:r>
              <a:rPr lang="en-GB" sz="3200" dirty="0"/>
              <a:t>Recap:</a:t>
            </a:r>
          </a:p>
          <a:p>
            <a:pPr lvl="1"/>
            <a:r>
              <a:rPr lang="en-GB" sz="2800" dirty="0"/>
              <a:t>How have concept inactivation and historical associations been used?</a:t>
            </a:r>
          </a:p>
          <a:p>
            <a:pPr lvl="1"/>
            <a:r>
              <a:rPr lang="en-GB" sz="2800" dirty="0"/>
              <a:t>What problems are caused by incorrect usage?</a:t>
            </a:r>
          </a:p>
          <a:p>
            <a:endParaRPr lang="en-GB" sz="3200" dirty="0"/>
          </a:p>
          <a:p>
            <a:r>
              <a:rPr lang="en-GB" sz="3200" dirty="0"/>
              <a:t>Working Group Activities</a:t>
            </a:r>
          </a:p>
          <a:p>
            <a:pPr lvl="1"/>
            <a:r>
              <a:rPr lang="en-GB" sz="2800" dirty="0"/>
              <a:t>Diagnosis: How much is wrong?</a:t>
            </a:r>
          </a:p>
          <a:p>
            <a:pPr lvl="1"/>
            <a:r>
              <a:rPr lang="en-GB" sz="2800" dirty="0"/>
              <a:t>Prevention : Sins of the Future</a:t>
            </a:r>
          </a:p>
          <a:p>
            <a:pPr lvl="1"/>
            <a:r>
              <a:rPr lang="en-GB" sz="2800" dirty="0"/>
              <a:t>Rehabilitation : Sins of the Past</a:t>
            </a:r>
          </a:p>
        </p:txBody>
      </p:sp>
    </p:spTree>
    <p:extLst>
      <p:ext uri="{BB962C8B-B14F-4D97-AF65-F5344CB8AC3E}">
        <p14:creationId xmlns:p14="http://schemas.microsoft.com/office/powerpoint/2010/main" val="1162415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36E0F2-CAC4-466F-BB1F-F8999806E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BDF241-4189-499F-BCEC-C59BD3F0A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Prevention: How do we reduce errors going forward?</a:t>
            </a:r>
          </a:p>
          <a:p>
            <a:pPr lvl="1"/>
            <a:r>
              <a:rPr lang="en-GB" dirty="0"/>
              <a:t>Improve the guidance – extensive ongoing </a:t>
            </a:r>
            <a:r>
              <a:rPr lang="en-GB" dirty="0">
                <a:hlinkClick r:id="rId2"/>
              </a:rPr>
              <a:t>work on Confluence</a:t>
            </a:r>
            <a:endParaRPr lang="en-GB" dirty="0"/>
          </a:p>
          <a:p>
            <a:pPr lvl="1"/>
            <a:r>
              <a:rPr lang="en-GB" dirty="0"/>
              <a:t>Enforce the guidance – changes to authoring tooling? </a:t>
            </a:r>
          </a:p>
          <a:p>
            <a:pPr lvl="1"/>
            <a:r>
              <a:rPr lang="en-GB" dirty="0"/>
              <a:t>Eat dogfood: more operational systems attempting </a:t>
            </a:r>
            <a:r>
              <a:rPr lang="en-GB"/>
              <a:t>data repair </a:t>
            </a:r>
            <a:r>
              <a:rPr lang="en-GB" dirty="0"/>
              <a:t>using the associations</a:t>
            </a:r>
          </a:p>
          <a:p>
            <a:r>
              <a:rPr lang="en-GB" dirty="0"/>
              <a:t>Rehab: How much of the historical data do we need to repair? </a:t>
            </a:r>
          </a:p>
          <a:p>
            <a:pPr lvl="1"/>
            <a:r>
              <a:rPr lang="en-GB" dirty="0"/>
              <a:t>All of it, or just some? Which bit first? </a:t>
            </a:r>
          </a:p>
          <a:p>
            <a:pPr lvl="1"/>
            <a:r>
              <a:rPr lang="en-GB" dirty="0" err="1"/>
              <a:t>Targetting</a:t>
            </a:r>
            <a:r>
              <a:rPr lang="en-GB" dirty="0"/>
              <a:t> options</a:t>
            </a:r>
          </a:p>
          <a:p>
            <a:pPr lvl="2"/>
            <a:r>
              <a:rPr lang="en-GB" dirty="0"/>
              <a:t>inactivation reason</a:t>
            </a:r>
          </a:p>
          <a:p>
            <a:pPr lvl="2"/>
            <a:r>
              <a:rPr lang="en-GB" dirty="0"/>
              <a:t>flavour of association</a:t>
            </a:r>
          </a:p>
          <a:p>
            <a:pPr lvl="2"/>
            <a:r>
              <a:rPr lang="en-GB" dirty="0"/>
              <a:t>pre-inactivation semantic type</a:t>
            </a:r>
          </a:p>
          <a:p>
            <a:pPr lvl="2"/>
            <a:r>
              <a:rPr lang="en-GB" dirty="0"/>
              <a:t>usage of inactivated concept or its designated substitute(s)</a:t>
            </a:r>
          </a:p>
          <a:p>
            <a:pPr lvl="2"/>
            <a:r>
              <a:rPr lang="en-GB" dirty="0"/>
              <a:t>can we automate any repairs?</a:t>
            </a:r>
          </a:p>
          <a:p>
            <a:pPr lvl="1"/>
            <a:r>
              <a:rPr lang="en-GB" dirty="0"/>
              <a:t>Algorithms with high precision but poor recall could still exempt much of the “good” historical data from needing review</a:t>
            </a:r>
          </a:p>
        </p:txBody>
      </p:sp>
    </p:spTree>
    <p:extLst>
      <p:ext uri="{BB962C8B-B14F-4D97-AF65-F5344CB8AC3E}">
        <p14:creationId xmlns:p14="http://schemas.microsoft.com/office/powerpoint/2010/main" val="412976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 Inactivations:</a:t>
            </a:r>
            <a:br>
              <a:rPr lang="en-GB" dirty="0"/>
            </a:br>
            <a:r>
              <a:rPr lang="en-GB" dirty="0"/>
              <a:t>Usage and effects through time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116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161020-EB4E-4015-83D4-BAE4D6507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724" y="0"/>
            <a:ext cx="68665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8AA8DE-A33E-4E17-9F2F-AC0F7D178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400" y="0"/>
            <a:ext cx="609024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23417A-CAF5-4573-AD33-9E369A2A0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" y="-1"/>
            <a:ext cx="6090249" cy="6858000"/>
          </a:xfrm>
          <a:prstGeom prst="rect">
            <a:avLst/>
          </a:prstGeom>
        </p:spPr>
      </p:pic>
      <p:sp>
        <p:nvSpPr>
          <p:cNvPr id="5" name="Callout: Line 4">
            <a:extLst>
              <a:ext uri="{FF2B5EF4-FFF2-40B4-BE49-F238E27FC236}">
                <a16:creationId xmlns:a16="http://schemas.microsoft.com/office/drawing/2014/main" id="{B7648CA8-E3A3-41C8-A603-00690E6EFE7B}"/>
              </a:ext>
            </a:extLst>
          </p:cNvPr>
          <p:cNvSpPr/>
          <p:nvPr/>
        </p:nvSpPr>
        <p:spPr>
          <a:xfrm>
            <a:off x="3352800" y="3176587"/>
            <a:ext cx="1066800" cy="504825"/>
          </a:xfrm>
          <a:prstGeom prst="borderCallout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2010 Mass inactivation of Limited Status</a:t>
            </a:r>
          </a:p>
        </p:txBody>
      </p:sp>
      <p:sp>
        <p:nvSpPr>
          <p:cNvPr id="6" name="Callout: Line 5">
            <a:extLst>
              <a:ext uri="{FF2B5EF4-FFF2-40B4-BE49-F238E27FC236}">
                <a16:creationId xmlns:a16="http://schemas.microsoft.com/office/drawing/2014/main" id="{EDED890A-514D-46DE-84CB-099EEB054C45}"/>
              </a:ext>
            </a:extLst>
          </p:cNvPr>
          <p:cNvSpPr/>
          <p:nvPr/>
        </p:nvSpPr>
        <p:spPr>
          <a:xfrm>
            <a:off x="942976" y="2314575"/>
            <a:ext cx="1431924" cy="447675"/>
          </a:xfrm>
          <a:prstGeom prst="borderCallout1">
            <a:avLst>
              <a:gd name="adj1" fmla="val 18750"/>
              <a:gd name="adj2" fmla="val -8333"/>
              <a:gd name="adj3" fmla="val 106826"/>
              <a:gd name="adj4" fmla="val -281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2002 Reconciliation of CTV3-RT duplicates</a:t>
            </a:r>
          </a:p>
        </p:txBody>
      </p:sp>
      <p:sp>
        <p:nvSpPr>
          <p:cNvPr id="10" name="Callout: Line 9">
            <a:extLst>
              <a:ext uri="{FF2B5EF4-FFF2-40B4-BE49-F238E27FC236}">
                <a16:creationId xmlns:a16="http://schemas.microsoft.com/office/drawing/2014/main" id="{0149D03F-42F5-444E-A1CE-812886CF8CBE}"/>
              </a:ext>
            </a:extLst>
          </p:cNvPr>
          <p:cNvSpPr/>
          <p:nvPr/>
        </p:nvSpPr>
        <p:spPr>
          <a:xfrm>
            <a:off x="4489450" y="4406900"/>
            <a:ext cx="781050" cy="695325"/>
          </a:xfrm>
          <a:prstGeom prst="borderCallout1">
            <a:avLst>
              <a:gd name="adj1" fmla="val 106250"/>
              <a:gd name="adj2" fmla="val 52381"/>
              <a:gd name="adj3" fmla="val 162833"/>
              <a:gd name="adj4" fmla="val 10703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2018 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Dr Case 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becomes CTO ;-)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96085118-B5AD-492C-9F7B-0259384E9D3B}"/>
              </a:ext>
            </a:extLst>
          </p:cNvPr>
          <p:cNvSpPr/>
          <p:nvPr/>
        </p:nvSpPr>
        <p:spPr>
          <a:xfrm>
            <a:off x="990302" y="4162425"/>
            <a:ext cx="1431924" cy="504825"/>
          </a:xfrm>
          <a:prstGeom prst="borderCallout1">
            <a:avLst>
              <a:gd name="adj1" fmla="val 107429"/>
              <a:gd name="adj2" fmla="val 55953"/>
              <a:gd name="adj3" fmla="val 180424"/>
              <a:gd name="adj4" fmla="val 9738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2009 Return of ~10k “square bracket” ICD codes to UK </a:t>
            </a:r>
          </a:p>
        </p:txBody>
      </p:sp>
      <p:sp>
        <p:nvSpPr>
          <p:cNvPr id="12" name="Callout: Line 11">
            <a:extLst>
              <a:ext uri="{FF2B5EF4-FFF2-40B4-BE49-F238E27FC236}">
                <a16:creationId xmlns:a16="http://schemas.microsoft.com/office/drawing/2014/main" id="{B20CA289-56C9-46D4-9712-DC189AE7E0A9}"/>
              </a:ext>
            </a:extLst>
          </p:cNvPr>
          <p:cNvSpPr/>
          <p:nvPr/>
        </p:nvSpPr>
        <p:spPr>
          <a:xfrm>
            <a:off x="3327400" y="5178425"/>
            <a:ext cx="806450" cy="504825"/>
          </a:xfrm>
          <a:prstGeom prst="borderCallout1">
            <a:avLst>
              <a:gd name="adj1" fmla="val 106800"/>
              <a:gd name="adj2" fmla="val 52381"/>
              <a:gd name="adj3" fmla="val 133884"/>
              <a:gd name="adj4" fmla="val 7535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2014 US Veterinary Extension</a:t>
            </a:r>
          </a:p>
        </p:txBody>
      </p:sp>
      <p:sp>
        <p:nvSpPr>
          <p:cNvPr id="13" name="Callout: Line 12">
            <a:extLst>
              <a:ext uri="{FF2B5EF4-FFF2-40B4-BE49-F238E27FC236}">
                <a16:creationId xmlns:a16="http://schemas.microsoft.com/office/drawing/2014/main" id="{413B2B8C-B2C6-4DD2-95FF-05F75D2BD78E}"/>
              </a:ext>
            </a:extLst>
          </p:cNvPr>
          <p:cNvSpPr/>
          <p:nvPr/>
        </p:nvSpPr>
        <p:spPr>
          <a:xfrm>
            <a:off x="5440210" y="4384675"/>
            <a:ext cx="781050" cy="565150"/>
          </a:xfrm>
          <a:prstGeom prst="borderCallout1">
            <a:avLst>
              <a:gd name="adj1" fmla="val 106250"/>
              <a:gd name="adj2" fmla="val 52381"/>
              <a:gd name="adj3" fmla="val 248950"/>
              <a:gd name="adj4" fmla="val 381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2019 Pharmacy Redesign</a:t>
            </a:r>
          </a:p>
        </p:txBody>
      </p:sp>
    </p:spTree>
    <p:extLst>
      <p:ext uri="{BB962C8B-B14F-4D97-AF65-F5344CB8AC3E}">
        <p14:creationId xmlns:p14="http://schemas.microsoft.com/office/powerpoint/2010/main" val="3816930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8658300" y="5157192"/>
            <a:ext cx="1415772" cy="107721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448739000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Recurrent lower 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respiratory tract 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infection</a:t>
            </a: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2094384" y="272207"/>
            <a:ext cx="8229600" cy="1143000"/>
          </a:xfrm>
        </p:spPr>
        <p:txBody>
          <a:bodyPr/>
          <a:lstStyle/>
          <a:p>
            <a:r>
              <a:rPr lang="en-GB" dirty="0"/>
              <a:t>Before October 2011…</a:t>
            </a:r>
          </a:p>
        </p:txBody>
      </p:sp>
      <p:sp>
        <p:nvSpPr>
          <p:cNvPr id="87" name="Title 28"/>
          <p:cNvSpPr txBox="1">
            <a:spLocks/>
          </p:cNvSpPr>
          <p:nvPr/>
        </p:nvSpPr>
        <p:spPr>
          <a:xfrm>
            <a:off x="2094384" y="2722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4400" dirty="0">
                <a:latin typeface="+mj-lt"/>
                <a:ea typeface="+mj-ea"/>
                <a:cs typeface="+mj-cs"/>
              </a:rPr>
              <a:t>After October 2011…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58424" y="1268761"/>
            <a:ext cx="131959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404684003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Clinical Finding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30308" y="5157192"/>
            <a:ext cx="1257074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308130008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Recurrent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chest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[V3 XaBM8]</a:t>
            </a:r>
          </a:p>
        </p:txBody>
      </p:sp>
      <p:cxnSp>
        <p:nvCxnSpPr>
          <p:cNvPr id="45" name="Straight Arrow Connector 44"/>
          <p:cNvCxnSpPr>
            <a:endCxn id="52" idx="2"/>
          </p:cNvCxnSpPr>
          <p:nvPr/>
        </p:nvCxnSpPr>
        <p:spPr>
          <a:xfrm flipH="1" flipV="1">
            <a:off x="4630911" y="1853535"/>
            <a:ext cx="1" cy="22264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631504" y="5157192"/>
            <a:ext cx="1257074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195746005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Recurrent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chest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[V2 H06z2]</a:t>
            </a:r>
          </a:p>
        </p:txBody>
      </p:sp>
      <p:cxnSp>
        <p:nvCxnSpPr>
          <p:cNvPr id="55" name="Straight Arrow Connector 54"/>
          <p:cNvCxnSpPr>
            <a:stCxn id="50" idx="0"/>
            <a:endCxn id="52" idx="2"/>
          </p:cNvCxnSpPr>
          <p:nvPr/>
        </p:nvCxnSpPr>
        <p:spPr>
          <a:xfrm flipV="1">
            <a:off x="2260042" y="1853536"/>
            <a:ext cx="2370869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871728" y="1268761"/>
            <a:ext cx="1518364" cy="584775"/>
          </a:xfrm>
          <a:prstGeom prst="rect">
            <a:avLst/>
          </a:prstGeom>
          <a:solidFill>
            <a:srgbClr val="FCD5B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363662004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Duplicate concept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2888578" y="5471646"/>
            <a:ext cx="5841730" cy="261610"/>
            <a:chOff x="1364578" y="5471646"/>
            <a:chExt cx="5841730" cy="261610"/>
          </a:xfrm>
        </p:grpSpPr>
        <p:cxnSp>
          <p:nvCxnSpPr>
            <p:cNvPr id="72" name="Straight Arrow Connector 71"/>
            <p:cNvCxnSpPr>
              <a:stCxn id="50" idx="3"/>
              <a:endCxn id="25" idx="1"/>
            </p:cNvCxnSpPr>
            <p:nvPr/>
          </p:nvCxnSpPr>
          <p:spPr>
            <a:xfrm>
              <a:off x="1364578" y="5695801"/>
              <a:ext cx="584173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031940" y="5471646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SAME_AS</a:t>
              </a: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741886" y="4035350"/>
            <a:ext cx="1778051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128486005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Upper respiratory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bacterial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(inactivated Jul 2002)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426052" y="4035350"/>
            <a:ext cx="1669224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312118003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Bacterial upper respiratory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[V3 </a:t>
            </a:r>
            <a:r>
              <a:rPr lang="en-GB" sz="1600" dirty="0" err="1">
                <a:latin typeface="Arial Narrow" pitchFamily="34" charset="0"/>
              </a:rPr>
              <a:t>XaDcC</a:t>
            </a:r>
            <a:r>
              <a:rPr lang="en-GB" sz="1600" dirty="0">
                <a:latin typeface="Arial Narrow" pitchFamily="34" charset="0"/>
              </a:rPr>
              <a:t>]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5519936" y="4346902"/>
            <a:ext cx="906116" cy="261610"/>
            <a:chOff x="3995936" y="4346902"/>
            <a:chExt cx="906116" cy="261610"/>
          </a:xfrm>
        </p:grpSpPr>
        <p:cxnSp>
          <p:nvCxnSpPr>
            <p:cNvPr id="62" name="Straight Arrow Connector 61"/>
            <p:cNvCxnSpPr>
              <a:stCxn id="60" idx="3"/>
              <a:endCxn id="61" idx="1"/>
            </p:cNvCxnSpPr>
            <p:nvPr/>
          </p:nvCxnSpPr>
          <p:spPr>
            <a:xfrm>
              <a:off x="3995936" y="4573959"/>
              <a:ext cx="9061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4031940" y="4346902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SAME_AS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514284" y="2955231"/>
            <a:ext cx="168617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50417007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Lower respiratory tract infection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384032" y="2955231"/>
            <a:ext cx="177021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54150009</a:t>
            </a:r>
            <a:endParaRPr lang="en-GB" sz="1600" dirty="0">
              <a:latin typeface="Arial Narrow" pitchFamily="34" charset="0"/>
            </a:endParaRPr>
          </a:p>
          <a:p>
            <a:pPr algn="ctr"/>
            <a:r>
              <a:rPr lang="en-GB" sz="1600" dirty="0">
                <a:latin typeface="Arial Narrow" pitchFamily="34" charset="0"/>
              </a:rPr>
              <a:t>Upper respiratory tract infection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146133" y="2082424"/>
            <a:ext cx="2144177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275498002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Respiratory Tract Infection</a:t>
            </a:r>
          </a:p>
        </p:txBody>
      </p:sp>
      <p:cxnSp>
        <p:nvCxnSpPr>
          <p:cNvPr id="42" name="Straight Arrow Connector 41"/>
          <p:cNvCxnSpPr>
            <a:stCxn id="25" idx="0"/>
          </p:cNvCxnSpPr>
          <p:nvPr/>
        </p:nvCxnSpPr>
        <p:spPr>
          <a:xfrm flipH="1" flipV="1">
            <a:off x="9357371" y="3789040"/>
            <a:ext cx="1475" cy="13681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oup 96"/>
          <p:cNvGrpSpPr/>
          <p:nvPr/>
        </p:nvGrpSpPr>
        <p:grpSpPr>
          <a:xfrm>
            <a:off x="7260664" y="1853536"/>
            <a:ext cx="2096706" cy="2226439"/>
            <a:chOff x="5736664" y="1853535"/>
            <a:chExt cx="2096706" cy="2226439"/>
          </a:xfrm>
        </p:grpSpPr>
        <p:cxnSp>
          <p:nvCxnSpPr>
            <p:cNvPr id="28" name="Straight Arrow Connector 27"/>
            <p:cNvCxnSpPr>
              <a:endCxn id="21" idx="2"/>
            </p:cNvCxnSpPr>
            <p:nvPr/>
          </p:nvCxnSpPr>
          <p:spPr>
            <a:xfrm flipH="1" flipV="1">
              <a:off x="6694220" y="1853535"/>
              <a:ext cx="1" cy="23170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5736664" y="3789040"/>
              <a:ext cx="8474" cy="29093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endCxn id="66" idx="2"/>
            </p:cNvCxnSpPr>
            <p:nvPr/>
          </p:nvCxnSpPr>
          <p:spPr>
            <a:xfrm flipH="1" flipV="1">
              <a:off x="6694221" y="2667198"/>
              <a:ext cx="1139149" cy="2880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endCxn id="66" idx="2"/>
            </p:cNvCxnSpPr>
            <p:nvPr/>
          </p:nvCxnSpPr>
          <p:spPr>
            <a:xfrm flipV="1">
              <a:off x="5745138" y="2667198"/>
              <a:ext cx="949083" cy="2880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1631504" y="1268761"/>
            <a:ext cx="1657826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363660007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Ambiguous concept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2260041" y="1853536"/>
            <a:ext cx="200376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 flipV="1">
            <a:off x="2460417" y="1853536"/>
            <a:ext cx="1239784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/>
          <p:cNvGrpSpPr/>
          <p:nvPr/>
        </p:nvGrpSpPr>
        <p:grpSpPr>
          <a:xfrm>
            <a:off x="2260041" y="5695802"/>
            <a:ext cx="6398259" cy="802159"/>
            <a:chOff x="736040" y="5695801"/>
            <a:chExt cx="6398259" cy="802159"/>
          </a:xfrm>
        </p:grpSpPr>
        <p:cxnSp>
          <p:nvCxnSpPr>
            <p:cNvPr id="82" name="Shape 81"/>
            <p:cNvCxnSpPr/>
            <p:nvPr/>
          </p:nvCxnSpPr>
          <p:spPr>
            <a:xfrm rot="5400000" flipH="1" flipV="1">
              <a:off x="3665865" y="2765976"/>
              <a:ext cx="538609" cy="6398259"/>
            </a:xfrm>
            <a:prstGeom prst="bentConnector4">
              <a:avLst>
                <a:gd name="adj1" fmla="val -42443"/>
                <a:gd name="adj2" fmla="val 54912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3131840" y="6236350"/>
              <a:ext cx="8242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MAY_BE_A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328738" y="5471646"/>
            <a:ext cx="4329562" cy="261610"/>
            <a:chOff x="2804738" y="5471646"/>
            <a:chExt cx="4329562" cy="261610"/>
          </a:xfrm>
        </p:grpSpPr>
        <p:cxnSp>
          <p:nvCxnSpPr>
            <p:cNvPr id="85" name="Straight Arrow Connector 84"/>
            <p:cNvCxnSpPr/>
            <p:nvPr/>
          </p:nvCxnSpPr>
          <p:spPr>
            <a:xfrm>
              <a:off x="2804738" y="5695801"/>
              <a:ext cx="432956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3059832" y="5471646"/>
              <a:ext cx="8242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MAY_BE_A</a:t>
              </a: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0" name="TextBox 89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r>
              <a:rPr lang="en-GB" dirty="0"/>
              <a:t>…never found these.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91" name="TextBox 90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r>
              <a:rPr lang="en-GB" dirty="0"/>
              <a:t>…never found these.</a:t>
            </a:r>
          </a:p>
          <a:p>
            <a:endParaRPr lang="en-GB" dirty="0"/>
          </a:p>
          <a:p>
            <a:r>
              <a:rPr lang="en-GB" dirty="0"/>
              <a:t>Now it won’t find this either</a:t>
            </a:r>
          </a:p>
        </p:txBody>
      </p:sp>
      <p:sp>
        <p:nvSpPr>
          <p:cNvPr id="93" name="Title 28"/>
          <p:cNvSpPr txBox="1">
            <a:spLocks/>
          </p:cNvSpPr>
          <p:nvPr/>
        </p:nvSpPr>
        <p:spPr>
          <a:xfrm>
            <a:off x="2114872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4400" dirty="0">
                <a:latin typeface="+mj-lt"/>
                <a:ea typeface="+mj-ea"/>
                <a:cs typeface="+mj-cs"/>
              </a:rPr>
              <a:t>…</a:t>
            </a:r>
            <a:r>
              <a:rPr lang="en-GB" sz="4400" dirty="0" err="1">
                <a:latin typeface="+mj-lt"/>
                <a:ea typeface="+mj-ea"/>
                <a:cs typeface="+mj-cs"/>
              </a:rPr>
              <a:t>changes</a:t>
            </a:r>
            <a:r>
              <a:rPr lang="en-GB" sz="4400" dirty="0">
                <a:latin typeface="+mj-lt"/>
                <a:ea typeface="+mj-ea"/>
                <a:cs typeface="+mj-cs"/>
              </a:rPr>
              <a:t> happen…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2135560" y="3045154"/>
            <a:ext cx="251189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IF you </a:t>
            </a:r>
            <a:r>
              <a:rPr lang="en-GB" u="sng" dirty="0"/>
              <a:t>only</a:t>
            </a:r>
            <a:r>
              <a:rPr lang="en-GB" dirty="0"/>
              <a:t> consider the IS-A relationships</a:t>
            </a:r>
          </a:p>
        </p:txBody>
      </p:sp>
    </p:spTree>
    <p:extLst>
      <p:ext uri="{BB962C8B-B14F-4D97-AF65-F5344CB8AC3E}">
        <p14:creationId xmlns:p14="http://schemas.microsoft.com/office/powerpoint/2010/main" val="101918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5B5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5B5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44444E-6 L -0.46406 4.44444E-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00"/>
                            </p:stCondLst>
                            <p:childTnLst>
                              <p:par>
                                <p:cTn id="9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29" grpId="0"/>
      <p:bldP spid="87" grpId="0"/>
      <p:bldP spid="25" grpId="0" animBg="1"/>
      <p:bldP spid="89" grpId="0" animBg="1"/>
      <p:bldP spid="89" grpId="1" animBg="1"/>
      <p:bldP spid="90" grpId="0" animBg="1"/>
      <p:bldP spid="90" grpId="1" animBg="1"/>
      <p:bldP spid="90" grpId="2" animBg="1"/>
      <p:bldP spid="91" grpId="0" animBg="1"/>
      <p:bldP spid="93" grpId="0"/>
      <p:bldP spid="95" grpId="0" animBg="1"/>
      <p:bldP spid="9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12D5-2D82-4751-9D2A-EBDBC1194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These we have loved…</a:t>
            </a:r>
            <a:br>
              <a:rPr lang="en-GB" dirty="0"/>
            </a:br>
            <a:r>
              <a:rPr lang="en-GB" sz="2800" dirty="0"/>
              <a:t>Popular IE concepts inactivated July 2020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34CDCA-B732-4D2D-82B9-166C9B4AD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80" y="1860698"/>
            <a:ext cx="11470640" cy="313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419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E9BEB-5433-4A80-ACDB-8CC6400DF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Effects of inactivation on cumulative EPR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4BA0A1-A2AE-479B-8D26-F060988AA17D}"/>
              </a:ext>
            </a:extLst>
          </p:cNvPr>
          <p:cNvSpPr txBox="1"/>
          <p:nvPr/>
        </p:nvSpPr>
        <p:spPr>
          <a:xfrm>
            <a:off x="8754035" y="4788698"/>
            <a:ext cx="2238343" cy="646331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6.8% of 888k ED diagnoses 2009-2017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F4443E4-BD46-4C46-ADA3-9BD8521F1B66}"/>
              </a:ext>
            </a:extLst>
          </p:cNvPr>
          <p:cNvGraphicFramePr>
            <a:graphicFrameLocks/>
          </p:cNvGraphicFramePr>
          <p:nvPr/>
        </p:nvGraphicFramePr>
        <p:xfrm>
          <a:off x="191094" y="1506071"/>
          <a:ext cx="8722659" cy="4986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F004D74-58C2-48B8-922D-505F314FA6DC}"/>
              </a:ext>
            </a:extLst>
          </p:cNvPr>
          <p:cNvSpPr txBox="1"/>
          <p:nvPr/>
        </p:nvSpPr>
        <p:spPr>
          <a:xfrm>
            <a:off x="8754035" y="2216592"/>
            <a:ext cx="3246871" cy="2031325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10 billion primary care </a:t>
            </a:r>
            <a:br>
              <a:rPr lang="en-GB" dirty="0"/>
            </a:br>
            <a:r>
              <a:rPr lang="en-GB" dirty="0"/>
              <a:t>EPR entries 2011-2018</a:t>
            </a:r>
          </a:p>
          <a:p>
            <a:r>
              <a:rPr lang="en-GB" dirty="0"/>
              <a:t>2% inactive by 2018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2.5%	&lt;&lt;275498002 Respiratory tract infection </a:t>
            </a:r>
          </a:p>
          <a:p>
            <a:pPr lvl="1">
              <a:tabLst>
                <a:tab pos="444500" algn="l"/>
              </a:tabLst>
            </a:pPr>
            <a:r>
              <a:rPr lang="en-GB" sz="1200" dirty="0"/>
              <a:t>28,977,526 active</a:t>
            </a:r>
          </a:p>
          <a:p>
            <a:pPr lvl="1">
              <a:tabLst>
                <a:tab pos="444500" algn="l"/>
              </a:tabLst>
            </a:pPr>
            <a:r>
              <a:rPr lang="en-GB" sz="1200" dirty="0"/>
              <a:t>755,753 inactive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0.44% 	&lt;&lt;363346000 Cancer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6.3%	&lt;&lt;74732009 Mental disorder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21% 	&lt;&lt;609328004 Allergy</a:t>
            </a:r>
          </a:p>
        </p:txBody>
      </p:sp>
    </p:spTree>
    <p:extLst>
      <p:ext uri="{BB962C8B-B14F-4D97-AF65-F5344CB8AC3E}">
        <p14:creationId xmlns:p14="http://schemas.microsoft.com/office/powerpoint/2010/main" val="3533925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Does it matter if they’re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794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5103</Words>
  <Application>Microsoft Office PowerPoint</Application>
  <PresentationFormat>Widescreen</PresentationFormat>
  <Paragraphs>473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Arial Narrow</vt:lpstr>
      <vt:lpstr>Calibri</vt:lpstr>
      <vt:lpstr>Calibri Light</vt:lpstr>
      <vt:lpstr>Office Theme</vt:lpstr>
      <vt:lpstr>Management of Concept Inactivation WG  Confluence Site  January-September 2020 Paul Amos, Jeremy Rogers, Jeff Pierson,  Brian Carlsen, Anne Randorff Højen</vt:lpstr>
      <vt:lpstr>Outline</vt:lpstr>
      <vt:lpstr>Concept Inactivations: Usage and effects through time</vt:lpstr>
      <vt:lpstr>PowerPoint Presentation</vt:lpstr>
      <vt:lpstr>PowerPoint Presentation</vt:lpstr>
      <vt:lpstr>Before October 2011…</vt:lpstr>
      <vt:lpstr>These we have loved… Popular IE concepts inactivated July 2020</vt:lpstr>
      <vt:lpstr>Effects of inactivation on cumulative EPR</vt:lpstr>
      <vt:lpstr>Historical Associations: Does it matter if they’re wrong?</vt:lpstr>
      <vt:lpstr>“Abdominal Presentations” One ED dept, 7 years, 888k attendances</vt:lpstr>
      <vt:lpstr>Historical Associations: Intended role in Data Repair</vt:lpstr>
      <vt:lpstr>Historical Associations: Intended role in Data Repair</vt:lpstr>
      <vt:lpstr>Historical Associations: How many are wrong?</vt:lpstr>
      <vt:lpstr>Quality Review of Historical Associations: Methodology</vt:lpstr>
      <vt:lpstr>Quality Review of Historical Associations: Sample of review data</vt:lpstr>
      <vt:lpstr>Quality Review of Historical Associations:  Outcome and headline results</vt:lpstr>
      <vt:lpstr>Quality Review of Historical Associations:  Examples of errors</vt:lpstr>
      <vt:lpstr>Quality Review of Historical Associations:  Results</vt:lpstr>
      <vt:lpstr>Next Steps: Prevention and Rehab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historical associations: A Quality Review </dc:title>
  <dc:creator>Jeremy Rogers</dc:creator>
  <cp:lastModifiedBy>Jeremy Rogers</cp:lastModifiedBy>
  <cp:revision>28</cp:revision>
  <dcterms:created xsi:type="dcterms:W3CDTF">2020-06-01T15:51:58Z</dcterms:created>
  <dcterms:modified xsi:type="dcterms:W3CDTF">2020-10-06T16:24:08Z</dcterms:modified>
</cp:coreProperties>
</file>