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56" r:id="rId2"/>
    <p:sldId id="283" r:id="rId3"/>
    <p:sldId id="266" r:id="rId4"/>
    <p:sldId id="284" r:id="rId5"/>
    <p:sldId id="285" r:id="rId6"/>
    <p:sldId id="287" r:id="rId7"/>
    <p:sldId id="280" r:id="rId8"/>
    <p:sldId id="292" r:id="rId9"/>
    <p:sldId id="293" r:id="rId10"/>
    <p:sldId id="296" r:id="rId11"/>
    <p:sldId id="291" r:id="rId12"/>
    <p:sldId id="294" r:id="rId13"/>
    <p:sldId id="295" r:id="rId14"/>
    <p:sldId id="288" r:id="rId15"/>
    <p:sldId id="290" r:id="rId16"/>
    <p:sldId id="261" r:id="rId17"/>
    <p:sldId id="262" r:id="rId18"/>
    <p:sldId id="264" r:id="rId19"/>
    <p:sldId id="269" r:id="rId20"/>
    <p:sldId id="281" r:id="rId21"/>
    <p:sldId id="282" r:id="rId22"/>
    <p:sldId id="298" r:id="rId23"/>
    <p:sldId id="299" r:id="rId24"/>
    <p:sldId id="297" r:id="rId25"/>
    <p:sldId id="300" r:id="rId26"/>
    <p:sldId id="303" r:id="rId27"/>
    <p:sldId id="302" r:id="rId28"/>
    <p:sldId id="304" r:id="rId29"/>
    <p:sldId id="305" r:id="rId30"/>
    <p:sldId id="286" r:id="rId31"/>
    <p:sldId id="267" r:id="rId32"/>
  </p:sldIdLst>
  <p:sldSz cx="12192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1pPr>
    <a:lvl2pPr marL="0" marR="0" indent="457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2pPr>
    <a:lvl3pPr marL="0" marR="0" indent="914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3pPr>
    <a:lvl4pPr marL="0" marR="0" indent="1371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4pPr>
    <a:lvl5pPr marL="0" marR="0" indent="1828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5pPr>
    <a:lvl6pPr marL="0" marR="0" indent="22860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6pPr>
    <a:lvl7pPr marL="0" marR="0" indent="2743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7pPr>
    <a:lvl8pPr marL="0" marR="0" indent="3200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8pPr>
    <a:lvl9pPr marL="0" marR="0" indent="3657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pr="smNativeData" xmlns:p14="http://schemas.microsoft.com/office/powerpoint/2010/main" xmlns="" dt="1586229683" val="976" rev64="64" revOS="1"/>
      <pr:smFileRevision xmlns:pr="smNativeData" xmlns:p14="http://schemas.microsoft.com/office/powerpoint/2010/main" xmlns="" dt="1586229683" val="101"/>
      <pr:guideOptions xmlns:pr="smNativeData" xmlns:p14="http://schemas.microsoft.com/office/powerpoint/2010/main" xmlns="" dt="1586229683" snapToBorders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1A331E-F964-754E-AA2A-F3F81ADB9B67}" v="4" dt="2020-04-07T22:08:36.1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25"/>
    <p:restoredTop sz="94670"/>
  </p:normalViewPr>
  <p:slideViewPr>
    <p:cSldViewPr snapToGrid="0">
      <p:cViewPr varScale="1">
        <p:scale>
          <a:sx n="145" d="100"/>
          <a:sy n="145" d="100"/>
        </p:scale>
        <p:origin x="216" y="608"/>
      </p:cViewPr>
      <p:guideLst/>
    </p:cSldViewPr>
  </p:slideViewPr>
  <p:outlineViewPr>
    <p:cViewPr>
      <p:scale>
        <a:sx n="303" d="100"/>
        <a:sy n="30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114" d="100"/>
          <a:sy n="114" d="100"/>
        </p:scale>
        <p:origin x="382" y="26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881A331E-F964-754E-AA2A-F3F81ADB9B67}"/>
    <pc:docChg chg="addSld modSld">
      <pc:chgData name="Bruce J Goldberg" userId="929c9dc6-a6dc-407d-a9bb-3979b4f82f0b" providerId="ADAL" clId="{881A331E-F964-754E-AA2A-F3F81ADB9B67}" dt="2020-04-07T22:08:47.603" v="9" actId="14100"/>
      <pc:docMkLst>
        <pc:docMk/>
      </pc:docMkLst>
      <pc:sldChg chg="addSp delSp modSp add">
        <pc:chgData name="Bruce J Goldberg" userId="929c9dc6-a6dc-407d-a9bb-3979b4f82f0b" providerId="ADAL" clId="{881A331E-F964-754E-AA2A-F3F81ADB9B67}" dt="2020-04-07T22:08:47.603" v="9" actId="14100"/>
        <pc:sldMkLst>
          <pc:docMk/>
          <pc:sldMk cId="242426933" sldId="282"/>
        </pc:sldMkLst>
        <pc:spChg chg="mod">
          <ac:chgData name="Bruce J Goldberg" userId="929c9dc6-a6dc-407d-a9bb-3979b4f82f0b" providerId="ADAL" clId="{881A331E-F964-754E-AA2A-F3F81ADB9B67}" dt="2020-04-07T22:08:47.603" v="9" actId="14100"/>
          <ac:spMkLst>
            <pc:docMk/>
            <pc:sldMk cId="242426933" sldId="282"/>
            <ac:spMk id="2" creationId="{E48DAFE1-EA2D-F649-A0A1-4A699F26AB1C}"/>
          </ac:spMkLst>
        </pc:spChg>
        <pc:spChg chg="del mod">
          <ac:chgData name="Bruce J Goldberg" userId="929c9dc6-a6dc-407d-a9bb-3979b4f82f0b" providerId="ADAL" clId="{881A331E-F964-754E-AA2A-F3F81ADB9B67}" dt="2020-04-07T22:07:12.248" v="3"/>
          <ac:spMkLst>
            <pc:docMk/>
            <pc:sldMk cId="242426933" sldId="282"/>
            <ac:spMk id="3" creationId="{1D71761D-ADAC-2A4B-B47A-CE3C463BA5AD}"/>
          </ac:spMkLst>
        </pc:spChg>
        <pc:picChg chg="add mod">
          <ac:chgData name="Bruce J Goldberg" userId="929c9dc6-a6dc-407d-a9bb-3979b4f82f0b" providerId="ADAL" clId="{881A331E-F964-754E-AA2A-F3F81ADB9B67}" dt="2020-04-07T22:07:26.319" v="6" actId="1076"/>
          <ac:picMkLst>
            <pc:docMk/>
            <pc:sldMk cId="242426933" sldId="282"/>
            <ac:picMk id="5" creationId="{F47556ED-EA99-E248-814B-AA4A1FC360B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1"/>
          <p:cNvSpPr>
            <a:spLocks noGrp="1" noRot="1" noChangeAspect="1" noChangeArrowheads="1"/>
            <a:extLst>
              <a:ext uri="smNativeData">
                <pr:smNativeData xmlns:pr="smNativeData" xmlns:p14="http://schemas.microsoft.com/office/powerpoint/2010/main" xmlns="" val="SMDATA_13_s/GLXhMAAAAlAAAAZA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IBwAAOAQAACgjAABQGQAAEAAAACYAAAAIAAAAAQ8AAAAAAAA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Shape 9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HpEXD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gBQAAuBoAAJAkAAAINAAAEAAAACYAAAAIAAAAAQ8AAAAAAAA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1pPr>
    <a:lvl2pPr marL="0" marR="0" indent="228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2pPr>
    <a:lvl3pPr marL="0" marR="0" indent="457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3pPr>
    <a:lvl4pPr marL="0" marR="0" indent="685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4pPr>
    <a:lvl5pPr marL="0" marR="0" indent="9144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5pPr>
    <a:lvl6pPr marL="0" marR="0" indent="11430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6pPr>
    <a:lvl7pPr marL="0" marR="0" indent="13716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7pPr>
    <a:lvl8pPr marL="0" marR="0" indent="16002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8pPr>
    <a:lvl9pPr marL="0" marR="0" indent="182880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rgbClr val="000000"/>
        </a:solidFill>
        <a:effectLst/>
        <a:latin typeface="Calibri" pitchFamily="1" charset="0"/>
        <a:ea typeface="Calibri" pitchFamily="1" charset="0"/>
        <a:cs typeface="Calibri" pitchFamily="1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gCQAA5wYAAKBBAACYFQAAEAAAACYAAAAIAAAAgYAAAAAAAAA="/>
              </a:ext>
            </a:extLst>
          </p:cNvSpPr>
          <p:nvPr>
            <p:ph type="title"/>
          </p:nvPr>
        </p:nvSpPr>
        <p:spPr>
          <a:xfrm>
            <a:off x="1524000" y="1122045"/>
            <a:ext cx="9144000" cy="238823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gCQAAKBYAAKBBAABYIAAAEAAAACYAAAAIAAAAAYAAAAAAAAA="/>
              </a:ext>
            </a:extLst>
          </p:cNvSpPr>
          <p:nvPr>
            <p:ph idx="1"/>
          </p:nvPr>
        </p:nvSpPr>
        <p:spPr>
          <a:xfrm>
            <a:off x="1524000" y="3601720"/>
            <a:ext cx="9144000" cy="1656080"/>
          </a:xfrm>
        </p:spPr>
        <p:txBody>
          <a:bodyPr/>
          <a:lstStyle>
            <a:lvl1pPr marL="0" indent="0" algn="ctr">
              <a:buNone/>
              <a:defRPr sz="2400"/>
            </a:lvl1pPr>
            <a:lvl2pPr marL="0" indent="457200" algn="ctr">
              <a:buNone/>
              <a:defRPr sz="2400"/>
            </a:lvl2pPr>
            <a:lvl3pPr marL="0" indent="914400" algn="ctr">
              <a:buNone/>
              <a:defRPr sz="2400"/>
            </a:lvl3pPr>
            <a:lvl4pPr marL="0" indent="1371600" algn="ctr">
              <a:buNone/>
              <a:defRPr sz="2400"/>
            </a:lvl4pPr>
            <a:lvl5pPr marL="0" indent="1828800" algn="ctr"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FYF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F2BB-05A3-F5E8-04F61BA6035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N99Aw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OwsAANhFAAAAJg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69BC-8AB2-F267-9FE70A2904C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eBQAAhQoAAM5FAAARHAAAEAAAACYAAAAIAAAAgYAAAAAAAAA="/>
              </a:ext>
            </a:extLst>
          </p:cNvSpPr>
          <p:nvPr>
            <p:ph type="title"/>
          </p:nvPr>
        </p:nvSpPr>
        <p:spPr>
          <a:xfrm>
            <a:off x="831850" y="1710055"/>
            <a:ext cx="10515600" cy="285242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eBQAAOxwAAM5FAAB2JQAAEAAAACYAAAAIAAAAAYAAAAAAAAA="/>
              </a:ext>
            </a:extLst>
          </p:cNvSpPr>
          <p:nvPr>
            <p:ph idx="1"/>
          </p:nvPr>
        </p:nvSpPr>
        <p:spPr>
          <a:xfrm>
            <a:off x="831850" y="4589145"/>
            <a:ext cx="10515600" cy="1500505"/>
          </a:xfrm>
        </p:spPr>
        <p:txBody>
          <a:bodyPr/>
          <a:lstStyle>
            <a:lvl1pPr marL="0" indent="0"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BF88-7F4A-C692-491FF2DC301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HhtbC4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OwsAAAglAAAAJgAAEAAAACYAAAAIAAAAAQAAAAAAAAA="/>
              </a:ext>
            </a:extLst>
          </p:cNvSpPr>
          <p:nvPr>
            <p:ph idx="1"/>
          </p:nvPr>
        </p:nvSpPr>
        <p:spPr>
          <a:xfrm>
            <a:off x="838200" y="1825625"/>
            <a:ext cx="5181600" cy="4351655"/>
          </a:xfr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4885-3B0D-CBD6-BE58B5983DE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PwIAANtFAABnCgAAEAAAACYAAAAIAAAAAQAAAAAAAAA="/>
              </a:ext>
            </a:extLst>
          </p:cNvSpPr>
          <p:nvPr>
            <p:ph type="title"/>
          </p:nvPr>
        </p:nvSpPr>
        <p:spPr>
          <a:xfrm>
            <a:off x="839470" y="365125"/>
            <a:ext cx="10516235" cy="1325880"/>
          </a:xfr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WAoAAOUkAABpDwAAEAAAACYAAAAIAAAAgYAAAAAAAAA="/>
              </a:ext>
            </a:extLst>
          </p:cNvSpPr>
          <p:nvPr>
            <p:ph idx="1"/>
          </p:nvPr>
        </p:nvSpPr>
        <p:spPr>
          <a:xfrm>
            <a:off x="839470" y="1681480"/>
            <a:ext cx="5158105" cy="82359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  <a:lvl2pPr marL="0" indent="457200">
              <a:buNone/>
              <a:defRPr sz="2400" b="1"/>
            </a:lvl2pPr>
            <a:lvl3pPr marL="0" indent="914400">
              <a:buNone/>
              <a:defRPr sz="2400" b="1"/>
            </a:lvl3pPr>
            <a:lvl4pPr marL="0" indent="1371600">
              <a:buNone/>
              <a:defRPr sz="2400" b="1"/>
            </a:lvl4pPr>
            <a:lvl5pPr marL="0" indent="1828800"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ext Placeholder 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4JQAAWAoAANtFAABpDwAAEAAAACYAAAAIAAAAgYAAAAAAAAA="/>
              </a:ext>
            </a:extLst>
          </p:cNvSpPr>
          <p:nvPr>
            <p:ph idx="13"/>
          </p:nvPr>
        </p:nvSpPr>
        <p:spPr>
          <a:xfrm>
            <a:off x="6172200" y="1681480"/>
            <a:ext cx="5183505" cy="823595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400" b="1"/>
            </a:lvl1pPr>
          </a:lstStyle>
          <a:p>
            <a:endParaRPr/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3EDF-9BF0-9176-C8A54838679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Title Text</a:t>
            </a:r>
          </a:p>
        </p:txBody>
      </p:sp>
      <p:sp>
        <p:nvSpPr>
          <p:cNvPr id="3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84F4-098A-BAE4-72DF32AA4C2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0AIAAFsdAACoDAAAEAAAACYAAAAIAAAAgYAAAAAAAAA="/>
              </a:ext>
            </a:extLst>
          </p:cNvSpPr>
          <p:nvPr>
            <p:ph type="title"/>
          </p:nvPr>
        </p:nvSpPr>
        <p:spPr>
          <a:xfrm>
            <a:off x="839470" y="457200"/>
            <a:ext cx="3932555" cy="160020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HwAAEwYAANtFAAAOJAAAEAAAACYAAAAIAAAAAYAAAAAAAAA="/>
              </a:ext>
            </a:extLst>
          </p:cNvSpPr>
          <p:nvPr>
            <p:ph idx="1"/>
          </p:nvPr>
        </p:nvSpPr>
        <p:spPr>
          <a:xfrm>
            <a:off x="5182870" y="987425"/>
            <a:ext cx="6172835" cy="4873625"/>
          </a:xfrm>
        </p:spPr>
        <p:txBody>
          <a:bodyPr/>
          <a:lstStyle>
            <a:lvl1pPr>
              <a:defRPr sz="3200"/>
            </a:lvl1pPr>
            <a:lvl2pPr marL="718185" indent="-260985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ext Placeholder 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qAwAAFsdAAAbJAAAEAAAACYAAAAIAAAAAYAAAAAAAAA="/>
              </a:ext>
            </a:extLst>
          </p:cNvSpPr>
          <p:nvPr>
            <p:ph idx="13"/>
          </p:nvPr>
        </p:nvSpPr>
        <p:spPr>
          <a:xfrm>
            <a:off x="839470" y="2057400"/>
            <a:ext cx="3932555" cy="3811905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endParaRPr/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C8A8-5476-E6B9-3E23CEF710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C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0AIAAFsdAACoDAAAEAAAACYAAAAIAAAAgYAAAAAAAAA="/>
              </a:ext>
            </a:extLst>
          </p:cNvSpPr>
          <p:nvPr>
            <p:ph type="title"/>
          </p:nvPr>
        </p:nvSpPr>
        <p:spPr>
          <a:xfrm>
            <a:off x="839470" y="457200"/>
            <a:ext cx="3932555" cy="160020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3" name="Picture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HwAAEwYAANtFAAAOJAAAEAAAACYAAAAIAAAADaAAAAAAAAA="/>
              </a:ext>
            </a:extLst>
          </p:cNvSpPr>
          <p:nvPr>
            <p:ph type="pic" sz="half" idx="13"/>
          </p:nvPr>
        </p:nvSpPr>
        <p:spPr>
          <a:xfrm>
            <a:off x="5182870" y="987425"/>
            <a:ext cx="6172835" cy="4873625"/>
          </a:xfr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4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qBQAAqAwAAFsdAAAbJAAAEAAAACYAAAAIAAAAAYAAAAAAAAA="/>
              </a:ext>
            </a:extLst>
          </p:cNvSpPr>
          <p:nvPr>
            <p:ph idx="1"/>
          </p:nvPr>
        </p:nvSpPr>
        <p:spPr>
          <a:xfrm>
            <a:off x="839470" y="2057400"/>
            <a:ext cx="3932555" cy="3811905"/>
          </a:xfrm>
        </p:spPr>
        <p:txBody>
          <a:bodyPr/>
          <a:lstStyle>
            <a:lvl1pPr marL="0" indent="0">
              <a:buNone/>
              <a:defRPr sz="1600"/>
            </a:lvl1pPr>
            <a:lvl2pPr marL="0" indent="457200">
              <a:buNone/>
              <a:defRPr sz="1600"/>
            </a:lvl2pPr>
            <a:lvl3pPr marL="0" indent="914400">
              <a:buNone/>
              <a:defRPr sz="1600"/>
            </a:lvl3pPr>
            <a:lvl4pPr marL="0" indent="1371600">
              <a:buNone/>
              <a:defRPr sz="1600"/>
            </a:lvl4pPr>
            <a:lvl5pPr marL="0" indent="1828800"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RAAAZScAANhFAAAOKQAAECAAACYAAAAIAAAAAAAAAAAAAAA="/>
              </a:ext>
            </a:extLst>
          </p:cNvSpPr>
          <p:nvPr>
            <p:ph type="sldNum" sz="quarter" idx="2"/>
          </p:nvPr>
        </p:nvSpPr>
        <p:spPr/>
        <p:txBody>
          <a:bodyPr/>
          <a:lstStyle/>
          <a:p>
            <a:fld id="{C095632D-86F0-0056-BEED-7003EEA3482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7C860-D649-5449-821E-37BE9FB4F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C11BE-09C8-2143-A3B0-BB2BCC787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D5113-6102-E043-A709-860C8C673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F7EAF2-5266-C140-8AEE-9843B9057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B87DE4-3AF7-C04C-BFE5-81A9F536A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F11277-A293-DC4D-BBE3-935F940C2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B3261-BAA1-2F4B-9103-57FEB5E62E23}" type="datetimeFigureOut">
              <a:rPr lang="en-US" smtClean="0"/>
              <a:t>8/27/20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A2070-508B-FC48-B12C-D781AF28A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8E9958-3C80-924E-8B2C-CA0582585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DD7D-7B04-E64D-A6D7-A84ACF814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43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EAAAACYAAAAIAAAAjS8AAIAf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ln>
            <a:noFill/>
          </a:ln>
        </p:spPr>
        <p:txBody>
          <a:bodyPr vert="horz" wrap="square" lIns="45720" tIns="45720" rIns="45720" bIns="45720" numCol="1" spcCol="215900" anchor="ctr">
            <a:prstTxWarp prst="textNoShape">
              <a:avLst/>
            </a:prstTxWarp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EAAAACYAAAAIAAAADS8AAIAfAAA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ln>
            <a:noFill/>
          </a:ln>
        </p:spPr>
        <p:txBody>
          <a:bodyPr vert="horz" wrap="square" lIns="45720" tIns="45720" rIns="45720" bIns="45720" numCol="1" spcCol="215900" anchor="t">
            <a:prstTxWarp prst="textNoShape">
              <a:avLst/>
            </a:prstTxWarp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E0AAAAASAAAAEgAAABI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BTU1M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BRAAAZScAANhFAAAOKQAAECAAACYAAAAIAAAAjb8AAIAfAAA="/>
              </a:ext>
            </a:extLst>
          </p:cNvSpPr>
          <p:nvPr>
            <p:ph type="sldNum" sz="quarter" idx="2"/>
          </p:nvPr>
        </p:nvSpPr>
        <p:spPr>
          <a:xfrm>
            <a:off x="11095355" y="6403975"/>
            <a:ext cx="258445" cy="269875"/>
          </a:xfrm>
          <a:prstGeom prst="rect">
            <a:avLst/>
          </a:prstGeom>
          <a:ln>
            <a:noFill/>
          </a:ln>
        </p:spPr>
        <p:txBody>
          <a:bodyPr vert="horz" wrap="none" lIns="45720" tIns="45720" rIns="45720" bIns="45720" numCol="1" spcCol="215900" anchor="ctr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C095632D-F29F-2DC4-D1C0-04917C8E2751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</p:sldLayoutIdLst>
  <p:hf sldNum="0" hdr="0" ftr="0" dt="0"/>
  <p:txStyles>
    <p:titleStyle>
      <a:lvl1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1pPr>
      <a:lvl2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2pPr>
      <a:lvl3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3pPr>
      <a:lvl4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4pPr>
      <a:lvl5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5pPr>
      <a:lvl6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6pPr>
      <a:lvl7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7pPr>
      <a:lvl8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8pPr>
      <a:lvl9pPr marL="0" marR="0" indent="0" algn="l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rgbClr val="000000"/>
          </a:solidFill>
          <a:effectLst/>
          <a:latin typeface="Calibri Light" pitchFamily="1" charset="0"/>
          <a:ea typeface="Calibri Light" pitchFamily="1" charset="0"/>
          <a:cs typeface="Calibri Light" pitchFamily="1" charset="0"/>
        </a:defRPr>
      </a:lvl9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723900" marR="0" indent="-2667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1234440" marR="0" indent="-32004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17272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21844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26416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30988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35560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4013200" marR="0" indent="-355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1" charset="0"/>
        <a:buChar char="•"/>
        <a:tabLst/>
        <a:defRPr sz="2800" b="0" i="0" u="none" strike="noStrike" kern="1" spc="0" baseline="0">
          <a:solidFill>
            <a:srgbClr val="000000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bodyStyle>
    <p:otherStyle>
      <a:lvl1pPr marL="0" marR="0" indent="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1pPr>
      <a:lvl2pPr marL="0" marR="0" indent="4572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2pPr>
      <a:lvl3pPr marL="0" marR="0" indent="9144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3pPr>
      <a:lvl4pPr marL="0" marR="0" indent="13716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4pPr>
      <a:lvl5pPr marL="0" marR="0" indent="18288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5pPr>
      <a:lvl6pPr marL="0" marR="0" indent="22860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6pPr>
      <a:lvl7pPr marL="0" marR="0" indent="27432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7pPr>
      <a:lvl8pPr marL="0" marR="0" indent="32004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8pPr>
      <a:lvl9pPr marL="0" marR="0" indent="3657600" algn="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1200" b="0" i="0" u="none" strike="noStrike" kern="1" spc="0" baseline="0">
          <a:solidFill>
            <a:schemeClr val="tx1"/>
          </a:solidFill>
          <a:effectLst/>
          <a:latin typeface="Calibri" pitchFamily="1" charset="0"/>
          <a:ea typeface="Calibri" pitchFamily="1" charset="0"/>
          <a:cs typeface="Calibri" pitchFamily="1" charset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>
          <a:xfrm>
            <a:off x="838200" y="1952624"/>
            <a:ext cx="10515600" cy="1971675"/>
          </a:xfrm>
        </p:spPr>
        <p:txBody>
          <a:bodyPr/>
          <a:lstStyle/>
          <a:p>
            <a:pPr algn="ctr"/>
            <a:r>
              <a:rPr dirty="0"/>
              <a:t>Disorder due to disorder - due to vs </a:t>
            </a:r>
            <a:r>
              <a:rPr dirty="0" err="1"/>
              <a:t>explict</a:t>
            </a:r>
            <a:r>
              <a:rPr dirty="0"/>
              <a:t> statem</a:t>
            </a:r>
            <a:r>
              <a:rPr lang="en-US" dirty="0"/>
              <a:t>en</a:t>
            </a:r>
            <a:r>
              <a:rPr dirty="0"/>
              <a:t>ts in an axiom</a:t>
            </a:r>
            <a:r>
              <a:rPr lang="en-US" dirty="0"/>
              <a:t> (aka due to vs. co-occurrent)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D1E5-F924-014B-B15D-0347BDDF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Arthritis due to gout (disorder) – revised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5323A84-4AB1-BA4C-A1B3-2DAEBC4811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7259"/>
            <a:ext cx="10515600" cy="334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17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C3B5E-BBE0-3C41-9988-321CC6D0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169"/>
          </a:xfrm>
        </p:spPr>
        <p:txBody>
          <a:bodyPr/>
          <a:lstStyle/>
          <a:p>
            <a:r>
              <a:rPr lang="en-US" sz="3200" dirty="0"/>
              <a:t>Tophus co-occurrent and due to gout (disorder) –current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05D5925-C60C-1042-84E4-2209EA4E44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090062"/>
            <a:ext cx="10515600" cy="3082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F5FE9E-B920-3344-8E13-2103161B0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320988"/>
            <a:ext cx="105156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08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8B07798-B189-3C4C-BFF0-8364752F7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Deposition (morphologic abnormality)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A684263-125F-9D4E-9ED0-36F1186B50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Deposition morphology hierarchy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A064410-0440-364D-A11C-7BCF322F0B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11137" y="2592757"/>
            <a:ext cx="2651000" cy="368458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094FA02-FEBB-C442-B7F9-EF4911478E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New concept: Uric acid tophus (morphologic abnormality)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CE39C06-D7A3-5D4D-BA60-4ED78B61F65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29546" y="2605652"/>
            <a:ext cx="5863259" cy="208681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AC69AC2-8333-784F-A073-F3BEB7BCFE61}"/>
              </a:ext>
            </a:extLst>
          </p:cNvPr>
          <p:cNvSpPr/>
          <p:nvPr/>
        </p:nvSpPr>
        <p:spPr>
          <a:xfrm>
            <a:off x="1711136" y="3482236"/>
            <a:ext cx="2650999" cy="6951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B94504-C59D-9F4C-B49F-6C4B9F6DCF5C}"/>
              </a:ext>
            </a:extLst>
          </p:cNvPr>
          <p:cNvSpPr/>
          <p:nvPr/>
        </p:nvSpPr>
        <p:spPr>
          <a:xfrm>
            <a:off x="1711135" y="5837129"/>
            <a:ext cx="2651001" cy="118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E09886-88D4-F44B-99BE-E9DD27909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224" y="4951782"/>
            <a:ext cx="3177952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393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735B70-BC5A-8B44-9EAD-A96123A6B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Gouty tophus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C92F736-C376-274D-BE16-044B8A29F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24216"/>
            <a:ext cx="10515600" cy="235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75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280CF-CDA3-3547-9ABB-39C363CB1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 – co-occurrent vs. 2 due </a:t>
            </a:r>
            <a:r>
              <a:rPr lang="en-US" dirty="0" err="1"/>
              <a:t>tos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E110F-F8A2-4F49-A3BF-A3A8BE57B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modeling traumatic injuries using due to traumatic event and nontraumatic injuries using due to spontaneous event</a:t>
            </a:r>
          </a:p>
          <a:p>
            <a:r>
              <a:rPr lang="en-US" dirty="0"/>
              <a:t>When a specific cause of an injury is indicated, possible models include:</a:t>
            </a:r>
          </a:p>
          <a:p>
            <a:pPr lvl="1"/>
            <a:r>
              <a:rPr lang="en-US" dirty="0"/>
              <a:t>2 due </a:t>
            </a:r>
            <a:r>
              <a:rPr lang="en-US" dirty="0" err="1"/>
              <a:t>tos</a:t>
            </a:r>
            <a:r>
              <a:rPr lang="en-US" dirty="0"/>
              <a:t> (traumatic event/spontaneous event)+other causative disorder</a:t>
            </a:r>
          </a:p>
          <a:p>
            <a:pPr lvl="1"/>
            <a:r>
              <a:rPr lang="en-US" dirty="0"/>
              <a:t>1 due to (traumatic event/spontaneous event)+additional role group representing causative disorder</a:t>
            </a:r>
          </a:p>
        </p:txBody>
      </p:sp>
    </p:spTree>
    <p:extLst>
      <p:ext uri="{BB962C8B-B14F-4D97-AF65-F5344CB8AC3E}">
        <p14:creationId xmlns:p14="http://schemas.microsoft.com/office/powerpoint/2010/main" val="1981124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FF032-5990-BB4A-B0A3-296F57CC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000" dirty="0"/>
              <a:t>Definition of cerebrovascular accident*</a:t>
            </a:r>
            <a:br>
              <a:rPr lang="en-US" sz="4000" dirty="0"/>
            </a:br>
            <a:r>
              <a:rPr lang="en-US" sz="4000" dirty="0"/>
              <a:t>(</a:t>
            </a:r>
            <a:r>
              <a:rPr lang="en-US" sz="2700" dirty="0"/>
              <a:t>Acute non-traumatic brain injury with resulting neurological dysfunction due to cerebrovascular disease)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34A81A-FD2B-4EB9-B4C6-BFA55DADB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62" y="2076345"/>
            <a:ext cx="9838055" cy="41949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1BCD9F-1D4D-4084-B06A-45930FA56E66}"/>
              </a:ext>
            </a:extLst>
          </p:cNvPr>
          <p:cNvSpPr txBox="1"/>
          <p:nvPr/>
        </p:nvSpPr>
        <p:spPr>
          <a:xfrm>
            <a:off x="838200" y="6461047"/>
            <a:ext cx="11153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*An Updated Definition of Stroke for the 21st Century A Statement for Healthcare Professionals From the American Heart Association/American Stroke Association</a:t>
            </a:r>
          </a:p>
        </p:txBody>
      </p:sp>
    </p:spTree>
    <p:extLst>
      <p:ext uri="{BB962C8B-B14F-4D97-AF65-F5344CB8AC3E}">
        <p14:creationId xmlns:p14="http://schemas.microsoft.com/office/powerpoint/2010/main" val="3536014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2598B-4FF0-47C5-8978-7ED7D8E7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422504002 |Ischemic stroke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8B189E-2E71-4559-822F-A95AEE3CA7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774" y="1825625"/>
            <a:ext cx="10312451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E85220-143C-4B91-A4DE-AF1F89A4D66E}"/>
              </a:ext>
            </a:extLst>
          </p:cNvPr>
          <p:cNvSpPr txBox="1"/>
          <p:nvPr/>
        </p:nvSpPr>
        <p:spPr>
          <a:xfrm>
            <a:off x="2787588" y="6194718"/>
            <a:ext cx="6196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Ischemic strokes are brain infarcts</a:t>
            </a:r>
          </a:p>
        </p:txBody>
      </p:sp>
    </p:spTree>
    <p:extLst>
      <p:ext uri="{BB962C8B-B14F-4D97-AF65-F5344CB8AC3E}">
        <p14:creationId xmlns:p14="http://schemas.microsoft.com/office/powerpoint/2010/main" val="2079752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60E96-56B9-4817-A5A4-451111BE6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724994008 |Cerebral ischemic stroke due to stenosis of extracranial large artery (disorder)|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1F3362-2D1B-4B72-8AD6-98870DA40B01}"/>
              </a:ext>
            </a:extLst>
          </p:cNvPr>
          <p:cNvSpPr txBox="1"/>
          <p:nvPr/>
        </p:nvSpPr>
        <p:spPr>
          <a:xfrm>
            <a:off x="3053917" y="6320654"/>
            <a:ext cx="5459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to name this without using “due to”  in the FSN?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3788C29-2303-4012-9040-0C4D0ED265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935" y="1825625"/>
            <a:ext cx="1018213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690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E9D74-4463-405D-9D84-EEE4A12D3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724994008 |Cerebral ischemic stroke due to stenosis of extracranial large artery (disorder)|- alternate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6CEF04-DA33-4CA5-B37B-4C655A32C4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5922"/>
            <a:ext cx="10515600" cy="42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0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>
          <a:xfrm>
            <a:off x="838200" y="248584"/>
            <a:ext cx="10515600" cy="507831"/>
          </a:xfrm>
        </p:spPr>
        <p:txBody>
          <a:bodyPr/>
          <a:lstStyle/>
          <a:p>
            <a:r>
              <a:rPr sz="2400" dirty="0"/>
              <a:t>870526002 |Abnormal uterine bleeding due to endometrial polyp (disorder)|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ogcAAPUKAAD4QgAAIikAAB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393766" y="973765"/>
            <a:ext cx="9103472" cy="462964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2B47202-FDAC-D24B-8F4E-570FE7636117}"/>
              </a:ext>
            </a:extLst>
          </p:cNvPr>
          <p:cNvSpPr/>
          <p:nvPr/>
        </p:nvSpPr>
        <p:spPr>
          <a:xfrm>
            <a:off x="1357477" y="5884235"/>
            <a:ext cx="9176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373A3C"/>
                </a:solidFill>
                <a:latin typeface="Roboto"/>
              </a:rPr>
              <a:t>Since most polyps are small, they probably do not often cause symptoms. However, when symptoms do occur, they usually include excessive bleeding during a menstrual period, or bleeding in between periods, or even spotting after intercourse. Some women report a few days of brown blood after a normal menstrual period. </a:t>
            </a:r>
            <a:r>
              <a:rPr lang="en-US" sz="1000" b="1" dirty="0">
                <a:solidFill>
                  <a:srgbClr val="373A3C"/>
                </a:solidFill>
                <a:latin typeface="Roboto"/>
              </a:rPr>
              <a:t>Polyps cause these symptoms because they dangle from their stalks and irritate the surrounding tissue, which causes the tissue to rub off, exposing tiny blood vessels. </a:t>
            </a:r>
            <a:endParaRPr lang="en-US" sz="1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A31666-3272-DB4D-AECB-E86D3972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patterns for combined disorders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AEDF14D-5262-184B-8CE1-F734AC98D5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887972"/>
              </p:ext>
            </p:extLst>
          </p:nvPr>
        </p:nvGraphicFramePr>
        <p:xfrm>
          <a:off x="838200" y="1825625"/>
          <a:ext cx="10515596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899">
                  <a:extLst>
                    <a:ext uri="{9D8B030D-6E8A-4147-A177-3AD203B41FA5}">
                      <a16:colId xmlns:a16="http://schemas.microsoft.com/office/drawing/2014/main" val="1321956692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1410646046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1514452205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26756403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Pattern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Used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 b="1" i="0" u="none" strike="noStrike" kern="1" spc="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62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Simple co-</a:t>
                      </a:r>
                      <a:r>
                        <a:rPr lang="en-US" dirty="0" err="1"/>
                        <a:t>occurence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X+isA</a:t>
                      </a:r>
                      <a:r>
                        <a:rPr lang="en-US" dirty="0"/>
                        <a:t>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Multi component syndromes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Manifestations of multisystem diseases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507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dirty="0"/>
                        <a:t>Due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X due to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A causal relationship between 2 disorders </a:t>
                      </a:r>
                    </a:p>
                    <a:p>
                      <a:pPr marL="228600" indent="-228600" algn="l">
                        <a:buFont typeface="+mj-lt"/>
                        <a:buAutoNum type="arabicPeriod"/>
                      </a:pPr>
                      <a:r>
                        <a:rPr lang="en-US" dirty="0"/>
                        <a:t>Causality is interpreted as any point on a causal chain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May be combined with a temporal relationship when specified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460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Co-occurrent and due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isA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X+isA</a:t>
                      </a:r>
                      <a:r>
                        <a:rPr lang="en-US" dirty="0"/>
                        <a:t> Y due to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 causal relationship between 2 disorders in which both disorders are necessarily present at the same time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Recommended to retire due to difficulty applying consistently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062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Temporal relationships</a:t>
                      </a:r>
                    </a:p>
                    <a:p>
                      <a:pPr algn="l"/>
                      <a:endParaRPr lang="en-US" dirty="0"/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X temporally related to Y</a:t>
                      </a:r>
                    </a:p>
                    <a:p>
                      <a:pPr algn="l"/>
                      <a:r>
                        <a:rPr lang="en-US" dirty="0"/>
                        <a:t>X before Y</a:t>
                      </a:r>
                    </a:p>
                    <a:p>
                      <a:pPr algn="l"/>
                      <a:r>
                        <a:rPr lang="en-US" dirty="0"/>
                        <a:t>X during Y</a:t>
                      </a:r>
                    </a:p>
                    <a:p>
                      <a:pPr algn="l"/>
                      <a:r>
                        <a:rPr lang="en-US" dirty="0"/>
                        <a:t>X after 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US" dirty="0"/>
                        <a:t>When used by itself, a temporal relationship between 2 disorders that are not causally related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Can be combined with due to if both a causal and temporal relationship are specified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909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84018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8B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zn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</p:spPr>
        <p:txBody>
          <a:bodyPr/>
          <a:lstStyle/>
          <a:p>
            <a:r>
              <a:t>314033007 |Uveitic glaucoma (disorder)|- alternate models</a:t>
            </a:r>
          </a:p>
        </p:txBody>
      </p:sp>
      <p:pic>
        <p:nvPicPr>
          <p:cNvPr id="3" name="Picture1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s/GLXhMAAAAlAAAAEQAAAC8B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RHLEBf///wEAAAAAAAAAAAAAAAAAAAAAAAAAAAAAAAAAAAAAAAAAAAAAAAJ/f38AU1NTA8zMzADAwP8Af39/AAAAAAAAAAAAAAAAAP///wAAAAAAIQAAABgAAAAUAAAAIgUAAIwLAACDRwAA6ic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" y="1877060"/>
            <a:ext cx="10790555" cy="46113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DAFE1-EA2D-F649-A0A1-4A699F26A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2371"/>
            <a:ext cx="10515600" cy="540311"/>
          </a:xfrm>
        </p:spPr>
        <p:txBody>
          <a:bodyPr/>
          <a:lstStyle/>
          <a:p>
            <a:r>
              <a:rPr lang="en-US" sz="3200" dirty="0"/>
              <a:t>304026004 |Varicose ulcer of lower extremity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47556ED-EA99-E248-814B-AA4A1FC36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09" y="905435"/>
            <a:ext cx="10198779" cy="5847121"/>
          </a:xfrm>
        </p:spPr>
      </p:pic>
    </p:spTree>
    <p:extLst>
      <p:ext uri="{BB962C8B-B14F-4D97-AF65-F5344CB8AC3E}">
        <p14:creationId xmlns:p14="http://schemas.microsoft.com/office/powerpoint/2010/main" val="242426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26757-91FF-B148-AAD2-FA1B6C14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268029009 |Pathological fracture (disorder)|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C82691D-12C0-184B-A67E-88EB747984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6004" y="1825625"/>
            <a:ext cx="811999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069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F7F6D-6C3B-5B4B-94DD-0A2993F37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268029009 |Pathological fracture (disorder)|-2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394B9B-2CB3-004B-A4A4-F6DA68A6B2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5444" y="1825625"/>
            <a:ext cx="91011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9983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29A53-B022-504F-8E6C-B7E317C09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443165006 |Pathological fracture due to osteoporosis (disorder)|- current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F4B3286-D197-6941-8EB0-C0590AC03D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34057"/>
            <a:ext cx="10515600" cy="213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629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9A36F-F5B5-964A-BDD0-B6DF8EB02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443165006 |Pathological fracture due to osteoporosis (disorder)|- alternate model with 2 due to relationships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ACEE5B2-3F32-1F42-9DCA-62C5930046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30508"/>
            <a:ext cx="10515600" cy="254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733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B630E-0389-E342-877A-8341F0ED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443165006 |Pathological fracture due to osteoporosis (disorder)|- alternate model 1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D41EE70-4B33-2445-B0F2-E44AB394F6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27590"/>
            <a:ext cx="10515600" cy="254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3756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19F9A-7D72-F645-BAEE-B8B2964AA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8409"/>
            <a:ext cx="10515600" cy="522898"/>
          </a:xfrm>
        </p:spPr>
        <p:txBody>
          <a:bodyPr/>
          <a:lstStyle/>
          <a:p>
            <a:r>
              <a:rPr lang="en-US" sz="2400" dirty="0"/>
              <a:t>443165006 |Pathological fracture due to osteoporosis (disorder)|- alternate model 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A6EC7C-428C-C044-9995-A9788A3F8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12192000" cy="58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32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CE878-312A-904C-8E05-BAAE76AE5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osteoporosis a valid morphology?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695E2-22B0-1C45-91BF-51613EC19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Fracture is a morphology in SNOMED</a:t>
            </a:r>
          </a:p>
          <a:p>
            <a:r>
              <a:rPr lang="en-US" dirty="0"/>
              <a:t>Osteoporosis is not a morphology in SNOMED</a:t>
            </a:r>
          </a:p>
        </p:txBody>
      </p:sp>
    </p:spTree>
    <p:extLst>
      <p:ext uri="{BB962C8B-B14F-4D97-AF65-F5344CB8AC3E}">
        <p14:creationId xmlns:p14="http://schemas.microsoft.com/office/powerpoint/2010/main" val="571657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406EB-3C02-A247-AEC4-17B0942C2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      What is Osteoporosis and What Causes It?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D4FE3-B26C-2147-91E5-FC0706D7D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Osteoporosis means “porous bone.” Viewed under a microscope, healthy bone looks like a honeycomb. When osteoporosis occurs, the holes and spaces in the honeycomb are much larger than in healthy bone. Osteoporotic bones have lost density or mass and contain abnormal tissue structure.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DD94F7-F656-AC49-A386-27F5978F1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558" y="367665"/>
            <a:ext cx="723900" cy="660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1307A3-7B90-4249-8DBE-244E80D45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393" y="1905489"/>
            <a:ext cx="4038600" cy="2273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A24F9C-7611-D548-A561-41C2582E4F1C}"/>
              </a:ext>
            </a:extLst>
          </p:cNvPr>
          <p:cNvSpPr txBox="1"/>
          <p:nvPr/>
        </p:nvSpPr>
        <p:spPr>
          <a:xfrm>
            <a:off x="2839915" y="6177280"/>
            <a:ext cx="638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Osteoporosis appears to be a morphologically abnormal structure </a:t>
            </a:r>
          </a:p>
        </p:txBody>
      </p:sp>
    </p:spTree>
    <p:extLst>
      <p:ext uri="{BB962C8B-B14F-4D97-AF65-F5344CB8AC3E}">
        <p14:creationId xmlns:p14="http://schemas.microsoft.com/office/powerpoint/2010/main" val="75713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Issue as stated</a:t>
            </a:r>
            <a:r>
              <a:rPr lang="en-US" dirty="0"/>
              <a:t> (by JCA)</a:t>
            </a:r>
            <a:endParaRPr dirty="0"/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OwsAANhFAAAAJg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“As you are probably aware, I have an aversion to disorder DUE TO disorder concepts”</a:t>
            </a:r>
          </a:p>
          <a:p>
            <a:r>
              <a:rPr lang="en-us" sz="2000" dirty="0"/>
              <a:t>“One of the reasons I don't like using disorder in the DUE TO relationship is because it often hides many relevant relationships from the classifier that would be better explicitly stated in an axiom”.</a:t>
            </a:r>
            <a:r>
              <a:rPr lang="en-US" sz="2000" dirty="0"/>
              <a:t>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This has the effect of creating co-occurrence between 2 disorders - BG</a:t>
            </a:r>
          </a:p>
          <a:p>
            <a:r>
              <a:rPr lang="en-US" sz="2000" dirty="0"/>
              <a:t>It is my impression that we are not trying to represent the natural history of a condition in our concepts.</a:t>
            </a:r>
          </a:p>
          <a:p>
            <a:r>
              <a:rPr lang="en-US" sz="2000" dirty="0"/>
              <a:t>The focus should be the presentation of the clinical condition at the time the assessment is made and a statement related to that instance of the condition.</a:t>
            </a:r>
          </a:p>
          <a:p>
            <a:r>
              <a:rPr lang="en-US" sz="2000" dirty="0"/>
              <a:t>In that sense, we need to identify the actionable focal meaning of the concept.</a:t>
            </a:r>
          </a:p>
          <a:p>
            <a:r>
              <a:rPr lang="en-US" sz="2000" dirty="0"/>
              <a:t>In the case of simple co-occurrence, there are two (or more) focal meanings, which hopefully have the same actionable resolution of the disposition</a:t>
            </a:r>
            <a:endParaRPr lang="en-us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9156B-1550-D94E-A3B4-16E6FCC9E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consistency for due to vs. co-occurrent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CEE4ED39-4B9A-4243-9FE8-43E37FAF1C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994127"/>
              </p:ext>
            </p:extLst>
          </p:nvPr>
        </p:nvGraphicFramePr>
        <p:xfrm>
          <a:off x="838200" y="2073922"/>
          <a:ext cx="10515599" cy="38547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9218">
                  <a:extLst>
                    <a:ext uri="{9D8B030D-6E8A-4147-A177-3AD203B41FA5}">
                      <a16:colId xmlns:a16="http://schemas.microsoft.com/office/drawing/2014/main" val="1826475327"/>
                    </a:ext>
                  </a:extLst>
                </a:gridCol>
                <a:gridCol w="3883088">
                  <a:extLst>
                    <a:ext uri="{9D8B030D-6E8A-4147-A177-3AD203B41FA5}">
                      <a16:colId xmlns:a16="http://schemas.microsoft.com/office/drawing/2014/main" val="1319443111"/>
                    </a:ext>
                  </a:extLst>
                </a:gridCol>
                <a:gridCol w="1869959">
                  <a:extLst>
                    <a:ext uri="{9D8B030D-6E8A-4147-A177-3AD203B41FA5}">
                      <a16:colId xmlns:a16="http://schemas.microsoft.com/office/drawing/2014/main" val="3460779882"/>
                    </a:ext>
                  </a:extLst>
                </a:gridCol>
                <a:gridCol w="1814445">
                  <a:extLst>
                    <a:ext uri="{9D8B030D-6E8A-4147-A177-3AD203B41FA5}">
                      <a16:colId xmlns:a16="http://schemas.microsoft.com/office/drawing/2014/main" val="4020313156"/>
                    </a:ext>
                  </a:extLst>
                </a:gridCol>
                <a:gridCol w="1498889">
                  <a:extLst>
                    <a:ext uri="{9D8B030D-6E8A-4147-A177-3AD203B41FA5}">
                      <a16:colId xmlns:a16="http://schemas.microsoft.com/office/drawing/2014/main" val="3103535958"/>
                    </a:ext>
                  </a:extLst>
                </a:gridCol>
              </a:tblGrid>
              <a:tr h="34564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id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err="1">
                          <a:effectLst/>
                        </a:rPr>
                        <a:t>fsn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JTC - DUE TO/CO-OCCURRENT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BGO - DUE TO/CO-OCCURRENT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</a:rPr>
                        <a:t>Monica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899291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402469004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CO-OCCURRENT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3843040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83850008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Acidosis co-occurrent and due to uremia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901383"/>
                  </a:ext>
                </a:extLst>
              </a:tr>
              <a:tr h="187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735173007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Shock co-occurrent and due to anaphylaxis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BGO: No cause and effect?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544038"/>
                  </a:ext>
                </a:extLst>
              </a:tr>
              <a:tr h="7807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724992007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Epilepsy co-occurrent and due to dementia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Pending review by Epilepsy CRG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TO. Needed for directionality as dementia may result in epilepsy and vice versa. See Cognition and dementia in older patients with epilepsy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46074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195900001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Pneumonia co-occurrent and due to measles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 Organism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Agree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638363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19431000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Arthritis co-occurrent and due to rubella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CAUSED BY Organism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CAUSED BY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Agree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85109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367171000119100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Hematuria co-occurrent and due to cystitis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7330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719680009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toe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050858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14763005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ear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805429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80119007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Pericarditis co-occurrent and due to uremia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438402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190842000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Tophus of hand co-occurrent and due to gout (disorder)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711152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368371000119102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Hematuria co-occurrent and due to trigonitis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379037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281362006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bursa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542824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402470003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digit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BGO: Why co-occurrent?)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415519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27277001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heart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DUE TO BGO: Why co-occurrent?)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CO-OCCURENT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46380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281363001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Tophus of tendon co-occurrent and due to gout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415315"/>
                  </a:ext>
                </a:extLst>
              </a:tr>
              <a:tr h="16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724766009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Chorea co-occurrent and due to Wilson disease (disorder)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DUE TO BGO: Why co-occurrent?)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CO-OCCURENT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73" marR="8773" marT="877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9061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4045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KEb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PwIAANhFAABnCgAAAAAAACYAAAAIAAAAAQAAAAAAAAA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</p:spPr>
        <p:txBody>
          <a:bodyPr/>
          <a:lstStyle/>
          <a:p>
            <a:r>
              <a:t>Questions</a:t>
            </a:r>
          </a:p>
        </p:txBody>
      </p:sp>
      <p:sp>
        <p:nvSpPr>
          <p:cNvPr id="3" name="Text Placeholder 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s/GLXhMAAAAlAAAAZAAAAA0AAAAASAAAAEgAAABI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AU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s1AAAMAAAAEAAAAAAAAAAAAAAAAAAAAAAAAAAeAAAAaAAAAAAAAAAAAAAAAAAAAAAAAAAAAAAAECcAABAnAAAAAAAAAAAAAAAAAAAAAAAAAAAAAAAAAAAAAAAAAAAAABQAAAAAAAAAwMD/AAAAAABkAAAAMgAAAAAAAABkAAAAAAAAAH9/fwAKAAAAHwAAAFQAAABEcsQF////AQAAAAAAAAAAAAAAAAAAAAAAAAAAAAAAAAAAAAAAAAAAAAAAAH9/fwBTU1MDzMzMAMDA/wB/f38AAAAAAAAAAAAAAAAAAAAAAAAAAAAhAAAAGAAAABQAAAAoBQAAOwsAANhFAAAAJgAAEAAAACYAAAAIAAAAAAAAAAAAAAA="/>
              </a:ext>
            </a:extLst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Main result of adding additional relationships to an axiom instead of using a due to relationship appears to be to assert co-occurrence with the causative disorder</a:t>
            </a:r>
          </a:p>
          <a:p>
            <a:r>
              <a:rPr lang="en-us" dirty="0"/>
              <a:t>Would adding additional relationships to an axiom replace all due to disorder relationships</a:t>
            </a:r>
            <a:r>
              <a:rPr lang="en-US" dirty="0"/>
              <a:t> or some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If </a:t>
            </a:r>
            <a:r>
              <a:rPr lang="en-US" dirty="0"/>
              <a:t>some</a:t>
            </a:r>
            <a:r>
              <a:rPr lang="en-us" dirty="0"/>
              <a:t>, this resurfaces the issue we had with the co-occurrent and due to pattern in terms of maintaining modeling consistency and was the main reason we retired this modeling pattern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57BF2-E3BB-4247-B31E-74B60FB6D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Concerns voiced by BGO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E8AA7-8D46-A042-9F06-ACFE71C11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325"/>
            <a:ext cx="10515600" cy="4908550"/>
          </a:xfrm>
        </p:spPr>
        <p:txBody>
          <a:bodyPr/>
          <a:lstStyle/>
          <a:p>
            <a:pPr marL="0" indent="0">
              <a:buNone/>
            </a:pPr>
            <a:endParaRPr lang="en-US" sz="1800" dirty="0"/>
          </a:p>
          <a:p>
            <a:pPr fontAlgn="base"/>
            <a:r>
              <a:rPr lang="en-US" sz="1600" dirty="0"/>
              <a:t>If the idea to model many/most of the combined disorders with a causal relationship as co-occurrent but with some exceptions, I think we are going back to square one which is why we decided to not use co-occurrent and due to, i.e. it places the decision when to use the exception on the author which will invariably lead to inconsistency. </a:t>
            </a:r>
          </a:p>
          <a:p>
            <a:pPr fontAlgn="base"/>
            <a:r>
              <a:rPr lang="en-US" sz="1600" dirty="0"/>
              <a:t>I have had difficulty trying to decide exactly what the exceptions are that would require due to rather than co-occurrence. </a:t>
            </a:r>
          </a:p>
          <a:p>
            <a:pPr fontAlgn="base"/>
            <a:r>
              <a:rPr lang="en-US" sz="1600" dirty="0"/>
              <a:t>Possible solutions all directed at maintaining a consistent approach to authoring.</a:t>
            </a:r>
          </a:p>
          <a:p>
            <a:pPr lvl="1" fontAlgn="base"/>
            <a:r>
              <a:rPr lang="en-US" sz="1600" dirty="0"/>
              <a:t>Model all combined disorders with a causal relationship as co-occurrent with the implied meaning that co-occurrence signifies a causal relationship. This has several drawbacks. </a:t>
            </a:r>
          </a:p>
          <a:p>
            <a:pPr lvl="2" fontAlgn="base"/>
            <a:r>
              <a:rPr lang="en-US" sz="1600" dirty="0"/>
              <a:t>It does not mesh with the WHO view of causality</a:t>
            </a:r>
          </a:p>
          <a:p>
            <a:pPr lvl="3" fontAlgn="base"/>
            <a:r>
              <a:rPr lang="en-US" sz="1600" dirty="0"/>
              <a:t>2,252 ICD-10 terms contain “due to”</a:t>
            </a:r>
          </a:p>
          <a:p>
            <a:pPr lvl="2" fontAlgn="base"/>
            <a:r>
              <a:rPr lang="en-US" sz="1600" dirty="0"/>
              <a:t>It will impact how we model syndromes and manifestations of systemic disorders</a:t>
            </a:r>
          </a:p>
          <a:p>
            <a:pPr lvl="2" fontAlgn="base"/>
            <a:r>
              <a:rPr lang="en-US" sz="1600" dirty="0"/>
              <a:t>How would we name these?</a:t>
            </a:r>
          </a:p>
          <a:p>
            <a:pPr lvl="1" fontAlgn="base"/>
            <a:r>
              <a:rPr lang="en-US" sz="1600" dirty="0"/>
              <a:t>Model all combined disorders with a causal relationship as co-occurrent and due to. </a:t>
            </a:r>
          </a:p>
          <a:p>
            <a:pPr lvl="1" fontAlgn="base"/>
            <a:r>
              <a:rPr lang="en-US" sz="1600" dirty="0"/>
              <a:t>Model all combined disorders with a causal relationship as due to. The causal condition can be retrieved using ECL queries.</a:t>
            </a:r>
          </a:p>
          <a:p>
            <a:pPr fontAlgn="base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6230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928C5-3A00-334D-A643-78915897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- causality 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3E1FFF6-48AD-1F4D-8162-ED49F59B79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6700" y="1843405"/>
            <a:ext cx="5981700" cy="43763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9273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34D207-227E-1241-AC85-9F2CEA8DF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examples</a:t>
            </a:r>
          </a:p>
        </p:txBody>
      </p:sp>
    </p:spTree>
    <p:extLst>
      <p:ext uri="{BB962C8B-B14F-4D97-AF65-F5344CB8AC3E}">
        <p14:creationId xmlns:p14="http://schemas.microsoft.com/office/powerpoint/2010/main" val="1618484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6FF96-7197-C545-99BD-C07826A45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Gout – current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602D059-4DA7-7449-93D3-BE0A3F3C16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74617"/>
            <a:ext cx="10515600" cy="21717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2DA5F64-792E-1349-AC44-9BEE396F184E}"/>
              </a:ext>
            </a:extLst>
          </p:cNvPr>
          <p:cNvSpPr/>
          <p:nvPr/>
        </p:nvSpPr>
        <p:spPr>
          <a:xfrm>
            <a:off x="6770318" y="2339293"/>
            <a:ext cx="1189972" cy="2187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1EDA5F-0921-7E48-8CCB-4CCAF097E37D}"/>
              </a:ext>
            </a:extLst>
          </p:cNvPr>
          <p:cNvSpPr txBox="1"/>
          <p:nvPr/>
        </p:nvSpPr>
        <p:spPr>
          <a:xfrm>
            <a:off x="1388566" y="5285984"/>
            <a:ext cx="9673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FSN states this is an inflammatory disorder but there is no mention of inflammation in the model</a:t>
            </a:r>
          </a:p>
        </p:txBody>
      </p:sp>
    </p:spTree>
    <p:extLst>
      <p:ext uri="{BB962C8B-B14F-4D97-AF65-F5344CB8AC3E}">
        <p14:creationId xmlns:p14="http://schemas.microsoft.com/office/powerpoint/2010/main" val="185228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9BBBB-208E-9C46-844A-A596C73F1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1"/>
            <a:ext cx="10515600" cy="961478"/>
          </a:xfrm>
        </p:spPr>
        <p:txBody>
          <a:bodyPr/>
          <a:lstStyle/>
          <a:p>
            <a:r>
              <a:rPr lang="en-US" dirty="0"/>
              <a:t>Gout – proposed revision to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5874F9F-8861-7746-9EAE-969FEEE275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8827" y="1210133"/>
            <a:ext cx="10515600" cy="43257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084BB9-A5C3-3E49-8A12-78395622FED7}"/>
              </a:ext>
            </a:extLst>
          </p:cNvPr>
          <p:cNvSpPr/>
          <p:nvPr/>
        </p:nvSpPr>
        <p:spPr>
          <a:xfrm>
            <a:off x="7601211" y="5959726"/>
            <a:ext cx="3553216" cy="2154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800" dirty="0"/>
              <a:t>Or 112654002 |Deposition of sodium urate crystals (morphologic abnormality)|?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9FDB44-0783-8045-B3AF-C1E2BE2E86E5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9216928" y="3372994"/>
            <a:ext cx="160891" cy="2586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145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FD735A-7170-6E4B-820E-F80F7926E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Arthritis due to gout (disorder)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367B4E8-62CF-3D48-A0EB-BC5868E56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09338"/>
            <a:ext cx="10515600" cy="33839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7D9F22-D57D-F84F-AAD2-EA2DCF4F0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993279"/>
            <a:ext cx="3187700" cy="3937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468CF2-FF5F-C541-BF8F-613AD38A657E}"/>
              </a:ext>
            </a:extLst>
          </p:cNvPr>
          <p:cNvSpPr/>
          <p:nvPr/>
        </p:nvSpPr>
        <p:spPr>
          <a:xfrm>
            <a:off x="3905750" y="5942251"/>
            <a:ext cx="49839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Open Sans"/>
              </a:rPr>
              <a:t>Gout is a common form of inflammatory arthritis…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0009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>
          <a:noFill/>
        </a:ln>
      </a:spPr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A7A7A7"/>
        </a:dk2>
        <a:lt2>
          <a:srgbClr val="535353"/>
        </a:lt2>
        <a:accent1>
          <a:srgbClr val="4472C4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5B9BD5"/>
        </a:accent5>
        <a:accent6>
          <a:srgbClr val="70AD47"/>
        </a:accent6>
        <a:hlink>
          <a:srgbClr val="0000FF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1519</Words>
  <Application>Microsoft Macintosh PowerPoint</Application>
  <PresentationFormat>Widescreen</PresentationFormat>
  <Paragraphs>182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Open Sans</vt:lpstr>
      <vt:lpstr>Roboto</vt:lpstr>
      <vt:lpstr>Presentation</vt:lpstr>
      <vt:lpstr>Disorder due to disorder - due to vs explict statements in an axiom (aka due to vs. co-occurrent)</vt:lpstr>
      <vt:lpstr>Modeling patterns for combined disorders</vt:lpstr>
      <vt:lpstr>Issue as stated (by JCA)</vt:lpstr>
      <vt:lpstr>Concerns voiced by BGO</vt:lpstr>
      <vt:lpstr>WHO - causality </vt:lpstr>
      <vt:lpstr>Modeling examples</vt:lpstr>
      <vt:lpstr>Gout – current model</vt:lpstr>
      <vt:lpstr>Gout – proposed revision to model</vt:lpstr>
      <vt:lpstr>Arthritis due to gout (disorder)</vt:lpstr>
      <vt:lpstr>Arthritis due to gout (disorder) – revised model</vt:lpstr>
      <vt:lpstr>Tophus co-occurrent and due to gout (disorder) –current model</vt:lpstr>
      <vt:lpstr>Deposition (morphologic abnormality) hierarchy</vt:lpstr>
      <vt:lpstr>Gouty tophus</vt:lpstr>
      <vt:lpstr>Injuries – co-occurrent vs. 2 due tos </vt:lpstr>
      <vt:lpstr> Definition of cerebrovascular accident* (Acute non-traumatic brain injury with resulting neurological dysfunction due to cerebrovascular disease) </vt:lpstr>
      <vt:lpstr>422504002 |Ischemic stroke (disorder)|</vt:lpstr>
      <vt:lpstr>724994008 |Cerebral ischemic stroke due to stenosis of extracranial large artery (disorder)|</vt:lpstr>
      <vt:lpstr>724994008 |Cerebral ischemic stroke due to stenosis of extracranial large artery (disorder)|- alternate model</vt:lpstr>
      <vt:lpstr>870526002 |Abnormal uterine bleeding due to endometrial polyp (disorder)|</vt:lpstr>
      <vt:lpstr>314033007 |Uveitic glaucoma (disorder)|- alternate models</vt:lpstr>
      <vt:lpstr>304026004 |Varicose ulcer of lower extremity (disorder)|</vt:lpstr>
      <vt:lpstr>268029009 |Pathological fracture (disorder)|</vt:lpstr>
      <vt:lpstr>268029009 |Pathological fracture (disorder)|-2</vt:lpstr>
      <vt:lpstr>443165006 |Pathological fracture due to osteoporosis (disorder)|- current model</vt:lpstr>
      <vt:lpstr>443165006 |Pathological fracture due to osteoporosis (disorder)|- alternate model with 2 due to relationships</vt:lpstr>
      <vt:lpstr>443165006 |Pathological fracture due to osteoporosis (disorder)|- alternate model 1</vt:lpstr>
      <vt:lpstr>443165006 |Pathological fracture due to osteoporosis (disorder)|- alternate model 2</vt:lpstr>
      <vt:lpstr>Is osteoporosis a valid morphology?</vt:lpstr>
      <vt:lpstr>       What is Osteoporosis and What Causes It? </vt:lpstr>
      <vt:lpstr>Modeling consistency for due to vs. co-occurrent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</dc:title>
  <dc:subject/>
  <dc:creator>Bruce J Goldberg</dc:creator>
  <cp:keywords/>
  <dc:description/>
  <cp:lastModifiedBy>Bruce Goldberg</cp:lastModifiedBy>
  <cp:revision>9</cp:revision>
  <dcterms:created xsi:type="dcterms:W3CDTF">2020-01-07T08:08:19Z</dcterms:created>
  <dcterms:modified xsi:type="dcterms:W3CDTF">2020-08-27T16:54:50Z</dcterms:modified>
</cp:coreProperties>
</file>