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8" r:id="rId1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2" d="100"/>
          <a:sy n="82" d="100"/>
        </p:scale>
        <p:origin x="643"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F219F0-B05F-450D-A18C-1572C69088FE}"/>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US"/>
          </a:p>
        </p:txBody>
      </p:sp>
      <p:sp>
        <p:nvSpPr>
          <p:cNvPr id="3" name="Sous-titre 2">
            <a:extLst>
              <a:ext uri="{FF2B5EF4-FFF2-40B4-BE49-F238E27FC236}">
                <a16:creationId xmlns:a16="http://schemas.microsoft.com/office/drawing/2014/main" id="{79D8AF1D-6264-4B91-B656-8275D35A8A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a:p>
        </p:txBody>
      </p:sp>
      <p:sp>
        <p:nvSpPr>
          <p:cNvPr id="4" name="Espace réservé de la date 3">
            <a:extLst>
              <a:ext uri="{FF2B5EF4-FFF2-40B4-BE49-F238E27FC236}">
                <a16:creationId xmlns:a16="http://schemas.microsoft.com/office/drawing/2014/main" id="{F237B946-BFB2-408B-8F16-5311F5F05917}"/>
              </a:ext>
            </a:extLst>
          </p:cNvPr>
          <p:cNvSpPr>
            <a:spLocks noGrp="1"/>
          </p:cNvSpPr>
          <p:nvPr>
            <p:ph type="dt" sz="half" idx="10"/>
          </p:nvPr>
        </p:nvSpPr>
        <p:spPr/>
        <p:txBody>
          <a:bodyPr/>
          <a:lstStyle/>
          <a:p>
            <a:fld id="{6F00ACBC-BE4F-46D8-ABD2-5D87E23D5665}" type="datetimeFigureOut">
              <a:rPr lang="en-US" smtClean="0"/>
              <a:t>11/7/2019</a:t>
            </a:fld>
            <a:endParaRPr lang="en-US"/>
          </a:p>
        </p:txBody>
      </p:sp>
      <p:sp>
        <p:nvSpPr>
          <p:cNvPr id="5" name="Espace réservé du pied de page 4">
            <a:extLst>
              <a:ext uri="{FF2B5EF4-FFF2-40B4-BE49-F238E27FC236}">
                <a16:creationId xmlns:a16="http://schemas.microsoft.com/office/drawing/2014/main" id="{797CFF34-F4B7-4587-9A72-3BA5A10E4731}"/>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02C30E1F-2261-4FDD-B221-C109786DD3CA}"/>
              </a:ext>
            </a:extLst>
          </p:cNvPr>
          <p:cNvSpPr>
            <a:spLocks noGrp="1"/>
          </p:cNvSpPr>
          <p:nvPr>
            <p:ph type="sldNum" sz="quarter" idx="12"/>
          </p:nvPr>
        </p:nvSpPr>
        <p:spPr/>
        <p:txBody>
          <a:bodyPr/>
          <a:lstStyle/>
          <a:p>
            <a:fld id="{E2D4794A-E27A-4BEC-A5F0-A77920D4E445}" type="slidenum">
              <a:rPr lang="en-US" smtClean="0"/>
              <a:t>‹N°›</a:t>
            </a:fld>
            <a:endParaRPr lang="en-US"/>
          </a:p>
        </p:txBody>
      </p:sp>
    </p:spTree>
    <p:extLst>
      <p:ext uri="{BB962C8B-B14F-4D97-AF65-F5344CB8AC3E}">
        <p14:creationId xmlns:p14="http://schemas.microsoft.com/office/powerpoint/2010/main" val="829718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F9CF788-4481-4E04-A292-BF5D97D4F72F}"/>
              </a:ext>
            </a:extLst>
          </p:cNvPr>
          <p:cNvSpPr>
            <a:spLocks noGrp="1"/>
          </p:cNvSpPr>
          <p:nvPr>
            <p:ph type="title"/>
          </p:nvPr>
        </p:nvSpPr>
        <p:spPr/>
        <p:txBody>
          <a:bodyPr/>
          <a:lstStyle/>
          <a:p>
            <a:r>
              <a:rPr lang="fr-FR"/>
              <a:t>Modifiez le style du titre</a:t>
            </a:r>
            <a:endParaRPr lang="en-US"/>
          </a:p>
        </p:txBody>
      </p:sp>
      <p:sp>
        <p:nvSpPr>
          <p:cNvPr id="3" name="Espace réservé du texte vertical 2">
            <a:extLst>
              <a:ext uri="{FF2B5EF4-FFF2-40B4-BE49-F238E27FC236}">
                <a16:creationId xmlns:a16="http://schemas.microsoft.com/office/drawing/2014/main" id="{9C776E27-F8AD-4E15-920A-F3BD9CC7932F}"/>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9154248B-7851-48C5-8AF7-4048021FD2D9}"/>
              </a:ext>
            </a:extLst>
          </p:cNvPr>
          <p:cNvSpPr>
            <a:spLocks noGrp="1"/>
          </p:cNvSpPr>
          <p:nvPr>
            <p:ph type="dt" sz="half" idx="10"/>
          </p:nvPr>
        </p:nvSpPr>
        <p:spPr/>
        <p:txBody>
          <a:bodyPr/>
          <a:lstStyle/>
          <a:p>
            <a:fld id="{6F00ACBC-BE4F-46D8-ABD2-5D87E23D5665}" type="datetimeFigureOut">
              <a:rPr lang="en-US" smtClean="0"/>
              <a:t>11/7/2019</a:t>
            </a:fld>
            <a:endParaRPr lang="en-US"/>
          </a:p>
        </p:txBody>
      </p:sp>
      <p:sp>
        <p:nvSpPr>
          <p:cNvPr id="5" name="Espace réservé du pied de page 4">
            <a:extLst>
              <a:ext uri="{FF2B5EF4-FFF2-40B4-BE49-F238E27FC236}">
                <a16:creationId xmlns:a16="http://schemas.microsoft.com/office/drawing/2014/main" id="{F78223DE-E1F6-49FD-9B4A-05AC50E46116}"/>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D07B463C-21CC-41E0-80D2-48EC8B87E616}"/>
              </a:ext>
            </a:extLst>
          </p:cNvPr>
          <p:cNvSpPr>
            <a:spLocks noGrp="1"/>
          </p:cNvSpPr>
          <p:nvPr>
            <p:ph type="sldNum" sz="quarter" idx="12"/>
          </p:nvPr>
        </p:nvSpPr>
        <p:spPr/>
        <p:txBody>
          <a:bodyPr/>
          <a:lstStyle/>
          <a:p>
            <a:fld id="{E2D4794A-E27A-4BEC-A5F0-A77920D4E445}" type="slidenum">
              <a:rPr lang="en-US" smtClean="0"/>
              <a:t>‹N°›</a:t>
            </a:fld>
            <a:endParaRPr lang="en-US"/>
          </a:p>
        </p:txBody>
      </p:sp>
    </p:spTree>
    <p:extLst>
      <p:ext uri="{BB962C8B-B14F-4D97-AF65-F5344CB8AC3E}">
        <p14:creationId xmlns:p14="http://schemas.microsoft.com/office/powerpoint/2010/main" val="3397255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0689FF9C-87A2-48BB-873D-1CAF5925506B}"/>
              </a:ext>
            </a:extLst>
          </p:cNvPr>
          <p:cNvSpPr>
            <a:spLocks noGrp="1"/>
          </p:cNvSpPr>
          <p:nvPr>
            <p:ph type="title" orient="vert"/>
          </p:nvPr>
        </p:nvSpPr>
        <p:spPr>
          <a:xfrm>
            <a:off x="8724900" y="365125"/>
            <a:ext cx="2628900" cy="5811838"/>
          </a:xfrm>
        </p:spPr>
        <p:txBody>
          <a:bodyPr vert="eaVert"/>
          <a:lstStyle/>
          <a:p>
            <a:r>
              <a:rPr lang="fr-FR"/>
              <a:t>Modifiez le style du titre</a:t>
            </a:r>
            <a:endParaRPr lang="en-US"/>
          </a:p>
        </p:txBody>
      </p:sp>
      <p:sp>
        <p:nvSpPr>
          <p:cNvPr id="3" name="Espace réservé du texte vertical 2">
            <a:extLst>
              <a:ext uri="{FF2B5EF4-FFF2-40B4-BE49-F238E27FC236}">
                <a16:creationId xmlns:a16="http://schemas.microsoft.com/office/drawing/2014/main" id="{957A1369-A450-4A65-B191-CDDA079E450E}"/>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C30001E6-8E94-4BB8-9727-6D623CE07CFF}"/>
              </a:ext>
            </a:extLst>
          </p:cNvPr>
          <p:cNvSpPr>
            <a:spLocks noGrp="1"/>
          </p:cNvSpPr>
          <p:nvPr>
            <p:ph type="dt" sz="half" idx="10"/>
          </p:nvPr>
        </p:nvSpPr>
        <p:spPr/>
        <p:txBody>
          <a:bodyPr/>
          <a:lstStyle/>
          <a:p>
            <a:fld id="{6F00ACBC-BE4F-46D8-ABD2-5D87E23D5665}" type="datetimeFigureOut">
              <a:rPr lang="en-US" smtClean="0"/>
              <a:t>11/7/2019</a:t>
            </a:fld>
            <a:endParaRPr lang="en-US"/>
          </a:p>
        </p:txBody>
      </p:sp>
      <p:sp>
        <p:nvSpPr>
          <p:cNvPr id="5" name="Espace réservé du pied de page 4">
            <a:extLst>
              <a:ext uri="{FF2B5EF4-FFF2-40B4-BE49-F238E27FC236}">
                <a16:creationId xmlns:a16="http://schemas.microsoft.com/office/drawing/2014/main" id="{5CADFEA4-0AAE-447D-B56D-C442ABFBE1B4}"/>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B7658DC4-192D-489F-AFB6-B5E3A136995F}"/>
              </a:ext>
            </a:extLst>
          </p:cNvPr>
          <p:cNvSpPr>
            <a:spLocks noGrp="1"/>
          </p:cNvSpPr>
          <p:nvPr>
            <p:ph type="sldNum" sz="quarter" idx="12"/>
          </p:nvPr>
        </p:nvSpPr>
        <p:spPr/>
        <p:txBody>
          <a:bodyPr/>
          <a:lstStyle/>
          <a:p>
            <a:fld id="{E2D4794A-E27A-4BEC-A5F0-A77920D4E445}" type="slidenum">
              <a:rPr lang="en-US" smtClean="0"/>
              <a:t>‹N°›</a:t>
            </a:fld>
            <a:endParaRPr lang="en-US"/>
          </a:p>
        </p:txBody>
      </p:sp>
    </p:spTree>
    <p:extLst>
      <p:ext uri="{BB962C8B-B14F-4D97-AF65-F5344CB8AC3E}">
        <p14:creationId xmlns:p14="http://schemas.microsoft.com/office/powerpoint/2010/main" val="1787680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DBCC6C-8569-4EED-AE89-8618807709B1}"/>
              </a:ext>
            </a:extLst>
          </p:cNvPr>
          <p:cNvSpPr>
            <a:spLocks noGrp="1"/>
          </p:cNvSpPr>
          <p:nvPr>
            <p:ph type="title"/>
          </p:nvPr>
        </p:nvSpPr>
        <p:spPr/>
        <p:txBody>
          <a:bodyPr/>
          <a:lstStyle/>
          <a:p>
            <a:r>
              <a:rPr lang="fr-FR"/>
              <a:t>Modifiez le style du titre</a:t>
            </a:r>
            <a:endParaRPr lang="en-US"/>
          </a:p>
        </p:txBody>
      </p:sp>
      <p:sp>
        <p:nvSpPr>
          <p:cNvPr id="3" name="Espace réservé du contenu 2">
            <a:extLst>
              <a:ext uri="{FF2B5EF4-FFF2-40B4-BE49-F238E27FC236}">
                <a16:creationId xmlns:a16="http://schemas.microsoft.com/office/drawing/2014/main" id="{B12526EF-8FA5-45A0-AC6B-3238CDFBE926}"/>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CDA07738-0914-46A4-BB9C-EC814B41D5E9}"/>
              </a:ext>
            </a:extLst>
          </p:cNvPr>
          <p:cNvSpPr>
            <a:spLocks noGrp="1"/>
          </p:cNvSpPr>
          <p:nvPr>
            <p:ph type="dt" sz="half" idx="10"/>
          </p:nvPr>
        </p:nvSpPr>
        <p:spPr/>
        <p:txBody>
          <a:bodyPr/>
          <a:lstStyle/>
          <a:p>
            <a:fld id="{6F00ACBC-BE4F-46D8-ABD2-5D87E23D5665}" type="datetimeFigureOut">
              <a:rPr lang="en-US" smtClean="0"/>
              <a:t>11/7/2019</a:t>
            </a:fld>
            <a:endParaRPr lang="en-US"/>
          </a:p>
        </p:txBody>
      </p:sp>
      <p:sp>
        <p:nvSpPr>
          <p:cNvPr id="5" name="Espace réservé du pied de page 4">
            <a:extLst>
              <a:ext uri="{FF2B5EF4-FFF2-40B4-BE49-F238E27FC236}">
                <a16:creationId xmlns:a16="http://schemas.microsoft.com/office/drawing/2014/main" id="{6AA88260-5AFD-4FD8-A6E5-A780009F8FBF}"/>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C92EC765-B04E-4900-959B-CBC63A768C43}"/>
              </a:ext>
            </a:extLst>
          </p:cNvPr>
          <p:cNvSpPr>
            <a:spLocks noGrp="1"/>
          </p:cNvSpPr>
          <p:nvPr>
            <p:ph type="sldNum" sz="quarter" idx="12"/>
          </p:nvPr>
        </p:nvSpPr>
        <p:spPr/>
        <p:txBody>
          <a:bodyPr/>
          <a:lstStyle/>
          <a:p>
            <a:fld id="{E2D4794A-E27A-4BEC-A5F0-A77920D4E445}" type="slidenum">
              <a:rPr lang="en-US" smtClean="0"/>
              <a:t>‹N°›</a:t>
            </a:fld>
            <a:endParaRPr lang="en-US"/>
          </a:p>
        </p:txBody>
      </p:sp>
    </p:spTree>
    <p:extLst>
      <p:ext uri="{BB962C8B-B14F-4D97-AF65-F5344CB8AC3E}">
        <p14:creationId xmlns:p14="http://schemas.microsoft.com/office/powerpoint/2010/main" val="3188137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E55038F-3572-4E13-8E8A-096D2F7FE004}"/>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US"/>
          </a:p>
        </p:txBody>
      </p:sp>
      <p:sp>
        <p:nvSpPr>
          <p:cNvPr id="3" name="Espace réservé du texte 2">
            <a:extLst>
              <a:ext uri="{FF2B5EF4-FFF2-40B4-BE49-F238E27FC236}">
                <a16:creationId xmlns:a16="http://schemas.microsoft.com/office/drawing/2014/main" id="{45676E2D-8B77-4138-8A75-4B54B89C8AC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0A2DD7CC-9AD2-4D19-BF81-82B74B7F9DBF}"/>
              </a:ext>
            </a:extLst>
          </p:cNvPr>
          <p:cNvSpPr>
            <a:spLocks noGrp="1"/>
          </p:cNvSpPr>
          <p:nvPr>
            <p:ph type="dt" sz="half" idx="10"/>
          </p:nvPr>
        </p:nvSpPr>
        <p:spPr/>
        <p:txBody>
          <a:bodyPr/>
          <a:lstStyle/>
          <a:p>
            <a:fld id="{6F00ACBC-BE4F-46D8-ABD2-5D87E23D5665}" type="datetimeFigureOut">
              <a:rPr lang="en-US" smtClean="0"/>
              <a:t>11/7/2019</a:t>
            </a:fld>
            <a:endParaRPr lang="en-US"/>
          </a:p>
        </p:txBody>
      </p:sp>
      <p:sp>
        <p:nvSpPr>
          <p:cNvPr id="5" name="Espace réservé du pied de page 4">
            <a:extLst>
              <a:ext uri="{FF2B5EF4-FFF2-40B4-BE49-F238E27FC236}">
                <a16:creationId xmlns:a16="http://schemas.microsoft.com/office/drawing/2014/main" id="{8A8723D2-9B2B-40DD-B6C0-DDE9A789F56F}"/>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21CED2AF-E8E6-4A58-8E2B-087BEF64F032}"/>
              </a:ext>
            </a:extLst>
          </p:cNvPr>
          <p:cNvSpPr>
            <a:spLocks noGrp="1"/>
          </p:cNvSpPr>
          <p:nvPr>
            <p:ph type="sldNum" sz="quarter" idx="12"/>
          </p:nvPr>
        </p:nvSpPr>
        <p:spPr/>
        <p:txBody>
          <a:bodyPr/>
          <a:lstStyle/>
          <a:p>
            <a:fld id="{E2D4794A-E27A-4BEC-A5F0-A77920D4E445}" type="slidenum">
              <a:rPr lang="en-US" smtClean="0"/>
              <a:t>‹N°›</a:t>
            </a:fld>
            <a:endParaRPr lang="en-US"/>
          </a:p>
        </p:txBody>
      </p:sp>
    </p:spTree>
    <p:extLst>
      <p:ext uri="{BB962C8B-B14F-4D97-AF65-F5344CB8AC3E}">
        <p14:creationId xmlns:p14="http://schemas.microsoft.com/office/powerpoint/2010/main" val="11448507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7F0C6F0-38FC-4BAD-B2CB-7A905B68C3DC}"/>
              </a:ext>
            </a:extLst>
          </p:cNvPr>
          <p:cNvSpPr>
            <a:spLocks noGrp="1"/>
          </p:cNvSpPr>
          <p:nvPr>
            <p:ph type="title"/>
          </p:nvPr>
        </p:nvSpPr>
        <p:spPr/>
        <p:txBody>
          <a:bodyPr/>
          <a:lstStyle/>
          <a:p>
            <a:r>
              <a:rPr lang="fr-FR"/>
              <a:t>Modifiez le style du titre</a:t>
            </a:r>
            <a:endParaRPr lang="en-US"/>
          </a:p>
        </p:txBody>
      </p:sp>
      <p:sp>
        <p:nvSpPr>
          <p:cNvPr id="3" name="Espace réservé du contenu 2">
            <a:extLst>
              <a:ext uri="{FF2B5EF4-FFF2-40B4-BE49-F238E27FC236}">
                <a16:creationId xmlns:a16="http://schemas.microsoft.com/office/drawing/2014/main" id="{8D490BD6-60F2-4061-BC0A-9BB120C38D6F}"/>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contenu 3">
            <a:extLst>
              <a:ext uri="{FF2B5EF4-FFF2-40B4-BE49-F238E27FC236}">
                <a16:creationId xmlns:a16="http://schemas.microsoft.com/office/drawing/2014/main" id="{CF5F46AF-5A47-44FA-880B-9ACA05E17C9F}"/>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4">
            <a:extLst>
              <a:ext uri="{FF2B5EF4-FFF2-40B4-BE49-F238E27FC236}">
                <a16:creationId xmlns:a16="http://schemas.microsoft.com/office/drawing/2014/main" id="{83CC2B29-BB61-4E8D-B563-99A7940EAF56}"/>
              </a:ext>
            </a:extLst>
          </p:cNvPr>
          <p:cNvSpPr>
            <a:spLocks noGrp="1"/>
          </p:cNvSpPr>
          <p:nvPr>
            <p:ph type="dt" sz="half" idx="10"/>
          </p:nvPr>
        </p:nvSpPr>
        <p:spPr/>
        <p:txBody>
          <a:bodyPr/>
          <a:lstStyle/>
          <a:p>
            <a:fld id="{6F00ACBC-BE4F-46D8-ABD2-5D87E23D5665}" type="datetimeFigureOut">
              <a:rPr lang="en-US" smtClean="0"/>
              <a:t>11/7/2019</a:t>
            </a:fld>
            <a:endParaRPr lang="en-US"/>
          </a:p>
        </p:txBody>
      </p:sp>
      <p:sp>
        <p:nvSpPr>
          <p:cNvPr id="6" name="Espace réservé du pied de page 5">
            <a:extLst>
              <a:ext uri="{FF2B5EF4-FFF2-40B4-BE49-F238E27FC236}">
                <a16:creationId xmlns:a16="http://schemas.microsoft.com/office/drawing/2014/main" id="{0FE4BA95-2E97-4700-89AC-3B01E248C3FB}"/>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565A9DFE-CF6C-4441-A8DA-F60E6FCCC52C}"/>
              </a:ext>
            </a:extLst>
          </p:cNvPr>
          <p:cNvSpPr>
            <a:spLocks noGrp="1"/>
          </p:cNvSpPr>
          <p:nvPr>
            <p:ph type="sldNum" sz="quarter" idx="12"/>
          </p:nvPr>
        </p:nvSpPr>
        <p:spPr/>
        <p:txBody>
          <a:bodyPr/>
          <a:lstStyle/>
          <a:p>
            <a:fld id="{E2D4794A-E27A-4BEC-A5F0-A77920D4E445}" type="slidenum">
              <a:rPr lang="en-US" smtClean="0"/>
              <a:t>‹N°›</a:t>
            </a:fld>
            <a:endParaRPr lang="en-US"/>
          </a:p>
        </p:txBody>
      </p:sp>
    </p:spTree>
    <p:extLst>
      <p:ext uri="{BB962C8B-B14F-4D97-AF65-F5344CB8AC3E}">
        <p14:creationId xmlns:p14="http://schemas.microsoft.com/office/powerpoint/2010/main" val="3420969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C2A0EB-C457-43DE-9ACF-4A0E87C81FDB}"/>
              </a:ext>
            </a:extLst>
          </p:cNvPr>
          <p:cNvSpPr>
            <a:spLocks noGrp="1"/>
          </p:cNvSpPr>
          <p:nvPr>
            <p:ph type="title"/>
          </p:nvPr>
        </p:nvSpPr>
        <p:spPr>
          <a:xfrm>
            <a:off x="839788" y="365125"/>
            <a:ext cx="10515600" cy="1325563"/>
          </a:xfrm>
        </p:spPr>
        <p:txBody>
          <a:bodyPr/>
          <a:lstStyle/>
          <a:p>
            <a:r>
              <a:rPr lang="fr-FR"/>
              <a:t>Modifiez le style du titre</a:t>
            </a:r>
            <a:endParaRPr lang="en-US"/>
          </a:p>
        </p:txBody>
      </p:sp>
      <p:sp>
        <p:nvSpPr>
          <p:cNvPr id="3" name="Espace réservé du texte 2">
            <a:extLst>
              <a:ext uri="{FF2B5EF4-FFF2-40B4-BE49-F238E27FC236}">
                <a16:creationId xmlns:a16="http://schemas.microsoft.com/office/drawing/2014/main" id="{2D2B165E-2221-41B0-99F9-169568D184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A71DBBBF-E2C0-45C7-9805-A31B0F893561}"/>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texte 4">
            <a:extLst>
              <a:ext uri="{FF2B5EF4-FFF2-40B4-BE49-F238E27FC236}">
                <a16:creationId xmlns:a16="http://schemas.microsoft.com/office/drawing/2014/main" id="{764A0FB0-CB9C-4758-B7BC-88FC8EF9258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16E425C9-CC15-4BAF-A992-ECC2C9611C9D}"/>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e la date 6">
            <a:extLst>
              <a:ext uri="{FF2B5EF4-FFF2-40B4-BE49-F238E27FC236}">
                <a16:creationId xmlns:a16="http://schemas.microsoft.com/office/drawing/2014/main" id="{3F065A64-407D-42B2-8D3A-7224DCF7BE22}"/>
              </a:ext>
            </a:extLst>
          </p:cNvPr>
          <p:cNvSpPr>
            <a:spLocks noGrp="1"/>
          </p:cNvSpPr>
          <p:nvPr>
            <p:ph type="dt" sz="half" idx="10"/>
          </p:nvPr>
        </p:nvSpPr>
        <p:spPr/>
        <p:txBody>
          <a:bodyPr/>
          <a:lstStyle/>
          <a:p>
            <a:fld id="{6F00ACBC-BE4F-46D8-ABD2-5D87E23D5665}" type="datetimeFigureOut">
              <a:rPr lang="en-US" smtClean="0"/>
              <a:t>11/7/2019</a:t>
            </a:fld>
            <a:endParaRPr lang="en-US"/>
          </a:p>
        </p:txBody>
      </p:sp>
      <p:sp>
        <p:nvSpPr>
          <p:cNvPr id="8" name="Espace réservé du pied de page 7">
            <a:extLst>
              <a:ext uri="{FF2B5EF4-FFF2-40B4-BE49-F238E27FC236}">
                <a16:creationId xmlns:a16="http://schemas.microsoft.com/office/drawing/2014/main" id="{3E3665C5-2F57-4295-B000-1105D3F628B1}"/>
              </a:ext>
            </a:extLst>
          </p:cNvPr>
          <p:cNvSpPr>
            <a:spLocks noGrp="1"/>
          </p:cNvSpPr>
          <p:nvPr>
            <p:ph type="ftr" sz="quarter" idx="11"/>
          </p:nvPr>
        </p:nvSpPr>
        <p:spPr/>
        <p:txBody>
          <a:bodyPr/>
          <a:lstStyle/>
          <a:p>
            <a:endParaRPr lang="en-US"/>
          </a:p>
        </p:txBody>
      </p:sp>
      <p:sp>
        <p:nvSpPr>
          <p:cNvPr id="9" name="Espace réservé du numéro de diapositive 8">
            <a:extLst>
              <a:ext uri="{FF2B5EF4-FFF2-40B4-BE49-F238E27FC236}">
                <a16:creationId xmlns:a16="http://schemas.microsoft.com/office/drawing/2014/main" id="{C768DEDF-46D0-484D-ACF2-E8E1953F4E1A}"/>
              </a:ext>
            </a:extLst>
          </p:cNvPr>
          <p:cNvSpPr>
            <a:spLocks noGrp="1"/>
          </p:cNvSpPr>
          <p:nvPr>
            <p:ph type="sldNum" sz="quarter" idx="12"/>
          </p:nvPr>
        </p:nvSpPr>
        <p:spPr/>
        <p:txBody>
          <a:bodyPr/>
          <a:lstStyle/>
          <a:p>
            <a:fld id="{E2D4794A-E27A-4BEC-A5F0-A77920D4E445}" type="slidenum">
              <a:rPr lang="en-US" smtClean="0"/>
              <a:t>‹N°›</a:t>
            </a:fld>
            <a:endParaRPr lang="en-US"/>
          </a:p>
        </p:txBody>
      </p:sp>
    </p:spTree>
    <p:extLst>
      <p:ext uri="{BB962C8B-B14F-4D97-AF65-F5344CB8AC3E}">
        <p14:creationId xmlns:p14="http://schemas.microsoft.com/office/powerpoint/2010/main" val="2536409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BA520C3-A70C-40F4-9DF1-6D2BC25AB1F2}"/>
              </a:ext>
            </a:extLst>
          </p:cNvPr>
          <p:cNvSpPr>
            <a:spLocks noGrp="1"/>
          </p:cNvSpPr>
          <p:nvPr>
            <p:ph type="title"/>
          </p:nvPr>
        </p:nvSpPr>
        <p:spPr/>
        <p:txBody>
          <a:bodyPr/>
          <a:lstStyle/>
          <a:p>
            <a:r>
              <a:rPr lang="fr-FR"/>
              <a:t>Modifiez le style du titre</a:t>
            </a:r>
            <a:endParaRPr lang="en-US"/>
          </a:p>
        </p:txBody>
      </p:sp>
      <p:sp>
        <p:nvSpPr>
          <p:cNvPr id="3" name="Espace réservé de la date 2">
            <a:extLst>
              <a:ext uri="{FF2B5EF4-FFF2-40B4-BE49-F238E27FC236}">
                <a16:creationId xmlns:a16="http://schemas.microsoft.com/office/drawing/2014/main" id="{713EC7D1-5BD5-4202-8C83-4365C2274A4B}"/>
              </a:ext>
            </a:extLst>
          </p:cNvPr>
          <p:cNvSpPr>
            <a:spLocks noGrp="1"/>
          </p:cNvSpPr>
          <p:nvPr>
            <p:ph type="dt" sz="half" idx="10"/>
          </p:nvPr>
        </p:nvSpPr>
        <p:spPr/>
        <p:txBody>
          <a:bodyPr/>
          <a:lstStyle/>
          <a:p>
            <a:fld id="{6F00ACBC-BE4F-46D8-ABD2-5D87E23D5665}" type="datetimeFigureOut">
              <a:rPr lang="en-US" smtClean="0"/>
              <a:t>11/7/2019</a:t>
            </a:fld>
            <a:endParaRPr lang="en-US"/>
          </a:p>
        </p:txBody>
      </p:sp>
      <p:sp>
        <p:nvSpPr>
          <p:cNvPr id="4" name="Espace réservé du pied de page 3">
            <a:extLst>
              <a:ext uri="{FF2B5EF4-FFF2-40B4-BE49-F238E27FC236}">
                <a16:creationId xmlns:a16="http://schemas.microsoft.com/office/drawing/2014/main" id="{E14A38EC-F583-4EAD-9E81-971A75F0CB46}"/>
              </a:ext>
            </a:extLst>
          </p:cNvPr>
          <p:cNvSpPr>
            <a:spLocks noGrp="1"/>
          </p:cNvSpPr>
          <p:nvPr>
            <p:ph type="ftr" sz="quarter" idx="11"/>
          </p:nvPr>
        </p:nvSpPr>
        <p:spPr/>
        <p:txBody>
          <a:bodyPr/>
          <a:lstStyle/>
          <a:p>
            <a:endParaRPr lang="en-US"/>
          </a:p>
        </p:txBody>
      </p:sp>
      <p:sp>
        <p:nvSpPr>
          <p:cNvPr id="5" name="Espace réservé du numéro de diapositive 4">
            <a:extLst>
              <a:ext uri="{FF2B5EF4-FFF2-40B4-BE49-F238E27FC236}">
                <a16:creationId xmlns:a16="http://schemas.microsoft.com/office/drawing/2014/main" id="{CD2ADECE-DE1D-45B0-8941-2381DA48B12D}"/>
              </a:ext>
            </a:extLst>
          </p:cNvPr>
          <p:cNvSpPr>
            <a:spLocks noGrp="1"/>
          </p:cNvSpPr>
          <p:nvPr>
            <p:ph type="sldNum" sz="quarter" idx="12"/>
          </p:nvPr>
        </p:nvSpPr>
        <p:spPr/>
        <p:txBody>
          <a:bodyPr/>
          <a:lstStyle/>
          <a:p>
            <a:fld id="{E2D4794A-E27A-4BEC-A5F0-A77920D4E445}" type="slidenum">
              <a:rPr lang="en-US" smtClean="0"/>
              <a:t>‹N°›</a:t>
            </a:fld>
            <a:endParaRPr lang="en-US"/>
          </a:p>
        </p:txBody>
      </p:sp>
    </p:spTree>
    <p:extLst>
      <p:ext uri="{BB962C8B-B14F-4D97-AF65-F5344CB8AC3E}">
        <p14:creationId xmlns:p14="http://schemas.microsoft.com/office/powerpoint/2010/main" val="3672061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CD112157-7BF7-4C32-816C-46E4AD5A7B78}"/>
              </a:ext>
            </a:extLst>
          </p:cNvPr>
          <p:cNvSpPr>
            <a:spLocks noGrp="1"/>
          </p:cNvSpPr>
          <p:nvPr>
            <p:ph type="dt" sz="half" idx="10"/>
          </p:nvPr>
        </p:nvSpPr>
        <p:spPr/>
        <p:txBody>
          <a:bodyPr/>
          <a:lstStyle/>
          <a:p>
            <a:fld id="{6F00ACBC-BE4F-46D8-ABD2-5D87E23D5665}" type="datetimeFigureOut">
              <a:rPr lang="en-US" smtClean="0"/>
              <a:t>11/7/2019</a:t>
            </a:fld>
            <a:endParaRPr lang="en-US"/>
          </a:p>
        </p:txBody>
      </p:sp>
      <p:sp>
        <p:nvSpPr>
          <p:cNvPr id="3" name="Espace réservé du pied de page 2">
            <a:extLst>
              <a:ext uri="{FF2B5EF4-FFF2-40B4-BE49-F238E27FC236}">
                <a16:creationId xmlns:a16="http://schemas.microsoft.com/office/drawing/2014/main" id="{5B72AFA5-0863-412C-B154-2AA4BA20880B}"/>
              </a:ext>
            </a:extLst>
          </p:cNvPr>
          <p:cNvSpPr>
            <a:spLocks noGrp="1"/>
          </p:cNvSpPr>
          <p:nvPr>
            <p:ph type="ftr" sz="quarter" idx="11"/>
          </p:nvPr>
        </p:nvSpPr>
        <p:spPr/>
        <p:txBody>
          <a:bodyPr/>
          <a:lstStyle/>
          <a:p>
            <a:endParaRPr lang="en-US"/>
          </a:p>
        </p:txBody>
      </p:sp>
      <p:sp>
        <p:nvSpPr>
          <p:cNvPr id="4" name="Espace réservé du numéro de diapositive 3">
            <a:extLst>
              <a:ext uri="{FF2B5EF4-FFF2-40B4-BE49-F238E27FC236}">
                <a16:creationId xmlns:a16="http://schemas.microsoft.com/office/drawing/2014/main" id="{25ECAEB5-56C2-4636-92C1-E9E48E9663D1}"/>
              </a:ext>
            </a:extLst>
          </p:cNvPr>
          <p:cNvSpPr>
            <a:spLocks noGrp="1"/>
          </p:cNvSpPr>
          <p:nvPr>
            <p:ph type="sldNum" sz="quarter" idx="12"/>
          </p:nvPr>
        </p:nvSpPr>
        <p:spPr/>
        <p:txBody>
          <a:bodyPr/>
          <a:lstStyle/>
          <a:p>
            <a:fld id="{E2D4794A-E27A-4BEC-A5F0-A77920D4E445}" type="slidenum">
              <a:rPr lang="en-US" smtClean="0"/>
              <a:t>‹N°›</a:t>
            </a:fld>
            <a:endParaRPr lang="en-US"/>
          </a:p>
        </p:txBody>
      </p:sp>
    </p:spTree>
    <p:extLst>
      <p:ext uri="{BB962C8B-B14F-4D97-AF65-F5344CB8AC3E}">
        <p14:creationId xmlns:p14="http://schemas.microsoft.com/office/powerpoint/2010/main" val="2884166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806D7E-1710-4000-8C9F-7CA7B8CF657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du contenu 2">
            <a:extLst>
              <a:ext uri="{FF2B5EF4-FFF2-40B4-BE49-F238E27FC236}">
                <a16:creationId xmlns:a16="http://schemas.microsoft.com/office/drawing/2014/main" id="{03D69D24-9BEE-4CFF-ACA1-6FADCD60CA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texte 3">
            <a:extLst>
              <a:ext uri="{FF2B5EF4-FFF2-40B4-BE49-F238E27FC236}">
                <a16:creationId xmlns:a16="http://schemas.microsoft.com/office/drawing/2014/main" id="{F32795C1-5151-421A-B84B-85C4CBEEFC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EA7D773-550B-44AC-93FD-3D4CBE2DB92D}"/>
              </a:ext>
            </a:extLst>
          </p:cNvPr>
          <p:cNvSpPr>
            <a:spLocks noGrp="1"/>
          </p:cNvSpPr>
          <p:nvPr>
            <p:ph type="dt" sz="half" idx="10"/>
          </p:nvPr>
        </p:nvSpPr>
        <p:spPr/>
        <p:txBody>
          <a:bodyPr/>
          <a:lstStyle/>
          <a:p>
            <a:fld id="{6F00ACBC-BE4F-46D8-ABD2-5D87E23D5665}" type="datetimeFigureOut">
              <a:rPr lang="en-US" smtClean="0"/>
              <a:t>11/7/2019</a:t>
            </a:fld>
            <a:endParaRPr lang="en-US"/>
          </a:p>
        </p:txBody>
      </p:sp>
      <p:sp>
        <p:nvSpPr>
          <p:cNvPr id="6" name="Espace réservé du pied de page 5">
            <a:extLst>
              <a:ext uri="{FF2B5EF4-FFF2-40B4-BE49-F238E27FC236}">
                <a16:creationId xmlns:a16="http://schemas.microsoft.com/office/drawing/2014/main" id="{CAC8FA87-A464-496C-8315-2A7B4F289688}"/>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392FCC55-4897-463C-8E18-923320D3FABF}"/>
              </a:ext>
            </a:extLst>
          </p:cNvPr>
          <p:cNvSpPr>
            <a:spLocks noGrp="1"/>
          </p:cNvSpPr>
          <p:nvPr>
            <p:ph type="sldNum" sz="quarter" idx="12"/>
          </p:nvPr>
        </p:nvSpPr>
        <p:spPr/>
        <p:txBody>
          <a:bodyPr/>
          <a:lstStyle/>
          <a:p>
            <a:fld id="{E2D4794A-E27A-4BEC-A5F0-A77920D4E445}" type="slidenum">
              <a:rPr lang="en-US" smtClean="0"/>
              <a:t>‹N°›</a:t>
            </a:fld>
            <a:endParaRPr lang="en-US"/>
          </a:p>
        </p:txBody>
      </p:sp>
    </p:spTree>
    <p:extLst>
      <p:ext uri="{BB962C8B-B14F-4D97-AF65-F5344CB8AC3E}">
        <p14:creationId xmlns:p14="http://schemas.microsoft.com/office/powerpoint/2010/main" val="2060870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76E1033-C468-4470-A6AA-3706CA98F119}"/>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pour une image  2">
            <a:extLst>
              <a:ext uri="{FF2B5EF4-FFF2-40B4-BE49-F238E27FC236}">
                <a16:creationId xmlns:a16="http://schemas.microsoft.com/office/drawing/2014/main" id="{D843FDA8-552B-458C-B55B-735ACC9D787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a:extLst>
              <a:ext uri="{FF2B5EF4-FFF2-40B4-BE49-F238E27FC236}">
                <a16:creationId xmlns:a16="http://schemas.microsoft.com/office/drawing/2014/main" id="{9EFE3315-77AC-46CF-AC9B-31AEFBF55E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7948C163-73AD-4070-B6B5-05167EF2E7B4}"/>
              </a:ext>
            </a:extLst>
          </p:cNvPr>
          <p:cNvSpPr>
            <a:spLocks noGrp="1"/>
          </p:cNvSpPr>
          <p:nvPr>
            <p:ph type="dt" sz="half" idx="10"/>
          </p:nvPr>
        </p:nvSpPr>
        <p:spPr/>
        <p:txBody>
          <a:bodyPr/>
          <a:lstStyle/>
          <a:p>
            <a:fld id="{6F00ACBC-BE4F-46D8-ABD2-5D87E23D5665}" type="datetimeFigureOut">
              <a:rPr lang="en-US" smtClean="0"/>
              <a:t>11/7/2019</a:t>
            </a:fld>
            <a:endParaRPr lang="en-US"/>
          </a:p>
        </p:txBody>
      </p:sp>
      <p:sp>
        <p:nvSpPr>
          <p:cNvPr id="6" name="Espace réservé du pied de page 5">
            <a:extLst>
              <a:ext uri="{FF2B5EF4-FFF2-40B4-BE49-F238E27FC236}">
                <a16:creationId xmlns:a16="http://schemas.microsoft.com/office/drawing/2014/main" id="{632E4D84-BD51-4247-943A-45F80563A0AC}"/>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78E09B22-02B0-47BE-A046-B1D9924F05C8}"/>
              </a:ext>
            </a:extLst>
          </p:cNvPr>
          <p:cNvSpPr>
            <a:spLocks noGrp="1"/>
          </p:cNvSpPr>
          <p:nvPr>
            <p:ph type="sldNum" sz="quarter" idx="12"/>
          </p:nvPr>
        </p:nvSpPr>
        <p:spPr/>
        <p:txBody>
          <a:bodyPr/>
          <a:lstStyle/>
          <a:p>
            <a:fld id="{E2D4794A-E27A-4BEC-A5F0-A77920D4E445}" type="slidenum">
              <a:rPr lang="en-US" smtClean="0"/>
              <a:t>‹N°›</a:t>
            </a:fld>
            <a:endParaRPr lang="en-US"/>
          </a:p>
        </p:txBody>
      </p:sp>
    </p:spTree>
    <p:extLst>
      <p:ext uri="{BB962C8B-B14F-4D97-AF65-F5344CB8AC3E}">
        <p14:creationId xmlns:p14="http://schemas.microsoft.com/office/powerpoint/2010/main" val="480665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237FD91-BE5A-4557-9841-E335756FD74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Espace réservé du texte 2">
            <a:extLst>
              <a:ext uri="{FF2B5EF4-FFF2-40B4-BE49-F238E27FC236}">
                <a16:creationId xmlns:a16="http://schemas.microsoft.com/office/drawing/2014/main" id="{537A1503-D7D4-464F-864D-DBD1A22635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809186F2-40A2-4335-ACC0-8D367E003ED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00ACBC-BE4F-46D8-ABD2-5D87E23D5665}" type="datetimeFigureOut">
              <a:rPr lang="en-US" smtClean="0"/>
              <a:t>11/7/2019</a:t>
            </a:fld>
            <a:endParaRPr lang="en-US"/>
          </a:p>
        </p:txBody>
      </p:sp>
      <p:sp>
        <p:nvSpPr>
          <p:cNvPr id="5" name="Espace réservé du pied de page 4">
            <a:extLst>
              <a:ext uri="{FF2B5EF4-FFF2-40B4-BE49-F238E27FC236}">
                <a16:creationId xmlns:a16="http://schemas.microsoft.com/office/drawing/2014/main" id="{1A63FC3E-B99A-42C1-BD77-57ED334D2D7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a:extLst>
              <a:ext uri="{FF2B5EF4-FFF2-40B4-BE49-F238E27FC236}">
                <a16:creationId xmlns:a16="http://schemas.microsoft.com/office/drawing/2014/main" id="{18365AD1-4896-4280-A982-88A513D256B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D4794A-E27A-4BEC-A5F0-A77920D4E445}" type="slidenum">
              <a:rPr lang="en-US" smtClean="0"/>
              <a:t>‹N°›</a:t>
            </a:fld>
            <a:endParaRPr lang="en-US"/>
          </a:p>
        </p:txBody>
      </p:sp>
    </p:spTree>
    <p:extLst>
      <p:ext uri="{BB962C8B-B14F-4D97-AF65-F5344CB8AC3E}">
        <p14:creationId xmlns:p14="http://schemas.microsoft.com/office/powerpoint/2010/main" val="2501113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FA954E-5A3C-45F3-AA01-2D94E8CEAA13}"/>
              </a:ext>
            </a:extLst>
          </p:cNvPr>
          <p:cNvSpPr>
            <a:spLocks noGrp="1"/>
          </p:cNvSpPr>
          <p:nvPr>
            <p:ph type="ctrTitle"/>
          </p:nvPr>
        </p:nvSpPr>
        <p:spPr>
          <a:xfrm>
            <a:off x="1524000" y="2533261"/>
            <a:ext cx="9144000" cy="1772817"/>
          </a:xfrm>
        </p:spPr>
        <p:txBody>
          <a:bodyPr/>
          <a:lstStyle/>
          <a:p>
            <a:r>
              <a:rPr lang="fr-FR" dirty="0"/>
              <a:t>Groupe collaboratif de traduction française</a:t>
            </a:r>
          </a:p>
        </p:txBody>
      </p:sp>
      <p:sp>
        <p:nvSpPr>
          <p:cNvPr id="3" name="Sous-titre 2">
            <a:extLst>
              <a:ext uri="{FF2B5EF4-FFF2-40B4-BE49-F238E27FC236}">
                <a16:creationId xmlns:a16="http://schemas.microsoft.com/office/drawing/2014/main" id="{5D05A389-5CF6-404A-A18B-60D7F50CE6C4}"/>
              </a:ext>
            </a:extLst>
          </p:cNvPr>
          <p:cNvSpPr>
            <a:spLocks noGrp="1"/>
          </p:cNvSpPr>
          <p:nvPr>
            <p:ph type="subTitle" idx="1"/>
          </p:nvPr>
        </p:nvSpPr>
        <p:spPr>
          <a:xfrm>
            <a:off x="1524000" y="4450702"/>
            <a:ext cx="9144000" cy="807098"/>
          </a:xfrm>
        </p:spPr>
        <p:txBody>
          <a:bodyPr>
            <a:normAutofit/>
          </a:bodyPr>
          <a:lstStyle/>
          <a:p>
            <a:r>
              <a:rPr lang="fr-FR" sz="2800" dirty="0"/>
              <a:t>Réunion web du 7 novembre 2019</a:t>
            </a:r>
          </a:p>
        </p:txBody>
      </p:sp>
      <p:pic>
        <p:nvPicPr>
          <p:cNvPr id="1026" name="Picture 2" descr="Snomed - Leading healthcare terminology worldwide">
            <a:extLst>
              <a:ext uri="{FF2B5EF4-FFF2-40B4-BE49-F238E27FC236}">
                <a16:creationId xmlns:a16="http://schemas.microsoft.com/office/drawing/2014/main" id="{B2B2894A-F94C-46EA-8D0F-F1AEABBB86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42785" y="183763"/>
            <a:ext cx="3053928" cy="13530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1157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nomed - Leading healthcare terminology worldwide">
            <a:extLst>
              <a:ext uri="{FF2B5EF4-FFF2-40B4-BE49-F238E27FC236}">
                <a16:creationId xmlns:a16="http://schemas.microsoft.com/office/drawing/2014/main" id="{B2B2894A-F94C-46EA-8D0F-F1AEABBB86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11747" y="183763"/>
            <a:ext cx="1784965" cy="790807"/>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a:extLst>
              <a:ext uri="{FF2B5EF4-FFF2-40B4-BE49-F238E27FC236}">
                <a16:creationId xmlns:a16="http://schemas.microsoft.com/office/drawing/2014/main" id="{AE13C50E-A7B0-4599-801B-E6D6A0BE49D8}"/>
              </a:ext>
            </a:extLst>
          </p:cNvPr>
          <p:cNvSpPr txBox="1"/>
          <p:nvPr/>
        </p:nvSpPr>
        <p:spPr>
          <a:xfrm>
            <a:off x="858417" y="2251625"/>
            <a:ext cx="10571583" cy="3939540"/>
          </a:xfrm>
          <a:prstGeom prst="rect">
            <a:avLst/>
          </a:prstGeom>
          <a:solidFill>
            <a:schemeClr val="accent5">
              <a:lumMod val="20000"/>
              <a:lumOff val="80000"/>
            </a:schemeClr>
          </a:solidFill>
        </p:spPr>
        <p:txBody>
          <a:bodyPr wrap="square" rtlCol="0">
            <a:spAutoFit/>
          </a:bodyPr>
          <a:lstStyle/>
          <a:p>
            <a:pPr>
              <a:spcAft>
                <a:spcPts val="600"/>
              </a:spcAft>
            </a:pPr>
            <a:r>
              <a:rPr lang="fr-FR" sz="2000" dirty="0"/>
              <a:t>Linda confirme le rôle d’hébergement et d’outillage des processus joué par Inforoute Santé du Canada. </a:t>
            </a:r>
          </a:p>
          <a:p>
            <a:pPr marL="342900" indent="-342900">
              <a:spcAft>
                <a:spcPts val="600"/>
              </a:spcAft>
              <a:buFontTx/>
              <a:buChar char="-"/>
            </a:pPr>
            <a:r>
              <a:rPr lang="fr-FR" sz="2000" dirty="0"/>
              <a:t>Discussions pendant l’été entre Andrea McLean, Rory et Guillermo</a:t>
            </a:r>
          </a:p>
          <a:p>
            <a:pPr marL="342900" indent="-342900">
              <a:spcAft>
                <a:spcPts val="600"/>
              </a:spcAft>
              <a:buFontTx/>
              <a:buChar char="-"/>
            </a:pPr>
            <a:r>
              <a:rPr lang="fr-FR" sz="2000" dirty="0"/>
              <a:t>Choix de </a:t>
            </a:r>
            <a:r>
              <a:rPr lang="fr-FR" sz="2000" dirty="0" err="1"/>
              <a:t>termSpace</a:t>
            </a:r>
            <a:r>
              <a:rPr lang="fr-FR" sz="2000" dirty="0"/>
              <a:t> enrichi d’évolutions pour gérer cette traduction multi-pays, en particulier pour faciliter la modulation de l’acceptabilité et de la préférence par pays.</a:t>
            </a:r>
          </a:p>
          <a:p>
            <a:pPr marL="342900" indent="-342900">
              <a:spcAft>
                <a:spcPts val="600"/>
              </a:spcAft>
              <a:buFontTx/>
              <a:buChar char="-"/>
            </a:pPr>
            <a:r>
              <a:rPr lang="fr-FR" sz="2000" dirty="0"/>
              <a:t>Il faut préciser les flux de travail et les processus, les intervenants de chaque pays</a:t>
            </a:r>
          </a:p>
          <a:p>
            <a:pPr marL="342900" indent="-342900">
              <a:spcAft>
                <a:spcPts val="600"/>
              </a:spcAft>
              <a:buFontTx/>
              <a:buChar char="-"/>
            </a:pPr>
            <a:r>
              <a:rPr lang="fr-FR" sz="2000" dirty="0"/>
              <a:t>Il faudra choisir entre trois options pour l’enchainement des étapes de traduction, validation et acceptation. Chaque pays peut adopter un réglage différent.</a:t>
            </a:r>
          </a:p>
          <a:p>
            <a:pPr marL="342900" indent="-342900">
              <a:spcAft>
                <a:spcPts val="600"/>
              </a:spcAft>
              <a:buFontTx/>
              <a:buChar char="-"/>
            </a:pPr>
            <a:r>
              <a:rPr lang="fr-FR" sz="2000" dirty="0"/>
              <a:t>Il est convenu d’organiser une web conf d’une heure le jeudi 21/11 avec Rory et Guillermo et le groupe, afin d’acquérir une vision d’ensemble du processus et des possibilités de l’outil.</a:t>
            </a:r>
          </a:p>
          <a:p>
            <a:pPr marL="342900" indent="-342900">
              <a:spcAft>
                <a:spcPts val="600"/>
              </a:spcAft>
              <a:buFontTx/>
              <a:buChar char="-"/>
            </a:pPr>
            <a:r>
              <a:rPr lang="fr-FR" sz="2000" dirty="0"/>
              <a:t>La réunion physique du 28 novembre sera centrée sur l’organisation des processus.</a:t>
            </a:r>
          </a:p>
        </p:txBody>
      </p:sp>
      <p:sp>
        <p:nvSpPr>
          <p:cNvPr id="5" name="ZoneTexte 4">
            <a:extLst>
              <a:ext uri="{FF2B5EF4-FFF2-40B4-BE49-F238E27FC236}">
                <a16:creationId xmlns:a16="http://schemas.microsoft.com/office/drawing/2014/main" id="{671FC03A-28D6-4472-B050-491717A87F4F}"/>
              </a:ext>
            </a:extLst>
          </p:cNvPr>
          <p:cNvSpPr txBox="1"/>
          <p:nvPr/>
        </p:nvSpPr>
        <p:spPr>
          <a:xfrm>
            <a:off x="858417" y="666835"/>
            <a:ext cx="9787812" cy="1231106"/>
          </a:xfrm>
          <a:prstGeom prst="rect">
            <a:avLst/>
          </a:prstGeom>
          <a:noFill/>
        </p:spPr>
        <p:txBody>
          <a:bodyPr wrap="square" rtlCol="0">
            <a:spAutoFit/>
          </a:bodyPr>
          <a:lstStyle/>
          <a:p>
            <a:pPr>
              <a:spcAft>
                <a:spcPts val="600"/>
              </a:spcAft>
            </a:pPr>
            <a:r>
              <a:rPr lang="fr-FR" sz="2800" dirty="0"/>
              <a:t>Points de l’ordre du jour concernant les « processus » :</a:t>
            </a:r>
            <a:endParaRPr lang="fr-FR" sz="2800" dirty="0">
              <a:latin typeface="Calibri" panose="020F0502020204030204" pitchFamily="34" charset="0"/>
              <a:ea typeface="Calibri" panose="020F0502020204030204" pitchFamily="34" charset="0"/>
            </a:endParaRPr>
          </a:p>
          <a:p>
            <a:pPr marL="342900" lvl="0" indent="-342900">
              <a:spcAft>
                <a:spcPts val="600"/>
              </a:spcAft>
              <a:buFont typeface="+mj-lt"/>
              <a:buAutoNum type="arabicPeriod" startAt="2"/>
            </a:pPr>
            <a:r>
              <a:rPr lang="fr-FR" dirty="0">
                <a:ea typeface="Times New Roman" panose="02020603050405020304" pitchFamily="18" charset="0"/>
              </a:rPr>
              <a:t>Confirmation de l’hébergement et de l’outillage de la traduction par Inforoute Santé du Canada </a:t>
            </a:r>
            <a:endParaRPr lang="fr-FR" dirty="0">
              <a:ea typeface="Calibri" panose="020F0502020204030204" pitchFamily="34" charset="0"/>
            </a:endParaRPr>
          </a:p>
          <a:p>
            <a:pPr marL="342900" lvl="0" indent="-342900">
              <a:spcAft>
                <a:spcPts val="600"/>
              </a:spcAft>
              <a:buFont typeface="+mj-lt"/>
              <a:buAutoNum type="arabicPeriod" startAt="2"/>
            </a:pPr>
            <a:r>
              <a:rPr lang="fr-FR" dirty="0">
                <a:ea typeface="Times New Roman" panose="02020603050405020304" pitchFamily="18" charset="0"/>
              </a:rPr>
              <a:t>Jalons pour la mise en place de l’environnement collaboratif et pour la prise en main des outils </a:t>
            </a:r>
            <a:endParaRPr lang="fr-FR" dirty="0">
              <a:ea typeface="Calibri" panose="020F0502020204030204" pitchFamily="34" charset="0"/>
            </a:endParaRPr>
          </a:p>
        </p:txBody>
      </p:sp>
    </p:spTree>
    <p:extLst>
      <p:ext uri="{BB962C8B-B14F-4D97-AF65-F5344CB8AC3E}">
        <p14:creationId xmlns:p14="http://schemas.microsoft.com/office/powerpoint/2010/main" val="1971022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nomed - Leading healthcare terminology worldwide">
            <a:extLst>
              <a:ext uri="{FF2B5EF4-FFF2-40B4-BE49-F238E27FC236}">
                <a16:creationId xmlns:a16="http://schemas.microsoft.com/office/drawing/2014/main" id="{B2B2894A-F94C-46EA-8D0F-F1AEABBB86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11747" y="183763"/>
            <a:ext cx="1784965" cy="790807"/>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a:extLst>
              <a:ext uri="{FF2B5EF4-FFF2-40B4-BE49-F238E27FC236}">
                <a16:creationId xmlns:a16="http://schemas.microsoft.com/office/drawing/2014/main" id="{4F7992CC-A707-4F36-A122-4EF6D16897EC}"/>
              </a:ext>
            </a:extLst>
          </p:cNvPr>
          <p:cNvSpPr txBox="1"/>
          <p:nvPr/>
        </p:nvSpPr>
        <p:spPr>
          <a:xfrm>
            <a:off x="1073019" y="270588"/>
            <a:ext cx="8752115" cy="1569660"/>
          </a:xfrm>
          <a:prstGeom prst="rect">
            <a:avLst/>
          </a:prstGeom>
          <a:noFill/>
        </p:spPr>
        <p:txBody>
          <a:bodyPr wrap="square" rtlCol="0">
            <a:spAutoFit/>
          </a:bodyPr>
          <a:lstStyle/>
          <a:p>
            <a:r>
              <a:rPr lang="fr-FR" sz="3200" dirty="0"/>
              <a:t>4) Sous-ensembles candidats  pour la première version de la traduction commune</a:t>
            </a:r>
          </a:p>
          <a:p>
            <a:endParaRPr lang="fr-FR" sz="3200" dirty="0"/>
          </a:p>
        </p:txBody>
      </p:sp>
      <p:sp>
        <p:nvSpPr>
          <p:cNvPr id="6" name="ZoneTexte 5">
            <a:extLst>
              <a:ext uri="{FF2B5EF4-FFF2-40B4-BE49-F238E27FC236}">
                <a16:creationId xmlns:a16="http://schemas.microsoft.com/office/drawing/2014/main" id="{AE13C50E-A7B0-4599-801B-E6D6A0BE49D8}"/>
              </a:ext>
            </a:extLst>
          </p:cNvPr>
          <p:cNvSpPr txBox="1"/>
          <p:nvPr/>
        </p:nvSpPr>
        <p:spPr>
          <a:xfrm>
            <a:off x="1138333" y="2032225"/>
            <a:ext cx="9349273" cy="3323987"/>
          </a:xfrm>
          <a:prstGeom prst="rect">
            <a:avLst/>
          </a:prstGeom>
          <a:solidFill>
            <a:schemeClr val="accent5">
              <a:lumMod val="20000"/>
              <a:lumOff val="80000"/>
            </a:schemeClr>
          </a:solidFill>
        </p:spPr>
        <p:txBody>
          <a:bodyPr wrap="square" rtlCol="0">
            <a:spAutoFit/>
          </a:bodyPr>
          <a:lstStyle/>
          <a:p>
            <a:pPr>
              <a:spcAft>
                <a:spcPts val="600"/>
              </a:spcAft>
            </a:pPr>
            <a:r>
              <a:rPr lang="fr-FR" sz="2000" dirty="0"/>
              <a:t>L’objectif de chaque partie prenante est d’insérer dans cette première version les traductions qu’elle a déjà réalisées. Le starter set est lui aussi candidat car il ne serait pas logique qu’il reste en tant que traduction française diffusée par SNOMED International, extérieure à la traduction commune. </a:t>
            </a:r>
          </a:p>
          <a:p>
            <a:pPr>
              <a:spcAft>
                <a:spcPts val="600"/>
              </a:spcAft>
            </a:pPr>
            <a:r>
              <a:rPr lang="fr-FR" sz="2000" dirty="0"/>
              <a:t>L’intégration nécessite de valider les descriptions par rapport aux directives de la traduction commune, si nécessaire de les corriger et de les compléter par des synonymes supplémentaires, puis de les accepter. Il faut donc allouer les ressources nécessaires à cette intégration.</a:t>
            </a:r>
          </a:p>
          <a:p>
            <a:pPr>
              <a:spcAft>
                <a:spcPts val="600"/>
              </a:spcAft>
            </a:pPr>
            <a:r>
              <a:rPr lang="fr-FR" sz="2000" dirty="0"/>
              <a:t>Pour la réunion physique du 28 novembre, chaque pays vient avec l’inventaire des traductions qu’il souhaite insérer dans la version 1 de la traduction commune.</a:t>
            </a:r>
          </a:p>
        </p:txBody>
      </p:sp>
    </p:spTree>
    <p:extLst>
      <p:ext uri="{BB962C8B-B14F-4D97-AF65-F5344CB8AC3E}">
        <p14:creationId xmlns:p14="http://schemas.microsoft.com/office/powerpoint/2010/main" val="135024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nomed - Leading healthcare terminology worldwide">
            <a:extLst>
              <a:ext uri="{FF2B5EF4-FFF2-40B4-BE49-F238E27FC236}">
                <a16:creationId xmlns:a16="http://schemas.microsoft.com/office/drawing/2014/main" id="{B2B2894A-F94C-46EA-8D0F-F1AEABBB86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11747" y="183763"/>
            <a:ext cx="1784965" cy="790807"/>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a:extLst>
              <a:ext uri="{FF2B5EF4-FFF2-40B4-BE49-F238E27FC236}">
                <a16:creationId xmlns:a16="http://schemas.microsoft.com/office/drawing/2014/main" id="{4F7992CC-A707-4F36-A122-4EF6D16897EC}"/>
              </a:ext>
            </a:extLst>
          </p:cNvPr>
          <p:cNvSpPr txBox="1"/>
          <p:nvPr/>
        </p:nvSpPr>
        <p:spPr>
          <a:xfrm>
            <a:off x="1073020" y="270588"/>
            <a:ext cx="7735078" cy="584775"/>
          </a:xfrm>
          <a:prstGeom prst="rect">
            <a:avLst/>
          </a:prstGeom>
          <a:noFill/>
        </p:spPr>
        <p:txBody>
          <a:bodyPr wrap="square" rtlCol="0">
            <a:spAutoFit/>
          </a:bodyPr>
          <a:lstStyle/>
          <a:p>
            <a:r>
              <a:rPr lang="fr-FR" sz="3200" dirty="0"/>
              <a:t>5) Point sur la journée francophone</a:t>
            </a:r>
          </a:p>
        </p:txBody>
      </p:sp>
      <p:sp>
        <p:nvSpPr>
          <p:cNvPr id="6" name="ZoneTexte 5">
            <a:extLst>
              <a:ext uri="{FF2B5EF4-FFF2-40B4-BE49-F238E27FC236}">
                <a16:creationId xmlns:a16="http://schemas.microsoft.com/office/drawing/2014/main" id="{AE13C50E-A7B0-4599-801B-E6D6A0BE49D8}"/>
              </a:ext>
            </a:extLst>
          </p:cNvPr>
          <p:cNvSpPr txBox="1"/>
          <p:nvPr/>
        </p:nvSpPr>
        <p:spPr>
          <a:xfrm>
            <a:off x="1212979" y="1696323"/>
            <a:ext cx="9349273" cy="2862322"/>
          </a:xfrm>
          <a:prstGeom prst="rect">
            <a:avLst/>
          </a:prstGeom>
          <a:solidFill>
            <a:schemeClr val="accent5">
              <a:lumMod val="20000"/>
              <a:lumOff val="80000"/>
            </a:schemeClr>
          </a:solidFill>
        </p:spPr>
        <p:txBody>
          <a:bodyPr wrap="square" rtlCol="0">
            <a:spAutoFit/>
          </a:bodyPr>
          <a:lstStyle/>
          <a:p>
            <a:pPr>
              <a:spcAft>
                <a:spcPts val="600"/>
              </a:spcAft>
            </a:pPr>
            <a:r>
              <a:rPr lang="fr-FR" sz="2000" dirty="0"/>
              <a:t>Traité rapidement :</a:t>
            </a:r>
          </a:p>
          <a:p>
            <a:pPr>
              <a:spcAft>
                <a:spcPts val="600"/>
              </a:spcAft>
            </a:pPr>
            <a:r>
              <a:rPr lang="fr-FR" sz="2000" dirty="0"/>
              <a:t>La table ronde « </a:t>
            </a:r>
            <a:r>
              <a:rPr lang="fr-FR" sz="2000" i="1" dirty="0"/>
              <a:t>SNOMED CT en français : une traduction unique pour l’ensemble de l’espace francophone </a:t>
            </a:r>
            <a:r>
              <a:rPr lang="fr-FR" sz="2000" dirty="0"/>
              <a:t>» impliquant David, Linda, Luc et François doit faire passer les messages importants (exprimés au chapitre 2 des directives de traduction) : </a:t>
            </a:r>
          </a:p>
          <a:p>
            <a:pPr marL="514350" indent="-514350">
              <a:spcAft>
                <a:spcPts val="600"/>
              </a:spcAft>
              <a:buAutoNum type="arabicParenR"/>
            </a:pPr>
            <a:r>
              <a:rPr lang="fr-FR" sz="2000" dirty="0"/>
              <a:t>Une traduction française unique pour l’espace francophone</a:t>
            </a:r>
          </a:p>
          <a:p>
            <a:pPr marL="514350" indent="-514350">
              <a:spcAft>
                <a:spcPts val="600"/>
              </a:spcAft>
              <a:buAutoNum type="arabicParenR"/>
            </a:pPr>
            <a:r>
              <a:rPr lang="fr-FR" sz="2000" dirty="0"/>
              <a:t>Première expérience de traduction de SNOMED CT portée par une coopération de plusieurs pays.</a:t>
            </a:r>
          </a:p>
          <a:p>
            <a:pPr marL="514350" indent="-514350">
              <a:spcAft>
                <a:spcPts val="600"/>
              </a:spcAft>
              <a:buAutoNum type="arabicParenR"/>
            </a:pPr>
            <a:r>
              <a:rPr lang="fr-FR" sz="2000" dirty="0"/>
              <a:t>Traduction pilotée par les usages et les besoins du terrain</a:t>
            </a:r>
            <a:endParaRPr lang="fr-FR" sz="1600" dirty="0"/>
          </a:p>
        </p:txBody>
      </p:sp>
    </p:spTree>
    <p:extLst>
      <p:ext uri="{BB962C8B-B14F-4D97-AF65-F5344CB8AC3E}">
        <p14:creationId xmlns:p14="http://schemas.microsoft.com/office/powerpoint/2010/main" val="20698767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nomed - Leading healthcare terminology worldwide">
            <a:extLst>
              <a:ext uri="{FF2B5EF4-FFF2-40B4-BE49-F238E27FC236}">
                <a16:creationId xmlns:a16="http://schemas.microsoft.com/office/drawing/2014/main" id="{B2B2894A-F94C-46EA-8D0F-F1AEABBB86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11747" y="183763"/>
            <a:ext cx="1784965" cy="790807"/>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a:extLst>
              <a:ext uri="{FF2B5EF4-FFF2-40B4-BE49-F238E27FC236}">
                <a16:creationId xmlns:a16="http://schemas.microsoft.com/office/drawing/2014/main" id="{4F7992CC-A707-4F36-A122-4EF6D16897EC}"/>
              </a:ext>
            </a:extLst>
          </p:cNvPr>
          <p:cNvSpPr txBox="1"/>
          <p:nvPr/>
        </p:nvSpPr>
        <p:spPr>
          <a:xfrm>
            <a:off x="1073020" y="270588"/>
            <a:ext cx="7735078" cy="584775"/>
          </a:xfrm>
          <a:prstGeom prst="rect">
            <a:avLst/>
          </a:prstGeom>
          <a:noFill/>
        </p:spPr>
        <p:txBody>
          <a:bodyPr wrap="square" rtlCol="0">
            <a:spAutoFit/>
          </a:bodyPr>
          <a:lstStyle/>
          <a:p>
            <a:r>
              <a:rPr lang="fr-FR" sz="3200" dirty="0"/>
              <a:t>Prochaines réunions prévues</a:t>
            </a:r>
          </a:p>
        </p:txBody>
      </p:sp>
      <p:sp>
        <p:nvSpPr>
          <p:cNvPr id="6" name="ZoneTexte 5">
            <a:extLst>
              <a:ext uri="{FF2B5EF4-FFF2-40B4-BE49-F238E27FC236}">
                <a16:creationId xmlns:a16="http://schemas.microsoft.com/office/drawing/2014/main" id="{AE13C50E-A7B0-4599-801B-E6D6A0BE49D8}"/>
              </a:ext>
            </a:extLst>
          </p:cNvPr>
          <p:cNvSpPr txBox="1"/>
          <p:nvPr/>
        </p:nvSpPr>
        <p:spPr>
          <a:xfrm>
            <a:off x="559837" y="1696323"/>
            <a:ext cx="11019453" cy="1308050"/>
          </a:xfrm>
          <a:prstGeom prst="rect">
            <a:avLst/>
          </a:prstGeom>
          <a:solidFill>
            <a:schemeClr val="accent5">
              <a:lumMod val="20000"/>
              <a:lumOff val="80000"/>
            </a:schemeClr>
          </a:solidFill>
        </p:spPr>
        <p:txBody>
          <a:bodyPr wrap="square" rtlCol="0">
            <a:spAutoFit/>
          </a:bodyPr>
          <a:lstStyle/>
          <a:p>
            <a:pPr marL="342900" indent="-342900">
              <a:spcAft>
                <a:spcPts val="600"/>
              </a:spcAft>
              <a:buFont typeface="+mj-lt"/>
              <a:buAutoNum type="arabicPeriod"/>
            </a:pPr>
            <a:r>
              <a:rPr lang="fr-FR" sz="1600" dirty="0"/>
              <a:t>21/11/2019 : réunion téléphonique d’une heure, du groupe avec Rory et Guillermo, centrée sur l’outil et les processus</a:t>
            </a:r>
          </a:p>
          <a:p>
            <a:pPr marL="342900" indent="-342900">
              <a:spcAft>
                <a:spcPts val="600"/>
              </a:spcAft>
              <a:buFont typeface="+mj-lt"/>
              <a:buAutoNum type="arabicPeriod"/>
            </a:pPr>
            <a:r>
              <a:rPr lang="fr-FR" sz="1600" dirty="0"/>
              <a:t>28/11/19 : réunion physique toute la journée à Paris, centrée sur les processus et le contenu de la version 1 de la traduction</a:t>
            </a:r>
          </a:p>
          <a:p>
            <a:pPr marL="342900" indent="-342900">
              <a:spcAft>
                <a:spcPts val="600"/>
              </a:spcAft>
              <a:buFont typeface="+mj-lt"/>
              <a:buAutoNum type="arabicPeriod"/>
            </a:pPr>
            <a:r>
              <a:rPr lang="fr-FR" sz="1600" dirty="0"/>
              <a:t>Semaine du 5 au 8 avril 2020 : Réunion physique pendant </a:t>
            </a:r>
            <a:r>
              <a:rPr lang="fr-FR" sz="1600"/>
              <a:t>le SNOMED business </a:t>
            </a:r>
            <a:r>
              <a:rPr lang="fr-FR" sz="1600" dirty="0"/>
              <a:t>meeting à Londres</a:t>
            </a:r>
          </a:p>
          <a:p>
            <a:pPr marL="342900" indent="-342900">
              <a:spcAft>
                <a:spcPts val="600"/>
              </a:spcAft>
              <a:buFont typeface="+mj-lt"/>
              <a:buAutoNum type="arabicPeriod"/>
            </a:pPr>
            <a:r>
              <a:rPr lang="fr-FR" sz="1600" dirty="0"/>
              <a:t>28 avril : Réunion physique pendant le MIE2020 à Genève</a:t>
            </a:r>
          </a:p>
        </p:txBody>
      </p:sp>
    </p:spTree>
    <p:extLst>
      <p:ext uri="{BB962C8B-B14F-4D97-AF65-F5344CB8AC3E}">
        <p14:creationId xmlns:p14="http://schemas.microsoft.com/office/powerpoint/2010/main" val="4318233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nomed - Leading healthcare terminology worldwide">
            <a:extLst>
              <a:ext uri="{FF2B5EF4-FFF2-40B4-BE49-F238E27FC236}">
                <a16:creationId xmlns:a16="http://schemas.microsoft.com/office/drawing/2014/main" id="{B2B2894A-F94C-46EA-8D0F-F1AEABBB86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11747" y="183763"/>
            <a:ext cx="1784965" cy="790807"/>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a:extLst>
              <a:ext uri="{FF2B5EF4-FFF2-40B4-BE49-F238E27FC236}">
                <a16:creationId xmlns:a16="http://schemas.microsoft.com/office/drawing/2014/main" id="{93C6F7E7-87DE-4F05-8190-278B6A45EF1D}"/>
              </a:ext>
            </a:extLst>
          </p:cNvPr>
          <p:cNvSpPr txBox="1"/>
          <p:nvPr/>
        </p:nvSpPr>
        <p:spPr>
          <a:xfrm>
            <a:off x="1147666" y="681135"/>
            <a:ext cx="9349273" cy="3477875"/>
          </a:xfrm>
          <a:prstGeom prst="rect">
            <a:avLst/>
          </a:prstGeom>
          <a:noFill/>
        </p:spPr>
        <p:txBody>
          <a:bodyPr wrap="square" rtlCol="0">
            <a:spAutoFit/>
          </a:bodyPr>
          <a:lstStyle/>
          <a:p>
            <a:pPr>
              <a:spcAft>
                <a:spcPts val="600"/>
              </a:spcAft>
            </a:pPr>
            <a:r>
              <a:rPr lang="en-US" sz="2800" dirty="0"/>
              <a:t>Ordre du jour :</a:t>
            </a:r>
            <a:endParaRPr lang="en-US" sz="2400" dirty="0"/>
          </a:p>
          <a:p>
            <a:pPr marL="342900" lvl="0" indent="-342900">
              <a:spcAft>
                <a:spcPts val="600"/>
              </a:spcAft>
              <a:buFont typeface="+mj-lt"/>
              <a:buAutoNum type="arabicPeriod"/>
            </a:pPr>
            <a:r>
              <a:rPr lang="fr-FR" dirty="0">
                <a:latin typeface="Verdana" panose="020B0604030504040204" pitchFamily="34" charset="0"/>
                <a:ea typeface="Times New Roman" panose="02020603050405020304" pitchFamily="18" charset="0"/>
              </a:rPr>
              <a:t>Validation de la première version des directives pour la traduction française</a:t>
            </a:r>
            <a:endParaRPr lang="fr-FR" sz="2800" dirty="0">
              <a:latin typeface="Calibri" panose="020F0502020204030204" pitchFamily="34" charset="0"/>
              <a:ea typeface="Calibri" panose="020F0502020204030204" pitchFamily="34" charset="0"/>
            </a:endParaRPr>
          </a:p>
          <a:p>
            <a:pPr marL="342900" lvl="0" indent="-342900">
              <a:spcAft>
                <a:spcPts val="600"/>
              </a:spcAft>
              <a:buFont typeface="+mj-lt"/>
              <a:buAutoNum type="arabicPeriod"/>
            </a:pPr>
            <a:r>
              <a:rPr lang="fr-FR" dirty="0">
                <a:latin typeface="Verdana" panose="020B0604030504040204" pitchFamily="34" charset="0"/>
                <a:ea typeface="Times New Roman" panose="02020603050405020304" pitchFamily="18" charset="0"/>
              </a:rPr>
              <a:t>Confirmation de l’hébergement et de l’outillage de la traduction par Inforoute Santé du Canada </a:t>
            </a:r>
            <a:endParaRPr lang="fr-FR" sz="2800" dirty="0">
              <a:latin typeface="Calibri" panose="020F0502020204030204" pitchFamily="34" charset="0"/>
              <a:ea typeface="Calibri" panose="020F0502020204030204" pitchFamily="34" charset="0"/>
            </a:endParaRPr>
          </a:p>
          <a:p>
            <a:pPr marL="342900" lvl="0" indent="-342900">
              <a:spcAft>
                <a:spcPts val="600"/>
              </a:spcAft>
              <a:buFont typeface="+mj-lt"/>
              <a:buAutoNum type="arabicPeriod"/>
            </a:pPr>
            <a:r>
              <a:rPr lang="fr-FR" dirty="0">
                <a:latin typeface="Verdana" panose="020B0604030504040204" pitchFamily="34" charset="0"/>
                <a:ea typeface="Times New Roman" panose="02020603050405020304" pitchFamily="18" charset="0"/>
              </a:rPr>
              <a:t>Jalons pour la mise en place de l’environnement collaboratif et pour la prise en main des outils </a:t>
            </a:r>
            <a:endParaRPr lang="fr-FR" sz="2800" dirty="0">
              <a:latin typeface="Calibri" panose="020F0502020204030204" pitchFamily="34" charset="0"/>
              <a:ea typeface="Calibri" panose="020F0502020204030204" pitchFamily="34" charset="0"/>
            </a:endParaRPr>
          </a:p>
          <a:p>
            <a:pPr marL="342900" lvl="0" indent="-342900">
              <a:spcAft>
                <a:spcPts val="600"/>
              </a:spcAft>
              <a:buFont typeface="+mj-lt"/>
              <a:buAutoNum type="arabicPeriod"/>
            </a:pPr>
            <a:r>
              <a:rPr lang="fr-FR" dirty="0">
                <a:latin typeface="Verdana" panose="020B0604030504040204" pitchFamily="34" charset="0"/>
                <a:ea typeface="Times New Roman" panose="02020603050405020304" pitchFamily="18" charset="0"/>
              </a:rPr>
              <a:t>Sous-ensembles candidats  pour la production de la première version de la traduction française commune.</a:t>
            </a:r>
            <a:endParaRPr lang="fr-FR" sz="2800" dirty="0">
              <a:latin typeface="Calibri" panose="020F0502020204030204" pitchFamily="34" charset="0"/>
              <a:ea typeface="Calibri" panose="020F0502020204030204" pitchFamily="34" charset="0"/>
            </a:endParaRPr>
          </a:p>
          <a:p>
            <a:pPr marL="342900" lvl="0" indent="-342900">
              <a:spcAft>
                <a:spcPts val="600"/>
              </a:spcAft>
              <a:buFont typeface="+mj-lt"/>
              <a:buAutoNum type="arabicPeriod"/>
            </a:pPr>
            <a:r>
              <a:rPr lang="fr-FR" dirty="0">
                <a:latin typeface="Verdana" panose="020B0604030504040204" pitchFamily="34" charset="0"/>
                <a:ea typeface="Times New Roman" panose="02020603050405020304" pitchFamily="18" charset="0"/>
              </a:rPr>
              <a:t>Point sur la journée francophone SNOMED CT du 27 novembre.</a:t>
            </a:r>
            <a:endParaRPr lang="fr-FR" sz="2800" dirty="0">
              <a:latin typeface="Calibri" panose="020F0502020204030204" pitchFamily="34" charset="0"/>
              <a:ea typeface="Calibri" panose="020F0502020204030204" pitchFamily="34" charset="0"/>
            </a:endParaRPr>
          </a:p>
          <a:p>
            <a:pPr>
              <a:spcAft>
                <a:spcPts val="600"/>
              </a:spcAft>
            </a:pPr>
            <a:endParaRPr lang="en-US" dirty="0"/>
          </a:p>
        </p:txBody>
      </p:sp>
      <p:sp>
        <p:nvSpPr>
          <p:cNvPr id="2" name="ZoneTexte 1">
            <a:extLst>
              <a:ext uri="{FF2B5EF4-FFF2-40B4-BE49-F238E27FC236}">
                <a16:creationId xmlns:a16="http://schemas.microsoft.com/office/drawing/2014/main" id="{AA5C2685-8DC5-4DE9-B8F9-B69E81343BFC}"/>
              </a:ext>
            </a:extLst>
          </p:cNvPr>
          <p:cNvSpPr txBox="1"/>
          <p:nvPr/>
        </p:nvSpPr>
        <p:spPr>
          <a:xfrm>
            <a:off x="1138335" y="4236098"/>
            <a:ext cx="9915330" cy="1631216"/>
          </a:xfrm>
          <a:prstGeom prst="rect">
            <a:avLst/>
          </a:prstGeom>
          <a:solidFill>
            <a:schemeClr val="accent5">
              <a:lumMod val="20000"/>
              <a:lumOff val="80000"/>
            </a:schemeClr>
          </a:solidFill>
        </p:spPr>
        <p:txBody>
          <a:bodyPr wrap="square" rtlCol="0">
            <a:spAutoFit/>
          </a:bodyPr>
          <a:lstStyle/>
          <a:p>
            <a:r>
              <a:rPr lang="fr-FR" sz="2000" dirty="0"/>
              <a:t>Participants :</a:t>
            </a:r>
          </a:p>
          <a:p>
            <a:r>
              <a:rPr lang="fr-FR" sz="2000" dirty="0"/>
              <a:t>Suisse : </a:t>
            </a:r>
            <a:r>
              <a:rPr lang="fr-FR" sz="2000" dirty="0" err="1"/>
              <a:t>Pero</a:t>
            </a:r>
            <a:r>
              <a:rPr lang="fr-FR" sz="2000" dirty="0"/>
              <a:t> </a:t>
            </a:r>
            <a:r>
              <a:rPr lang="fr-FR" sz="2000" dirty="0" err="1"/>
              <a:t>Grgic</a:t>
            </a:r>
            <a:r>
              <a:rPr lang="fr-FR" sz="2000" dirty="0"/>
              <a:t>, Anaïs Mottaz, Luc Mottin, </a:t>
            </a:r>
            <a:r>
              <a:rPr lang="fr-FR" sz="2000" dirty="0" err="1"/>
              <a:t>Juerg</a:t>
            </a:r>
            <a:r>
              <a:rPr lang="fr-FR" sz="2000" dirty="0"/>
              <a:t> </a:t>
            </a:r>
            <a:r>
              <a:rPr lang="fr-FR" sz="2000" dirty="0" err="1"/>
              <a:t>Bleurer</a:t>
            </a:r>
            <a:r>
              <a:rPr lang="fr-FR" sz="2000" dirty="0"/>
              <a:t>, Christophe </a:t>
            </a:r>
            <a:r>
              <a:rPr lang="fr-FR" sz="2000" dirty="0" err="1"/>
              <a:t>Gaudet-Blavignac</a:t>
            </a:r>
            <a:endParaRPr lang="fr-FR" sz="2000" dirty="0"/>
          </a:p>
          <a:p>
            <a:r>
              <a:rPr lang="fr-FR" sz="2000" dirty="0"/>
              <a:t>Luxembourg : Raffaella </a:t>
            </a:r>
            <a:r>
              <a:rPr lang="fr-FR" sz="2000" dirty="0" err="1"/>
              <a:t>Vaccaroli</a:t>
            </a:r>
            <a:r>
              <a:rPr lang="fr-FR" sz="2000" dirty="0"/>
              <a:t>, Samuel Danhardt</a:t>
            </a:r>
          </a:p>
          <a:p>
            <a:r>
              <a:rPr lang="fr-FR" sz="2000" dirty="0"/>
              <a:t>Canada : Linda Parisien</a:t>
            </a:r>
          </a:p>
          <a:p>
            <a:r>
              <a:rPr lang="fr-FR" sz="2000" dirty="0"/>
              <a:t>France : Valérie Desbois-Pelissier, François Macary (chair de la réunion)</a:t>
            </a:r>
          </a:p>
        </p:txBody>
      </p:sp>
    </p:spTree>
    <p:extLst>
      <p:ext uri="{BB962C8B-B14F-4D97-AF65-F5344CB8AC3E}">
        <p14:creationId xmlns:p14="http://schemas.microsoft.com/office/powerpoint/2010/main" val="2312525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nomed - Leading healthcare terminology worldwide">
            <a:extLst>
              <a:ext uri="{FF2B5EF4-FFF2-40B4-BE49-F238E27FC236}">
                <a16:creationId xmlns:a16="http://schemas.microsoft.com/office/drawing/2014/main" id="{B2B2894A-F94C-46EA-8D0F-F1AEABBB86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11747" y="183763"/>
            <a:ext cx="1784965" cy="790807"/>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a:extLst>
              <a:ext uri="{FF2B5EF4-FFF2-40B4-BE49-F238E27FC236}">
                <a16:creationId xmlns:a16="http://schemas.microsoft.com/office/drawing/2014/main" id="{93C6F7E7-87DE-4F05-8190-278B6A45EF1D}"/>
              </a:ext>
            </a:extLst>
          </p:cNvPr>
          <p:cNvSpPr txBox="1"/>
          <p:nvPr/>
        </p:nvSpPr>
        <p:spPr>
          <a:xfrm>
            <a:off x="1259633" y="1763486"/>
            <a:ext cx="9349273" cy="1600438"/>
          </a:xfrm>
          <a:prstGeom prst="rect">
            <a:avLst/>
          </a:prstGeom>
          <a:solidFill>
            <a:schemeClr val="accent5">
              <a:lumMod val="20000"/>
              <a:lumOff val="80000"/>
            </a:schemeClr>
          </a:solidFill>
        </p:spPr>
        <p:txBody>
          <a:bodyPr wrap="square" rtlCol="0">
            <a:spAutoFit/>
          </a:bodyPr>
          <a:lstStyle/>
          <a:p>
            <a:pPr>
              <a:spcAft>
                <a:spcPts val="600"/>
              </a:spcAft>
            </a:pPr>
            <a:r>
              <a:rPr lang="fr-FR" sz="2800" dirty="0"/>
              <a:t>2.3 Traduction pilotée par les usages</a:t>
            </a:r>
          </a:p>
          <a:p>
            <a:pPr>
              <a:spcAft>
                <a:spcPts val="600"/>
              </a:spcAft>
            </a:pPr>
            <a:r>
              <a:rPr lang="fr-FR" sz="2000" dirty="0"/>
              <a:t>* commentaire de DOB : Processus pour définir les priorités. Chaque pays a sa propre feuille de route</a:t>
            </a:r>
          </a:p>
          <a:p>
            <a:pPr>
              <a:spcAft>
                <a:spcPts val="600"/>
              </a:spcAft>
            </a:pPr>
            <a:r>
              <a:rPr lang="fr-FR" sz="2000" dirty="0"/>
              <a:t>-&gt; Proposition de revenir sur ce sujet au point 2 de l’ordre du jour. </a:t>
            </a:r>
          </a:p>
        </p:txBody>
      </p:sp>
      <p:sp>
        <p:nvSpPr>
          <p:cNvPr id="2" name="ZoneTexte 1">
            <a:extLst>
              <a:ext uri="{FF2B5EF4-FFF2-40B4-BE49-F238E27FC236}">
                <a16:creationId xmlns:a16="http://schemas.microsoft.com/office/drawing/2014/main" id="{4F7992CC-A707-4F36-A122-4EF6D16897EC}"/>
              </a:ext>
            </a:extLst>
          </p:cNvPr>
          <p:cNvSpPr txBox="1"/>
          <p:nvPr/>
        </p:nvSpPr>
        <p:spPr>
          <a:xfrm>
            <a:off x="1073020" y="270588"/>
            <a:ext cx="7735078" cy="584775"/>
          </a:xfrm>
          <a:prstGeom prst="rect">
            <a:avLst/>
          </a:prstGeom>
          <a:noFill/>
        </p:spPr>
        <p:txBody>
          <a:bodyPr wrap="square" rtlCol="0">
            <a:spAutoFit/>
          </a:bodyPr>
          <a:lstStyle/>
          <a:p>
            <a:r>
              <a:rPr lang="fr-FR" sz="3200"/>
              <a:t>1) Validation des directives de traduction</a:t>
            </a:r>
          </a:p>
        </p:txBody>
      </p:sp>
      <p:sp>
        <p:nvSpPr>
          <p:cNvPr id="5" name="ZoneTexte 4">
            <a:extLst>
              <a:ext uri="{FF2B5EF4-FFF2-40B4-BE49-F238E27FC236}">
                <a16:creationId xmlns:a16="http://schemas.microsoft.com/office/drawing/2014/main" id="{C6BE6C55-F432-403D-A660-A2B62ADA0FB8}"/>
              </a:ext>
            </a:extLst>
          </p:cNvPr>
          <p:cNvSpPr txBox="1"/>
          <p:nvPr/>
        </p:nvSpPr>
        <p:spPr>
          <a:xfrm>
            <a:off x="1259633" y="4189442"/>
            <a:ext cx="9349273" cy="1292662"/>
          </a:xfrm>
          <a:prstGeom prst="rect">
            <a:avLst/>
          </a:prstGeom>
          <a:solidFill>
            <a:schemeClr val="accent5">
              <a:lumMod val="20000"/>
              <a:lumOff val="80000"/>
            </a:schemeClr>
          </a:solidFill>
        </p:spPr>
        <p:txBody>
          <a:bodyPr wrap="square" rtlCol="0">
            <a:spAutoFit/>
          </a:bodyPr>
          <a:lstStyle/>
          <a:p>
            <a:pPr>
              <a:spcAft>
                <a:spcPts val="600"/>
              </a:spcAft>
            </a:pPr>
            <a:r>
              <a:rPr lang="fr-FR" sz="2800" dirty="0"/>
              <a:t>2.4 Traduction onomasiologique</a:t>
            </a:r>
          </a:p>
          <a:p>
            <a:pPr>
              <a:spcAft>
                <a:spcPts val="600"/>
              </a:spcAft>
            </a:pPr>
            <a:r>
              <a:rPr lang="fr-FR" sz="2000" dirty="0"/>
              <a:t>* commentaires de LPA et DOB : </a:t>
            </a:r>
          </a:p>
          <a:p>
            <a:pPr>
              <a:spcAft>
                <a:spcPts val="600"/>
              </a:spcAft>
            </a:pPr>
            <a:r>
              <a:rPr lang="fr-FR" sz="2000" dirty="0"/>
              <a:t>-&gt; Voir nouvelle rédaction proposée. Acceptée en l’état.</a:t>
            </a:r>
          </a:p>
        </p:txBody>
      </p:sp>
    </p:spTree>
    <p:extLst>
      <p:ext uri="{BB962C8B-B14F-4D97-AF65-F5344CB8AC3E}">
        <p14:creationId xmlns:p14="http://schemas.microsoft.com/office/powerpoint/2010/main" val="3183635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nomed - Leading healthcare terminology worldwide">
            <a:extLst>
              <a:ext uri="{FF2B5EF4-FFF2-40B4-BE49-F238E27FC236}">
                <a16:creationId xmlns:a16="http://schemas.microsoft.com/office/drawing/2014/main" id="{B2B2894A-F94C-46EA-8D0F-F1AEABBB86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11747" y="183763"/>
            <a:ext cx="1784965" cy="790807"/>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a:extLst>
              <a:ext uri="{FF2B5EF4-FFF2-40B4-BE49-F238E27FC236}">
                <a16:creationId xmlns:a16="http://schemas.microsoft.com/office/drawing/2014/main" id="{4F7992CC-A707-4F36-A122-4EF6D16897EC}"/>
              </a:ext>
            </a:extLst>
          </p:cNvPr>
          <p:cNvSpPr txBox="1"/>
          <p:nvPr/>
        </p:nvSpPr>
        <p:spPr>
          <a:xfrm>
            <a:off x="1073020" y="270588"/>
            <a:ext cx="7735078" cy="584775"/>
          </a:xfrm>
          <a:prstGeom prst="rect">
            <a:avLst/>
          </a:prstGeom>
          <a:noFill/>
        </p:spPr>
        <p:txBody>
          <a:bodyPr wrap="square" rtlCol="0">
            <a:spAutoFit/>
          </a:bodyPr>
          <a:lstStyle/>
          <a:p>
            <a:r>
              <a:rPr lang="fr-FR" sz="3200"/>
              <a:t>1) Validation des directives de traduction</a:t>
            </a:r>
          </a:p>
        </p:txBody>
      </p:sp>
      <p:sp>
        <p:nvSpPr>
          <p:cNvPr id="5" name="ZoneTexte 4">
            <a:extLst>
              <a:ext uri="{FF2B5EF4-FFF2-40B4-BE49-F238E27FC236}">
                <a16:creationId xmlns:a16="http://schemas.microsoft.com/office/drawing/2014/main" id="{CB4033E3-B61F-4651-B0D7-E0C882C1C02E}"/>
              </a:ext>
            </a:extLst>
          </p:cNvPr>
          <p:cNvSpPr txBox="1"/>
          <p:nvPr/>
        </p:nvSpPr>
        <p:spPr>
          <a:xfrm>
            <a:off x="1212979" y="1581245"/>
            <a:ext cx="9349273" cy="4832092"/>
          </a:xfrm>
          <a:prstGeom prst="rect">
            <a:avLst/>
          </a:prstGeom>
          <a:solidFill>
            <a:schemeClr val="accent5">
              <a:lumMod val="20000"/>
              <a:lumOff val="80000"/>
            </a:schemeClr>
          </a:solidFill>
        </p:spPr>
        <p:txBody>
          <a:bodyPr wrap="square" rtlCol="0">
            <a:spAutoFit/>
          </a:bodyPr>
          <a:lstStyle/>
          <a:p>
            <a:pPr>
              <a:spcAft>
                <a:spcPts val="600"/>
              </a:spcAft>
            </a:pPr>
            <a:r>
              <a:rPr lang="fr-FR" sz="2800" dirty="0"/>
              <a:t>2.5 Pas de traduction des FSN</a:t>
            </a:r>
          </a:p>
          <a:p>
            <a:pPr>
              <a:spcAft>
                <a:spcPts val="600"/>
              </a:spcAft>
            </a:pPr>
            <a:r>
              <a:rPr lang="fr-FR" sz="2000" dirty="0"/>
              <a:t>* commentaire de LPA : L’outil </a:t>
            </a:r>
            <a:r>
              <a:rPr lang="fr-FR" sz="2000" dirty="0" err="1"/>
              <a:t>termSpace</a:t>
            </a:r>
            <a:r>
              <a:rPr lang="fr-FR" sz="2000" dirty="0"/>
              <a:t> peut automatiser la création d’un FSN français en combinant le TP et le tag sémantique. Il devrait être possible d’avoir cette option pour les pays qui le veulent.</a:t>
            </a:r>
          </a:p>
          <a:p>
            <a:pPr>
              <a:spcAft>
                <a:spcPts val="600"/>
              </a:spcAft>
            </a:pPr>
            <a:r>
              <a:rPr lang="fr-FR" sz="2000" dirty="0"/>
              <a:t>* FMA :  Les arguments allant contre la production de FSN demeurent :</a:t>
            </a:r>
          </a:p>
          <a:p>
            <a:pPr marL="457200" indent="-457200">
              <a:spcAft>
                <a:spcPts val="600"/>
              </a:spcAft>
              <a:buFont typeface="+mj-lt"/>
              <a:buAutoNum type="arabicPeriod"/>
            </a:pPr>
            <a:r>
              <a:rPr lang="fr-FR" sz="2000" dirty="0"/>
              <a:t>Les applications de santé exploitent plutôt les synonymes que les FSN</a:t>
            </a:r>
          </a:p>
          <a:p>
            <a:pPr marL="457200" indent="-457200">
              <a:spcAft>
                <a:spcPts val="600"/>
              </a:spcAft>
              <a:buFont typeface="+mj-lt"/>
              <a:buAutoNum type="arabicPeriod"/>
            </a:pPr>
            <a:r>
              <a:rPr lang="fr-FR" sz="2000" dirty="0"/>
              <a:t>La correction d’erreur sur un FSN pénalise l’ensemble de la communauté internationale SNOMED CT, toutes langues confondues. </a:t>
            </a:r>
          </a:p>
          <a:p>
            <a:pPr marL="457200" indent="-457200">
              <a:spcAft>
                <a:spcPts val="600"/>
              </a:spcAft>
              <a:buFont typeface="+mj-lt"/>
              <a:buAutoNum type="arabicPeriod"/>
            </a:pPr>
            <a:r>
              <a:rPr lang="fr-FR" sz="2000" dirty="0"/>
              <a:t>Ouvrir la porte à des traductions locales qui ne font pas partie du tronc commun affaiblirait l’objectif même de traduction commune. </a:t>
            </a:r>
          </a:p>
          <a:p>
            <a:pPr>
              <a:spcAft>
                <a:spcPts val="600"/>
              </a:spcAft>
            </a:pPr>
            <a:r>
              <a:rPr lang="fr-FR" sz="2000" dirty="0"/>
              <a:t>-&gt; Il faut vraiment trouver un accord global de l’espace francophone sur ce point. </a:t>
            </a:r>
          </a:p>
          <a:p>
            <a:pPr>
              <a:spcAft>
                <a:spcPts val="600"/>
              </a:spcAft>
            </a:pPr>
            <a:r>
              <a:rPr lang="fr-FR" sz="2000" dirty="0"/>
              <a:t>Vote : France, Luxembourg, Suisse, Belgique contre la traduction du FSN. Canada pour.</a:t>
            </a:r>
          </a:p>
          <a:p>
            <a:pPr>
              <a:spcAft>
                <a:spcPts val="600"/>
              </a:spcAft>
            </a:pPr>
            <a:r>
              <a:rPr lang="fr-FR" sz="2000" dirty="0"/>
              <a:t>-&gt; La décision de ne pas traduire le FSN est confirmée.</a:t>
            </a:r>
          </a:p>
        </p:txBody>
      </p:sp>
    </p:spTree>
    <p:extLst>
      <p:ext uri="{BB962C8B-B14F-4D97-AF65-F5344CB8AC3E}">
        <p14:creationId xmlns:p14="http://schemas.microsoft.com/office/powerpoint/2010/main" val="3732549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nomed - Leading healthcare terminology worldwide">
            <a:extLst>
              <a:ext uri="{FF2B5EF4-FFF2-40B4-BE49-F238E27FC236}">
                <a16:creationId xmlns:a16="http://schemas.microsoft.com/office/drawing/2014/main" id="{B2B2894A-F94C-46EA-8D0F-F1AEABBB86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11747" y="183763"/>
            <a:ext cx="1784965" cy="790807"/>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a:extLst>
              <a:ext uri="{FF2B5EF4-FFF2-40B4-BE49-F238E27FC236}">
                <a16:creationId xmlns:a16="http://schemas.microsoft.com/office/drawing/2014/main" id="{4F7992CC-A707-4F36-A122-4EF6D16897EC}"/>
              </a:ext>
            </a:extLst>
          </p:cNvPr>
          <p:cNvSpPr txBox="1"/>
          <p:nvPr/>
        </p:nvSpPr>
        <p:spPr>
          <a:xfrm>
            <a:off x="1073020" y="270588"/>
            <a:ext cx="7735078" cy="584775"/>
          </a:xfrm>
          <a:prstGeom prst="rect">
            <a:avLst/>
          </a:prstGeom>
          <a:noFill/>
        </p:spPr>
        <p:txBody>
          <a:bodyPr wrap="square" rtlCol="0">
            <a:spAutoFit/>
          </a:bodyPr>
          <a:lstStyle/>
          <a:p>
            <a:r>
              <a:rPr lang="fr-FR" sz="3200"/>
              <a:t>1) Validation des directives de traduction</a:t>
            </a:r>
          </a:p>
        </p:txBody>
      </p:sp>
      <p:sp>
        <p:nvSpPr>
          <p:cNvPr id="5" name="ZoneTexte 4">
            <a:extLst>
              <a:ext uri="{FF2B5EF4-FFF2-40B4-BE49-F238E27FC236}">
                <a16:creationId xmlns:a16="http://schemas.microsoft.com/office/drawing/2014/main" id="{CB4033E3-B61F-4651-B0D7-E0C882C1C02E}"/>
              </a:ext>
            </a:extLst>
          </p:cNvPr>
          <p:cNvSpPr txBox="1"/>
          <p:nvPr/>
        </p:nvSpPr>
        <p:spPr>
          <a:xfrm>
            <a:off x="1212979" y="1581245"/>
            <a:ext cx="9349273" cy="2600712"/>
          </a:xfrm>
          <a:prstGeom prst="rect">
            <a:avLst/>
          </a:prstGeom>
          <a:solidFill>
            <a:schemeClr val="accent5">
              <a:lumMod val="20000"/>
              <a:lumOff val="80000"/>
            </a:schemeClr>
          </a:solidFill>
        </p:spPr>
        <p:txBody>
          <a:bodyPr wrap="square" rtlCol="0">
            <a:spAutoFit/>
          </a:bodyPr>
          <a:lstStyle/>
          <a:p>
            <a:pPr>
              <a:spcAft>
                <a:spcPts val="600"/>
              </a:spcAft>
            </a:pPr>
            <a:r>
              <a:rPr lang="fr-FR" sz="2800" dirty="0"/>
              <a:t>2.6 Nouvelle orthographe</a:t>
            </a:r>
          </a:p>
          <a:p>
            <a:pPr>
              <a:spcAft>
                <a:spcPts val="600"/>
              </a:spcAft>
            </a:pPr>
            <a:r>
              <a:rPr lang="fr-FR" sz="2000" dirty="0"/>
              <a:t>* commentaire de LPA : Mentionner la possibilité de créer des synonymes additionnels dans l’ancienne orthographe, en cas de besoin.</a:t>
            </a:r>
          </a:p>
          <a:p>
            <a:pPr>
              <a:spcAft>
                <a:spcPts val="600"/>
              </a:spcAft>
            </a:pPr>
            <a:r>
              <a:rPr lang="fr-FR" sz="2000" dirty="0"/>
              <a:t>* FMA :  Une petite partie de la nouvelle orthographe est prise en compte : rationalisation des accents aigus et graves, trémas, soudures et césures. Le besoin devrait donc être très rare.</a:t>
            </a:r>
          </a:p>
          <a:p>
            <a:pPr>
              <a:spcAft>
                <a:spcPts val="600"/>
              </a:spcAft>
            </a:pPr>
            <a:r>
              <a:rPr lang="fr-FR" sz="2000" dirty="0"/>
              <a:t>-&gt; Ok avec la proposition.</a:t>
            </a:r>
          </a:p>
        </p:txBody>
      </p:sp>
      <p:sp>
        <p:nvSpPr>
          <p:cNvPr id="6" name="ZoneTexte 5">
            <a:extLst>
              <a:ext uri="{FF2B5EF4-FFF2-40B4-BE49-F238E27FC236}">
                <a16:creationId xmlns:a16="http://schemas.microsoft.com/office/drawing/2014/main" id="{AE13C50E-A7B0-4599-801B-E6D6A0BE49D8}"/>
              </a:ext>
            </a:extLst>
          </p:cNvPr>
          <p:cNvSpPr txBox="1"/>
          <p:nvPr/>
        </p:nvSpPr>
        <p:spPr>
          <a:xfrm>
            <a:off x="1212979" y="4551490"/>
            <a:ext cx="9349273" cy="1600438"/>
          </a:xfrm>
          <a:prstGeom prst="rect">
            <a:avLst/>
          </a:prstGeom>
          <a:solidFill>
            <a:schemeClr val="accent5">
              <a:lumMod val="20000"/>
              <a:lumOff val="80000"/>
            </a:schemeClr>
          </a:solidFill>
        </p:spPr>
        <p:txBody>
          <a:bodyPr wrap="square" rtlCol="0">
            <a:spAutoFit/>
          </a:bodyPr>
          <a:lstStyle/>
          <a:p>
            <a:pPr>
              <a:spcAft>
                <a:spcPts val="600"/>
              </a:spcAft>
            </a:pPr>
            <a:r>
              <a:rPr lang="fr-FR" sz="2800" dirty="0"/>
              <a:t>4.7 Ecriture des numéraux -&gt; séparateur des milliers</a:t>
            </a:r>
          </a:p>
          <a:p>
            <a:pPr>
              <a:spcAft>
                <a:spcPts val="600"/>
              </a:spcAft>
            </a:pPr>
            <a:r>
              <a:rPr lang="fr-FR" sz="2000" dirty="0"/>
              <a:t>* commentaire de LPA : Au Canada, le séparateur des milliers est l’espace et non pas l’apostrophe.</a:t>
            </a:r>
          </a:p>
          <a:p>
            <a:pPr>
              <a:spcAft>
                <a:spcPts val="600"/>
              </a:spcAft>
            </a:pPr>
            <a:r>
              <a:rPr lang="fr-FR" sz="2000" dirty="0"/>
              <a:t>-&gt; Tranché en faveur de l’espace</a:t>
            </a:r>
          </a:p>
        </p:txBody>
      </p:sp>
    </p:spTree>
    <p:extLst>
      <p:ext uri="{BB962C8B-B14F-4D97-AF65-F5344CB8AC3E}">
        <p14:creationId xmlns:p14="http://schemas.microsoft.com/office/powerpoint/2010/main" val="41198032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nomed - Leading healthcare terminology worldwide">
            <a:extLst>
              <a:ext uri="{FF2B5EF4-FFF2-40B4-BE49-F238E27FC236}">
                <a16:creationId xmlns:a16="http://schemas.microsoft.com/office/drawing/2014/main" id="{B2B2894A-F94C-46EA-8D0F-F1AEABBB86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11747" y="183763"/>
            <a:ext cx="1784965" cy="790807"/>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a:extLst>
              <a:ext uri="{FF2B5EF4-FFF2-40B4-BE49-F238E27FC236}">
                <a16:creationId xmlns:a16="http://schemas.microsoft.com/office/drawing/2014/main" id="{4F7992CC-A707-4F36-A122-4EF6D16897EC}"/>
              </a:ext>
            </a:extLst>
          </p:cNvPr>
          <p:cNvSpPr txBox="1"/>
          <p:nvPr/>
        </p:nvSpPr>
        <p:spPr>
          <a:xfrm>
            <a:off x="1073020" y="270588"/>
            <a:ext cx="7735078" cy="584775"/>
          </a:xfrm>
          <a:prstGeom prst="rect">
            <a:avLst/>
          </a:prstGeom>
          <a:noFill/>
        </p:spPr>
        <p:txBody>
          <a:bodyPr wrap="square" rtlCol="0">
            <a:spAutoFit/>
          </a:bodyPr>
          <a:lstStyle/>
          <a:p>
            <a:r>
              <a:rPr lang="fr-FR" sz="3200"/>
              <a:t>1) Validation des directives de traduction</a:t>
            </a:r>
          </a:p>
        </p:txBody>
      </p:sp>
      <p:sp>
        <p:nvSpPr>
          <p:cNvPr id="6" name="ZoneTexte 5">
            <a:extLst>
              <a:ext uri="{FF2B5EF4-FFF2-40B4-BE49-F238E27FC236}">
                <a16:creationId xmlns:a16="http://schemas.microsoft.com/office/drawing/2014/main" id="{AE13C50E-A7B0-4599-801B-E6D6A0BE49D8}"/>
              </a:ext>
            </a:extLst>
          </p:cNvPr>
          <p:cNvSpPr txBox="1"/>
          <p:nvPr/>
        </p:nvSpPr>
        <p:spPr>
          <a:xfrm>
            <a:off x="1212979" y="1696323"/>
            <a:ext cx="9349273" cy="1600438"/>
          </a:xfrm>
          <a:prstGeom prst="rect">
            <a:avLst/>
          </a:prstGeom>
          <a:solidFill>
            <a:schemeClr val="accent5">
              <a:lumMod val="20000"/>
              <a:lumOff val="80000"/>
            </a:schemeClr>
          </a:solidFill>
        </p:spPr>
        <p:txBody>
          <a:bodyPr wrap="square" rtlCol="0">
            <a:spAutoFit/>
          </a:bodyPr>
          <a:lstStyle/>
          <a:p>
            <a:pPr>
              <a:spcAft>
                <a:spcPts val="600"/>
              </a:spcAft>
            </a:pPr>
            <a:r>
              <a:rPr lang="fr-FR" sz="2800" dirty="0"/>
              <a:t>4.10 Les séparateurs</a:t>
            </a:r>
          </a:p>
          <a:p>
            <a:pPr>
              <a:spcAft>
                <a:spcPts val="600"/>
              </a:spcAft>
            </a:pPr>
            <a:r>
              <a:rPr lang="fr-FR" sz="2000" dirty="0"/>
              <a:t>* commentaire de LPA : Restreindre l’emploi de la virgule : à éliminer chaque fois qu’on peut s’en passer.</a:t>
            </a:r>
          </a:p>
          <a:p>
            <a:pPr>
              <a:spcAft>
                <a:spcPts val="600"/>
              </a:spcAft>
            </a:pPr>
            <a:r>
              <a:rPr lang="fr-FR" sz="2000" dirty="0"/>
              <a:t>-&gt; Ok. Exemple ajouté tiré du guide canadien.</a:t>
            </a:r>
          </a:p>
        </p:txBody>
      </p:sp>
      <p:sp>
        <p:nvSpPr>
          <p:cNvPr id="7" name="ZoneTexte 6">
            <a:extLst>
              <a:ext uri="{FF2B5EF4-FFF2-40B4-BE49-F238E27FC236}">
                <a16:creationId xmlns:a16="http://schemas.microsoft.com/office/drawing/2014/main" id="{6ED1AFC2-33DB-4B70-ACEC-4B250B38E1C0}"/>
              </a:ext>
            </a:extLst>
          </p:cNvPr>
          <p:cNvSpPr txBox="1"/>
          <p:nvPr/>
        </p:nvSpPr>
        <p:spPr>
          <a:xfrm>
            <a:off x="1212979" y="3677523"/>
            <a:ext cx="9349273" cy="2369880"/>
          </a:xfrm>
          <a:prstGeom prst="rect">
            <a:avLst/>
          </a:prstGeom>
          <a:solidFill>
            <a:schemeClr val="accent5">
              <a:lumMod val="20000"/>
              <a:lumOff val="80000"/>
            </a:schemeClr>
          </a:solidFill>
        </p:spPr>
        <p:txBody>
          <a:bodyPr wrap="square" rtlCol="0">
            <a:spAutoFit/>
          </a:bodyPr>
          <a:lstStyle/>
          <a:p>
            <a:pPr>
              <a:spcAft>
                <a:spcPts val="600"/>
              </a:spcAft>
            </a:pPr>
            <a:r>
              <a:rPr lang="fr-FR" sz="2800" dirty="0"/>
              <a:t>4.11 Hiérarchie des constatations</a:t>
            </a:r>
          </a:p>
          <a:p>
            <a:pPr>
              <a:spcAft>
                <a:spcPts val="600"/>
              </a:spcAft>
            </a:pPr>
            <a:r>
              <a:rPr lang="fr-FR" sz="2000" dirty="0"/>
              <a:t>* commentaire de LPA : Le concept |</a:t>
            </a:r>
            <a:r>
              <a:rPr lang="fr-FR" sz="2000" dirty="0" err="1"/>
              <a:t>Clinical</a:t>
            </a:r>
            <a:r>
              <a:rPr lang="fr-FR" sz="2000" dirty="0"/>
              <a:t> </a:t>
            </a:r>
            <a:r>
              <a:rPr lang="fr-FR" sz="2000" dirty="0" err="1"/>
              <a:t>finding</a:t>
            </a:r>
            <a:r>
              <a:rPr lang="fr-FR" sz="2000" dirty="0"/>
              <a:t>| se traduit par « constatation clinique »</a:t>
            </a:r>
          </a:p>
          <a:p>
            <a:pPr>
              <a:spcAft>
                <a:spcPts val="600"/>
              </a:spcAft>
            </a:pPr>
            <a:r>
              <a:rPr lang="fr-FR" sz="2000" dirty="0"/>
              <a:t>* Enrichissement par LPA des exemples de constatations depuis le guide canadien.</a:t>
            </a:r>
          </a:p>
          <a:p>
            <a:pPr>
              <a:spcAft>
                <a:spcPts val="600"/>
              </a:spcAft>
            </a:pPr>
            <a:r>
              <a:rPr lang="fr-FR" sz="2000" dirty="0"/>
              <a:t>* Groupes sanguins : quelle forme pour le terme préféré par défaut ?</a:t>
            </a:r>
          </a:p>
          <a:p>
            <a:pPr>
              <a:spcAft>
                <a:spcPts val="600"/>
              </a:spcAft>
            </a:pPr>
            <a:r>
              <a:rPr lang="fr-FR" sz="2000" dirty="0"/>
              <a:t>-&gt;  Garder la règle en l’état. Forme longue est le TP.</a:t>
            </a:r>
          </a:p>
        </p:txBody>
      </p:sp>
    </p:spTree>
    <p:extLst>
      <p:ext uri="{BB962C8B-B14F-4D97-AF65-F5344CB8AC3E}">
        <p14:creationId xmlns:p14="http://schemas.microsoft.com/office/powerpoint/2010/main" val="9309169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nomed - Leading healthcare terminology worldwide">
            <a:extLst>
              <a:ext uri="{FF2B5EF4-FFF2-40B4-BE49-F238E27FC236}">
                <a16:creationId xmlns:a16="http://schemas.microsoft.com/office/drawing/2014/main" id="{B2B2894A-F94C-46EA-8D0F-F1AEABBB86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11747" y="183763"/>
            <a:ext cx="1784965" cy="790807"/>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a:extLst>
              <a:ext uri="{FF2B5EF4-FFF2-40B4-BE49-F238E27FC236}">
                <a16:creationId xmlns:a16="http://schemas.microsoft.com/office/drawing/2014/main" id="{4F7992CC-A707-4F36-A122-4EF6D16897EC}"/>
              </a:ext>
            </a:extLst>
          </p:cNvPr>
          <p:cNvSpPr txBox="1"/>
          <p:nvPr/>
        </p:nvSpPr>
        <p:spPr>
          <a:xfrm>
            <a:off x="1073020" y="270588"/>
            <a:ext cx="7735078" cy="584775"/>
          </a:xfrm>
          <a:prstGeom prst="rect">
            <a:avLst/>
          </a:prstGeom>
          <a:noFill/>
        </p:spPr>
        <p:txBody>
          <a:bodyPr wrap="square" rtlCol="0">
            <a:spAutoFit/>
          </a:bodyPr>
          <a:lstStyle/>
          <a:p>
            <a:r>
              <a:rPr lang="fr-FR" sz="3200"/>
              <a:t>1) Validation des directives de traduction</a:t>
            </a:r>
          </a:p>
        </p:txBody>
      </p:sp>
      <p:sp>
        <p:nvSpPr>
          <p:cNvPr id="6" name="ZoneTexte 5">
            <a:extLst>
              <a:ext uri="{FF2B5EF4-FFF2-40B4-BE49-F238E27FC236}">
                <a16:creationId xmlns:a16="http://schemas.microsoft.com/office/drawing/2014/main" id="{AE13C50E-A7B0-4599-801B-E6D6A0BE49D8}"/>
              </a:ext>
            </a:extLst>
          </p:cNvPr>
          <p:cNvSpPr txBox="1"/>
          <p:nvPr/>
        </p:nvSpPr>
        <p:spPr>
          <a:xfrm>
            <a:off x="1212979" y="1696323"/>
            <a:ext cx="9349273" cy="1985159"/>
          </a:xfrm>
          <a:prstGeom prst="rect">
            <a:avLst/>
          </a:prstGeom>
          <a:solidFill>
            <a:schemeClr val="accent5">
              <a:lumMod val="20000"/>
              <a:lumOff val="80000"/>
            </a:schemeClr>
          </a:solidFill>
        </p:spPr>
        <p:txBody>
          <a:bodyPr wrap="square" rtlCol="0">
            <a:spAutoFit/>
          </a:bodyPr>
          <a:lstStyle/>
          <a:p>
            <a:pPr>
              <a:spcAft>
                <a:spcPts val="600"/>
              </a:spcAft>
            </a:pPr>
            <a:r>
              <a:rPr lang="fr-FR" sz="2800" dirty="0"/>
              <a:t>4.12 </a:t>
            </a:r>
            <a:r>
              <a:rPr lang="fr-FR" sz="2800" dirty="0" err="1"/>
              <a:t>disorder</a:t>
            </a:r>
            <a:endParaRPr lang="fr-FR" sz="2800" dirty="0"/>
          </a:p>
          <a:p>
            <a:pPr>
              <a:spcAft>
                <a:spcPts val="600"/>
              </a:spcAft>
            </a:pPr>
            <a:r>
              <a:rPr lang="fr-FR" sz="2000" dirty="0"/>
              <a:t>* commentaire de LPA : </a:t>
            </a:r>
            <a:r>
              <a:rPr lang="fr-FR" sz="2000" i="1" dirty="0"/>
              <a:t>affection</a:t>
            </a:r>
            <a:r>
              <a:rPr lang="fr-FR" sz="2000" dirty="0"/>
              <a:t> si organe ou structure anatomique, </a:t>
            </a:r>
            <a:r>
              <a:rPr lang="fr-FR" sz="2000" i="1" dirty="0"/>
              <a:t>trouble</a:t>
            </a:r>
            <a:r>
              <a:rPr lang="fr-FR" sz="2000" dirty="0"/>
              <a:t> si fonction.</a:t>
            </a:r>
          </a:p>
          <a:p>
            <a:pPr>
              <a:spcAft>
                <a:spcPts val="600"/>
              </a:spcAft>
            </a:pPr>
            <a:r>
              <a:rPr lang="fr-FR" sz="2000" dirty="0"/>
              <a:t>* VDP : Dans de rares cas on peut privilégier </a:t>
            </a:r>
            <a:r>
              <a:rPr lang="fr-FR" sz="2000" i="1" dirty="0"/>
              <a:t>anomalie</a:t>
            </a:r>
            <a:r>
              <a:rPr lang="fr-FR" sz="2000" dirty="0"/>
              <a:t> ou </a:t>
            </a:r>
            <a:r>
              <a:rPr lang="fr-FR" sz="2000" i="1" dirty="0"/>
              <a:t>désordre </a:t>
            </a:r>
            <a:r>
              <a:rPr lang="fr-FR" sz="2000" dirty="0"/>
              <a:t>ou faire l’économie du mot s’il est redondant avec l’énoncé. Voir exemples ajoutés.</a:t>
            </a:r>
          </a:p>
          <a:p>
            <a:pPr>
              <a:spcAft>
                <a:spcPts val="600"/>
              </a:spcAft>
            </a:pPr>
            <a:r>
              <a:rPr lang="fr-FR" sz="2000" dirty="0"/>
              <a:t>-&gt; Ok. </a:t>
            </a:r>
          </a:p>
        </p:txBody>
      </p:sp>
    </p:spTree>
    <p:extLst>
      <p:ext uri="{BB962C8B-B14F-4D97-AF65-F5344CB8AC3E}">
        <p14:creationId xmlns:p14="http://schemas.microsoft.com/office/powerpoint/2010/main" val="3905824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nomed - Leading healthcare terminology worldwide">
            <a:extLst>
              <a:ext uri="{FF2B5EF4-FFF2-40B4-BE49-F238E27FC236}">
                <a16:creationId xmlns:a16="http://schemas.microsoft.com/office/drawing/2014/main" id="{B2B2894A-F94C-46EA-8D0F-F1AEABBB86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11747" y="183763"/>
            <a:ext cx="1784965" cy="790807"/>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a:extLst>
              <a:ext uri="{FF2B5EF4-FFF2-40B4-BE49-F238E27FC236}">
                <a16:creationId xmlns:a16="http://schemas.microsoft.com/office/drawing/2014/main" id="{4F7992CC-A707-4F36-A122-4EF6D16897EC}"/>
              </a:ext>
            </a:extLst>
          </p:cNvPr>
          <p:cNvSpPr txBox="1"/>
          <p:nvPr/>
        </p:nvSpPr>
        <p:spPr>
          <a:xfrm>
            <a:off x="1073020" y="270588"/>
            <a:ext cx="7735078" cy="584775"/>
          </a:xfrm>
          <a:prstGeom prst="rect">
            <a:avLst/>
          </a:prstGeom>
          <a:noFill/>
        </p:spPr>
        <p:txBody>
          <a:bodyPr wrap="square" rtlCol="0">
            <a:spAutoFit/>
          </a:bodyPr>
          <a:lstStyle/>
          <a:p>
            <a:r>
              <a:rPr lang="fr-FR" sz="3200"/>
              <a:t>1) Validation des directives de traduction</a:t>
            </a:r>
          </a:p>
        </p:txBody>
      </p:sp>
      <p:sp>
        <p:nvSpPr>
          <p:cNvPr id="6" name="ZoneTexte 5">
            <a:extLst>
              <a:ext uri="{FF2B5EF4-FFF2-40B4-BE49-F238E27FC236}">
                <a16:creationId xmlns:a16="http://schemas.microsoft.com/office/drawing/2014/main" id="{AE13C50E-A7B0-4599-801B-E6D6A0BE49D8}"/>
              </a:ext>
            </a:extLst>
          </p:cNvPr>
          <p:cNvSpPr txBox="1"/>
          <p:nvPr/>
        </p:nvSpPr>
        <p:spPr>
          <a:xfrm>
            <a:off x="1212979" y="1696323"/>
            <a:ext cx="9349273" cy="2369880"/>
          </a:xfrm>
          <a:prstGeom prst="rect">
            <a:avLst/>
          </a:prstGeom>
          <a:solidFill>
            <a:schemeClr val="accent5">
              <a:lumMod val="20000"/>
              <a:lumOff val="80000"/>
            </a:schemeClr>
          </a:solidFill>
        </p:spPr>
        <p:txBody>
          <a:bodyPr wrap="square" rtlCol="0">
            <a:spAutoFit/>
          </a:bodyPr>
          <a:lstStyle/>
          <a:p>
            <a:pPr>
              <a:spcAft>
                <a:spcPts val="600"/>
              </a:spcAft>
            </a:pPr>
            <a:r>
              <a:rPr lang="fr-FR" sz="2800" dirty="0"/>
              <a:t>4.13 Médicaments</a:t>
            </a:r>
          </a:p>
          <a:p>
            <a:pPr>
              <a:spcAft>
                <a:spcPts val="600"/>
              </a:spcAft>
            </a:pPr>
            <a:r>
              <a:rPr lang="fr-FR" sz="2000" dirty="0"/>
              <a:t>* commentaire de LPA : les signes + ne sont plus utilisés dans SNOMED CT. Les remplacer par la conjonction « et ».</a:t>
            </a:r>
          </a:p>
          <a:p>
            <a:pPr>
              <a:spcAft>
                <a:spcPts val="600"/>
              </a:spcAft>
            </a:pPr>
            <a:r>
              <a:rPr lang="fr-FR" sz="2000" dirty="0"/>
              <a:t>* RVA : Sur quel critère lister les principes actifs multiples d’un médicament ?</a:t>
            </a:r>
          </a:p>
          <a:p>
            <a:pPr>
              <a:spcAft>
                <a:spcPts val="600"/>
              </a:spcAft>
            </a:pPr>
            <a:r>
              <a:rPr lang="fr-FR" sz="2000" dirty="0"/>
              <a:t>* FMA : Proposition de simplifier la règle et de ne garder que le synonyme long. </a:t>
            </a:r>
          </a:p>
          <a:p>
            <a:pPr>
              <a:spcAft>
                <a:spcPts val="600"/>
              </a:spcAft>
            </a:pPr>
            <a:r>
              <a:rPr lang="fr-FR" sz="2000" dirty="0"/>
              <a:t>-&gt; enlever la parenthèse. LPA investigue de son côté sur le sujet.</a:t>
            </a:r>
          </a:p>
        </p:txBody>
      </p:sp>
    </p:spTree>
    <p:extLst>
      <p:ext uri="{BB962C8B-B14F-4D97-AF65-F5344CB8AC3E}">
        <p14:creationId xmlns:p14="http://schemas.microsoft.com/office/powerpoint/2010/main" val="159318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nomed - Leading healthcare terminology worldwide">
            <a:extLst>
              <a:ext uri="{FF2B5EF4-FFF2-40B4-BE49-F238E27FC236}">
                <a16:creationId xmlns:a16="http://schemas.microsoft.com/office/drawing/2014/main" id="{B2B2894A-F94C-46EA-8D0F-F1AEABBB86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11747" y="183763"/>
            <a:ext cx="1784965" cy="790807"/>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a:extLst>
              <a:ext uri="{FF2B5EF4-FFF2-40B4-BE49-F238E27FC236}">
                <a16:creationId xmlns:a16="http://schemas.microsoft.com/office/drawing/2014/main" id="{4F7992CC-A707-4F36-A122-4EF6D16897EC}"/>
              </a:ext>
            </a:extLst>
          </p:cNvPr>
          <p:cNvSpPr txBox="1"/>
          <p:nvPr/>
        </p:nvSpPr>
        <p:spPr>
          <a:xfrm>
            <a:off x="1073020" y="270588"/>
            <a:ext cx="7735078" cy="584775"/>
          </a:xfrm>
          <a:prstGeom prst="rect">
            <a:avLst/>
          </a:prstGeom>
          <a:noFill/>
        </p:spPr>
        <p:txBody>
          <a:bodyPr wrap="square" rtlCol="0">
            <a:spAutoFit/>
          </a:bodyPr>
          <a:lstStyle/>
          <a:p>
            <a:r>
              <a:rPr lang="fr-FR" sz="3200"/>
              <a:t>1) Validation des directives de traduction</a:t>
            </a:r>
          </a:p>
        </p:txBody>
      </p:sp>
      <p:sp>
        <p:nvSpPr>
          <p:cNvPr id="6" name="ZoneTexte 5">
            <a:extLst>
              <a:ext uri="{FF2B5EF4-FFF2-40B4-BE49-F238E27FC236}">
                <a16:creationId xmlns:a16="http://schemas.microsoft.com/office/drawing/2014/main" id="{AE13C50E-A7B0-4599-801B-E6D6A0BE49D8}"/>
              </a:ext>
            </a:extLst>
          </p:cNvPr>
          <p:cNvSpPr txBox="1"/>
          <p:nvPr/>
        </p:nvSpPr>
        <p:spPr>
          <a:xfrm>
            <a:off x="1212979" y="1696323"/>
            <a:ext cx="9349273" cy="1600438"/>
          </a:xfrm>
          <a:prstGeom prst="rect">
            <a:avLst/>
          </a:prstGeom>
          <a:solidFill>
            <a:schemeClr val="accent5">
              <a:lumMod val="20000"/>
              <a:lumOff val="80000"/>
            </a:schemeClr>
          </a:solidFill>
        </p:spPr>
        <p:txBody>
          <a:bodyPr wrap="square" rtlCol="0">
            <a:spAutoFit/>
          </a:bodyPr>
          <a:lstStyle/>
          <a:p>
            <a:pPr>
              <a:spcAft>
                <a:spcPts val="600"/>
              </a:spcAft>
            </a:pPr>
            <a:r>
              <a:rPr lang="fr-FR" sz="2800" dirty="0"/>
              <a:t>4.14 Spécimens biologiques</a:t>
            </a:r>
          </a:p>
          <a:p>
            <a:pPr>
              <a:spcAft>
                <a:spcPts val="600"/>
              </a:spcAft>
            </a:pPr>
            <a:r>
              <a:rPr lang="fr-FR" sz="2000" dirty="0"/>
              <a:t>* commentaire de LPA et RVA : échantillon plutôt que spécimen.</a:t>
            </a:r>
          </a:p>
          <a:p>
            <a:pPr>
              <a:spcAft>
                <a:spcPts val="600"/>
              </a:spcAft>
            </a:pPr>
            <a:r>
              <a:rPr lang="fr-FR" sz="2000" dirty="0"/>
              <a:t>-&gt; échantillon comme terme préféré. Spécimen gardé en synonyme acceptable lorsque souhaité.</a:t>
            </a:r>
          </a:p>
        </p:txBody>
      </p:sp>
    </p:spTree>
    <p:extLst>
      <p:ext uri="{BB962C8B-B14F-4D97-AF65-F5344CB8AC3E}">
        <p14:creationId xmlns:p14="http://schemas.microsoft.com/office/powerpoint/2010/main" val="309490885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213</TotalTime>
  <Words>1203</Words>
  <Application>Microsoft Office PowerPoint</Application>
  <PresentationFormat>Grand écran</PresentationFormat>
  <Paragraphs>87</Paragraphs>
  <Slides>13</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13</vt:i4>
      </vt:variant>
    </vt:vector>
  </HeadingPairs>
  <TitlesOfParts>
    <vt:vector size="18" baseType="lpstr">
      <vt:lpstr>Arial</vt:lpstr>
      <vt:lpstr>Calibri</vt:lpstr>
      <vt:lpstr>Calibri Light</vt:lpstr>
      <vt:lpstr>Verdana</vt:lpstr>
      <vt:lpstr>Thème Office</vt:lpstr>
      <vt:lpstr>Groupe collaboratif de traduction française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Groupe collaboratif de traduction française</dc:title>
  <dc:creator>François MACARY</dc:creator>
  <cp:lastModifiedBy>François MACARY</cp:lastModifiedBy>
  <cp:revision>26</cp:revision>
  <dcterms:created xsi:type="dcterms:W3CDTF">2019-11-07T12:13:06Z</dcterms:created>
  <dcterms:modified xsi:type="dcterms:W3CDTF">2019-11-07T20:12:00Z</dcterms:modified>
</cp:coreProperties>
</file>