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2" r:id="rId6"/>
    <p:sldMasterId id="2147483783" r:id="rId7"/>
  </p:sldMasterIdLst>
  <p:notesMasterIdLst>
    <p:notesMasterId r:id="rId25"/>
  </p:notesMasterIdLst>
  <p:sldIdLst>
    <p:sldId id="374" r:id="rId8"/>
    <p:sldId id="515" r:id="rId9"/>
    <p:sldId id="516" r:id="rId10"/>
    <p:sldId id="528" r:id="rId11"/>
    <p:sldId id="517" r:id="rId12"/>
    <p:sldId id="518" r:id="rId13"/>
    <p:sldId id="519" r:id="rId14"/>
    <p:sldId id="520" r:id="rId15"/>
    <p:sldId id="521" r:id="rId16"/>
    <p:sldId id="525" r:id="rId17"/>
    <p:sldId id="522" r:id="rId18"/>
    <p:sldId id="523" r:id="rId19"/>
    <p:sldId id="530" r:id="rId20"/>
    <p:sldId id="531" r:id="rId21"/>
    <p:sldId id="524" r:id="rId22"/>
    <p:sldId id="526" r:id="rId23"/>
    <p:sldId id="529" r:id="rId24"/>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rrick, Riki | APHL" initials="MR|A" lastIdx="5" clrIdx="0">
    <p:extLst>
      <p:ext uri="{19B8F6BF-5375-455C-9EA6-DF929625EA0E}">
        <p15:presenceInfo xmlns:p15="http://schemas.microsoft.com/office/powerpoint/2012/main" userId="S-1-5-21-376835676-564275060-233764494-11194" providerId="AD"/>
      </p:ext>
    </p:extLst>
  </p:cmAuthor>
  <p:cmAuthor id="2" name="Carlton, Laura  | APHL" initials="CL|A" lastIdx="55" clrIdx="1">
    <p:extLst>
      <p:ext uri="{19B8F6BF-5375-455C-9EA6-DF929625EA0E}">
        <p15:presenceInfo xmlns:p15="http://schemas.microsoft.com/office/powerpoint/2012/main" userId="S-1-5-21-376835676-564275060-233764494-11159" providerId="AD"/>
      </p:ext>
    </p:extLst>
  </p:cmAuthor>
  <p:cmAuthor id="3" name="Helmus, Lesliann E. (CDC/OPHSS/CSELS)" initials="HLE(" lastIdx="8" clrIdx="2">
    <p:extLst>
      <p:ext uri="{19B8F6BF-5375-455C-9EA6-DF929625EA0E}">
        <p15:presenceInfo xmlns:p15="http://schemas.microsoft.com/office/powerpoint/2012/main" userId="S-1-5-21-1207783550-2075000910-922709458-429956" providerId="AD"/>
      </p:ext>
    </p:extLst>
  </p:cmAuthor>
  <p:cmAuthor id="4" name="Gretl Glick" initials="GG" lastIdx="18" clrIdx="3">
    <p:extLst>
      <p:ext uri="{19B8F6BF-5375-455C-9EA6-DF929625EA0E}">
        <p15:presenceInfo xmlns:p15="http://schemas.microsoft.com/office/powerpoint/2012/main" userId="54fed0f35bede88e" providerId="Windows Live"/>
      </p:ext>
    </p:extLst>
  </p:cmAuthor>
  <p:cmAuthor id="5" name="Corey Cooper" initials="CC" lastIdx="5" clrIdx="4">
    <p:extLst>
      <p:ext uri="{19B8F6BF-5375-455C-9EA6-DF929625EA0E}">
        <p15:presenceInfo xmlns:p15="http://schemas.microsoft.com/office/powerpoint/2012/main" userId="a1962c04d271192e" providerId="Windows Live"/>
      </p:ext>
    </p:extLst>
  </p:cmAuthor>
  <p:cmAuthor id="6" name="Truc Pham" initials="TP" lastIdx="3" clrIdx="5">
    <p:extLst>
      <p:ext uri="{19B8F6BF-5375-455C-9EA6-DF929625EA0E}">
        <p15:presenceInfo xmlns:p15="http://schemas.microsoft.com/office/powerpoint/2012/main" userId="S::truc.pham@inductivehealth.com::86640a9a-5034-48a8-8f15-6ca421deca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ACC6"/>
    <a:srgbClr val="00A0AF"/>
    <a:srgbClr val="6DBCD1"/>
    <a:srgbClr val="2A7286"/>
    <a:srgbClr val="256475"/>
    <a:srgbClr val="205766"/>
    <a:srgbClr val="173E49"/>
    <a:srgbClr val="008791"/>
    <a:srgbClr val="007180"/>
    <a:srgbClr val="3E4A5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ED6BE2-F0C8-4CE5-A542-3AA79D52F186}" v="50" dt="2020-01-09T20:11:01.0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695" autoAdjust="0"/>
    <p:restoredTop sz="81545" autoAdjust="0"/>
  </p:normalViewPr>
  <p:slideViewPr>
    <p:cSldViewPr>
      <p:cViewPr>
        <p:scale>
          <a:sx n="50" d="100"/>
          <a:sy n="50" d="100"/>
        </p:scale>
        <p:origin x="760" y="168"/>
      </p:cViewPr>
      <p:guideLst>
        <p:guide orient="horz" pos="2160"/>
        <p:guide pos="3840"/>
      </p:guideLst>
    </p:cSldViewPr>
  </p:slideViewPr>
  <p:outlineViewPr>
    <p:cViewPr>
      <p:scale>
        <a:sx n="33" d="100"/>
        <a:sy n="33" d="100"/>
      </p:scale>
      <p:origin x="0" y="-94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E0D2F233-CF18-474A-87BB-F3F6CAD1F795}" type="datetimeFigureOut">
              <a:rPr lang="en-US"/>
              <a:pPr>
                <a:defRPr/>
              </a:pPr>
              <a:t>6/29/2020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45F14528-4718-DE49-8B42-FBCA5DE81B6D}" type="slidenum">
              <a:rPr lang="en-US"/>
              <a:pPr>
                <a:defRPr/>
              </a:pPr>
              <a:t>‹#›</a:t>
            </a:fld>
            <a:endParaRPr lang="en-US" dirty="0"/>
          </a:p>
        </p:txBody>
      </p:sp>
    </p:spTree>
    <p:extLst>
      <p:ext uri="{BB962C8B-B14F-4D97-AF65-F5344CB8AC3E}">
        <p14:creationId xmlns:p14="http://schemas.microsoft.com/office/powerpoint/2010/main" val="36189974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5F14528-4718-DE49-8B42-FBCA5DE81B6D}" type="slidenum">
              <a:rPr lang="en-US" smtClean="0"/>
              <a:pPr>
                <a:defRPr/>
              </a:pPr>
              <a:t>1</a:t>
            </a:fld>
            <a:endParaRPr lang="en-US" dirty="0"/>
          </a:p>
        </p:txBody>
      </p:sp>
    </p:spTree>
    <p:extLst>
      <p:ext uri="{BB962C8B-B14F-4D97-AF65-F5344CB8AC3E}">
        <p14:creationId xmlns:p14="http://schemas.microsoft.com/office/powerpoint/2010/main" val="389942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Since then added terms from PHDs and </a:t>
            </a:r>
            <a:r>
              <a:rPr lang="en-US" dirty="0" err="1" smtClean="0"/>
              <a:t>LabCorp</a:t>
            </a:r>
            <a:endParaRPr lang="en-US" dirty="0" smtClean="0"/>
          </a:p>
          <a:p>
            <a:endParaRPr lang="en-US" dirty="0"/>
          </a:p>
        </p:txBody>
      </p:sp>
      <p:sp>
        <p:nvSpPr>
          <p:cNvPr id="4" name="Slide Number Placeholder 3"/>
          <p:cNvSpPr>
            <a:spLocks noGrp="1"/>
          </p:cNvSpPr>
          <p:nvPr>
            <p:ph type="sldNum" sz="quarter" idx="10"/>
          </p:nvPr>
        </p:nvSpPr>
        <p:spPr/>
        <p:txBody>
          <a:bodyPr/>
          <a:lstStyle/>
          <a:p>
            <a:fld id="{27742691-0094-41DE-A785-46FE6C98211C}" type="slidenum">
              <a:rPr lang="en-US" smtClean="0"/>
              <a:t>3</a:t>
            </a:fld>
            <a:endParaRPr lang="en-US"/>
          </a:p>
        </p:txBody>
      </p:sp>
    </p:spTree>
    <p:extLst>
      <p:ext uri="{BB962C8B-B14F-4D97-AF65-F5344CB8AC3E}">
        <p14:creationId xmlns:p14="http://schemas.microsoft.com/office/powerpoint/2010/main" val="3136499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5F14528-4718-DE49-8B42-FBCA5DE81B6D}" type="slidenum">
              <a:rPr lang="en-US" smtClean="0"/>
              <a:pPr>
                <a:defRPr/>
              </a:pPr>
              <a:t>15</a:t>
            </a:fld>
            <a:endParaRPr lang="en-US" dirty="0"/>
          </a:p>
        </p:txBody>
      </p:sp>
    </p:spTree>
    <p:extLst>
      <p:ext uri="{BB962C8B-B14F-4D97-AF65-F5344CB8AC3E}">
        <p14:creationId xmlns:p14="http://schemas.microsoft.com/office/powerpoint/2010/main" val="2327921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9600" y="2184287"/>
            <a:ext cx="10363200" cy="1892826"/>
          </a:xfrm>
        </p:spPr>
        <p:txBody>
          <a:bodyPr tIns="0"/>
          <a:lstStyle>
            <a:lvl1pPr marL="0" marR="0" indent="0" algn="l" defTabSz="914400" rtl="0" eaLnBrk="1" fontAlgn="auto" latinLnBrk="0" hangingPunct="1">
              <a:lnSpc>
                <a:spcPct val="100000"/>
              </a:lnSpc>
              <a:spcBef>
                <a:spcPct val="0"/>
              </a:spcBef>
              <a:spcAft>
                <a:spcPts val="0"/>
              </a:spcAft>
              <a:buClrTx/>
              <a:buSzTx/>
              <a:buFontTx/>
              <a:buNone/>
              <a:tabLst/>
              <a:defRPr>
                <a:solidFill>
                  <a:schemeClr val="tx2"/>
                </a:solidFill>
                <a:latin typeface="Franklin Gothic Demi" panose="020B0703020102020204" pitchFamily="34" charset="0"/>
              </a:defRPr>
            </a:lvl1pPr>
          </a:lstStyle>
          <a:p>
            <a:r>
              <a:rPr lang="en-US" dirty="0"/>
              <a:t>Title/Cover Slide</a:t>
            </a:r>
            <a:br>
              <a:rPr lang="en-US" dirty="0"/>
            </a:br>
            <a:r>
              <a:rPr lang="en-US" dirty="0"/>
              <a:t/>
            </a:r>
            <a:br>
              <a:rPr lang="en-US" dirty="0"/>
            </a:br>
            <a:endParaRPr lang="en-US" dirty="0"/>
          </a:p>
        </p:txBody>
      </p:sp>
      <p:sp>
        <p:nvSpPr>
          <p:cNvPr id="6" name="Subtitle 2"/>
          <p:cNvSpPr>
            <a:spLocks noGrp="1"/>
          </p:cNvSpPr>
          <p:nvPr>
            <p:ph type="subTitle" idx="1" hasCustomPrompt="1"/>
          </p:nvPr>
        </p:nvSpPr>
        <p:spPr>
          <a:xfrm>
            <a:off x="609600" y="2890394"/>
            <a:ext cx="8534400" cy="538609"/>
          </a:xfrm>
        </p:spPr>
        <p:txBody>
          <a:bodyPr lIns="0" tIns="0"/>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1335460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00A80F-1698-4F96-909B-0EDEE5A2538C}" type="datetimeFigureOut">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8CB40-7470-4106-B36F-041191E380E9}" type="slidenum">
              <a:rPr lang="en-US" smtClean="0"/>
              <a:t>‹#›</a:t>
            </a:fld>
            <a:endParaRPr lang="en-US"/>
          </a:p>
        </p:txBody>
      </p:sp>
    </p:spTree>
    <p:extLst>
      <p:ext uri="{BB962C8B-B14F-4D97-AF65-F5344CB8AC3E}">
        <p14:creationId xmlns:p14="http://schemas.microsoft.com/office/powerpoint/2010/main" val="334171612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9600" y="2184290"/>
            <a:ext cx="10363200" cy="1431161"/>
          </a:xfrm>
        </p:spPr>
        <p:txBody>
          <a:bodyPr tIns="0"/>
          <a:lstStyle>
            <a:lvl1pPr marL="0" marR="0" indent="0" algn="l" defTabSz="685800" rtl="0" eaLnBrk="1" fontAlgn="auto" latinLnBrk="0" hangingPunct="1">
              <a:lnSpc>
                <a:spcPct val="100000"/>
              </a:lnSpc>
              <a:spcBef>
                <a:spcPct val="0"/>
              </a:spcBef>
              <a:spcAft>
                <a:spcPts val="0"/>
              </a:spcAft>
              <a:buClrTx/>
              <a:buSzTx/>
              <a:buFontTx/>
              <a:buNone/>
              <a:tabLst/>
              <a:defRPr>
                <a:solidFill>
                  <a:schemeClr val="tx2"/>
                </a:solidFill>
                <a:latin typeface="Franklin Gothic Demi" panose="020B0703020102020204" pitchFamily="34" charset="0"/>
              </a:defRPr>
            </a:lvl1pPr>
          </a:lstStyle>
          <a:p>
            <a:r>
              <a:rPr lang="en-US" dirty="0"/>
              <a:t>Title/Cover Slide</a:t>
            </a:r>
            <a:br>
              <a:rPr lang="en-US" dirty="0"/>
            </a:br>
            <a:r>
              <a:rPr lang="en-US" dirty="0"/>
              <a:t/>
            </a:r>
            <a:br>
              <a:rPr lang="en-US" dirty="0"/>
            </a:br>
            <a:endParaRPr lang="en-US" dirty="0"/>
          </a:p>
        </p:txBody>
      </p:sp>
      <p:sp>
        <p:nvSpPr>
          <p:cNvPr id="6" name="Subtitle 2"/>
          <p:cNvSpPr>
            <a:spLocks noGrp="1"/>
          </p:cNvSpPr>
          <p:nvPr>
            <p:ph type="subTitle" idx="1" hasCustomPrompt="1"/>
          </p:nvPr>
        </p:nvSpPr>
        <p:spPr>
          <a:xfrm>
            <a:off x="609600" y="2890392"/>
            <a:ext cx="8534400" cy="415498"/>
          </a:xfrm>
        </p:spPr>
        <p:txBody>
          <a:bodyPr lIns="0" tIns="0"/>
          <a:lstStyle>
            <a:lvl1pPr marL="0" indent="0" algn="l">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1482479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and Content Slide</a:t>
            </a:r>
          </a:p>
        </p:txBody>
      </p:sp>
      <p:sp>
        <p:nvSpPr>
          <p:cNvPr id="9" name="Text Placeholder 8"/>
          <p:cNvSpPr>
            <a:spLocks noGrp="1"/>
          </p:cNvSpPr>
          <p:nvPr>
            <p:ph type="body" sz="quarter" idx="10"/>
          </p:nvPr>
        </p:nvSpPr>
        <p:spPr>
          <a:xfrm>
            <a:off x="609600" y="1371600"/>
            <a:ext cx="10972800" cy="17358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2742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304804"/>
            <a:ext cx="10972800" cy="1431161"/>
          </a:xfrm>
        </p:spPr>
        <p:txBody>
          <a:bodyPr/>
          <a:lstStyle>
            <a:lvl1pPr>
              <a:defRPr/>
            </a:lvl1pPr>
          </a:lstStyle>
          <a:p>
            <a:r>
              <a:rPr lang="en-US" dirty="0"/>
              <a:t>Title and Content Slide</a:t>
            </a:r>
            <a:br>
              <a:rPr lang="en-US" dirty="0"/>
            </a:br>
            <a:r>
              <a:rPr lang="en-US" dirty="0"/>
              <a:t/>
            </a:r>
            <a:br>
              <a:rPr lang="en-US" dirty="0"/>
            </a:br>
            <a:endParaRPr lang="en-US" dirty="0"/>
          </a:p>
        </p:txBody>
      </p:sp>
      <p:sp>
        <p:nvSpPr>
          <p:cNvPr id="5" name="Text Placeholder 2"/>
          <p:cNvSpPr>
            <a:spLocks noGrp="1"/>
          </p:cNvSpPr>
          <p:nvPr>
            <p:ph idx="1"/>
          </p:nvPr>
        </p:nvSpPr>
        <p:spPr>
          <a:xfrm>
            <a:off x="609600" y="1678697"/>
            <a:ext cx="10972800" cy="1735860"/>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p:cNvSpPr>
            <a:spLocks noGrp="1"/>
          </p:cNvSpPr>
          <p:nvPr>
            <p:ph type="body" sz="quarter" idx="10" hasCustomPrompt="1"/>
          </p:nvPr>
        </p:nvSpPr>
        <p:spPr>
          <a:xfrm>
            <a:off x="609600" y="990600"/>
            <a:ext cx="10769600" cy="415498"/>
          </a:xfrm>
        </p:spPr>
        <p:txBody>
          <a:bodyPr lIns="0" tIns="0"/>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lang="en-US" sz="2100" smtClean="0">
                <a:solidFill>
                  <a:schemeClr val="tx1"/>
                </a:solidFill>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sz="2400" dirty="0">
                <a:solidFill>
                  <a:schemeClr val="tx1"/>
                </a:solidFill>
                <a:latin typeface="+mj-lt"/>
              </a:rPr>
              <a:t>Subtitle</a:t>
            </a:r>
          </a:p>
        </p:txBody>
      </p:sp>
    </p:spTree>
    <p:extLst>
      <p:ext uri="{BB962C8B-B14F-4D97-AF65-F5344CB8AC3E}">
        <p14:creationId xmlns:p14="http://schemas.microsoft.com/office/powerpoint/2010/main" val="39718765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981240"/>
            <a:ext cx="10363200" cy="461665"/>
          </a:xfrm>
        </p:spPr>
        <p:txBody>
          <a:bodyPr anchor="t"/>
          <a:lstStyle>
            <a:lvl1pPr algn="l">
              <a:defRPr sz="2700" b="0" cap="all">
                <a:solidFill>
                  <a:schemeClr val="accent1"/>
                </a:solidFill>
                <a:latin typeface="Franklin Gothic Demi" panose="020B0703020102020204" pitchFamily="34" charset="0"/>
              </a:defRPr>
            </a:lvl1pPr>
          </a:lstStyle>
          <a:p>
            <a:r>
              <a:rPr lang="en-US" dirty="0"/>
              <a:t>Section slide</a:t>
            </a:r>
          </a:p>
        </p:txBody>
      </p:sp>
      <p:sp>
        <p:nvSpPr>
          <p:cNvPr id="3" name="Text Placeholder 2"/>
          <p:cNvSpPr>
            <a:spLocks noGrp="1"/>
          </p:cNvSpPr>
          <p:nvPr>
            <p:ph type="body" idx="1" hasCustomPrompt="1"/>
          </p:nvPr>
        </p:nvSpPr>
        <p:spPr>
          <a:xfrm>
            <a:off x="609600" y="3546905"/>
            <a:ext cx="9421091" cy="323165"/>
          </a:xfrm>
        </p:spPr>
        <p:txBody>
          <a:bodyPr lIns="0" tIns="0" anchor="t" anchorCtr="0"/>
          <a:lstStyle>
            <a:lvl1pPr marL="0" indent="0">
              <a:buNone/>
              <a:defRPr sz="18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a:t>Subtitle</a:t>
            </a:r>
          </a:p>
        </p:txBody>
      </p:sp>
    </p:spTree>
    <p:extLst>
      <p:ext uri="{BB962C8B-B14F-4D97-AF65-F5344CB8AC3E}">
        <p14:creationId xmlns:p14="http://schemas.microsoft.com/office/powerpoint/2010/main" val="3077111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1600202"/>
            <a:ext cx="5384800" cy="1523494"/>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600202"/>
            <a:ext cx="5384800" cy="1523494"/>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09600" y="6356354"/>
            <a:ext cx="2844800" cy="365125"/>
          </a:xfrm>
          <a:prstGeom prst="rect">
            <a:avLst/>
          </a:prstGeom>
        </p:spPr>
        <p:txBody>
          <a:bodyPr/>
          <a:lstStyle/>
          <a:p>
            <a:pPr defTabSz="342900" fontAlgn="auto">
              <a:spcBef>
                <a:spcPts val="0"/>
              </a:spcBef>
              <a:spcAft>
                <a:spcPts val="0"/>
              </a:spcAft>
            </a:pPr>
            <a:fld id="{41C82059-32CB-F843-BD5A-B331C2D2CA31}" type="datetimeFigureOut">
              <a:rPr lang="en-US" smtClean="0">
                <a:solidFill>
                  <a:srgbClr val="3F3F3F"/>
                </a:solidFill>
                <a:latin typeface="Arial"/>
              </a:rPr>
              <a:pPr defTabSz="342900" fontAlgn="auto">
                <a:spcBef>
                  <a:spcPts val="0"/>
                </a:spcBef>
                <a:spcAft>
                  <a:spcPts val="0"/>
                </a:spcAft>
              </a:pPr>
              <a:t>6/29/2020</a:t>
            </a:fld>
            <a:endParaRPr lang="en-US" dirty="0">
              <a:solidFill>
                <a:srgbClr val="3F3F3F"/>
              </a:solidFill>
              <a:latin typeface="Arial"/>
            </a:endParaRPr>
          </a:p>
        </p:txBody>
      </p:sp>
      <p:sp>
        <p:nvSpPr>
          <p:cNvPr id="6" name="Footer Placeholder 5"/>
          <p:cNvSpPr>
            <a:spLocks noGrp="1"/>
          </p:cNvSpPr>
          <p:nvPr>
            <p:ph type="ftr" sz="quarter" idx="11"/>
          </p:nvPr>
        </p:nvSpPr>
        <p:spPr>
          <a:xfrm>
            <a:off x="2235200" y="6264279"/>
            <a:ext cx="3860800" cy="365125"/>
          </a:xfrm>
          <a:prstGeom prst="rect">
            <a:avLst/>
          </a:prstGeom>
        </p:spPr>
        <p:txBody>
          <a:bodyPr/>
          <a:lstStyle/>
          <a:p>
            <a:pPr defTabSz="342900" fontAlgn="auto">
              <a:spcBef>
                <a:spcPts val="0"/>
              </a:spcBef>
              <a:spcAft>
                <a:spcPts val="0"/>
              </a:spcAft>
            </a:pPr>
            <a:endParaRPr lang="en-US" dirty="0">
              <a:solidFill>
                <a:srgbClr val="3F3F3F"/>
              </a:solidFill>
              <a:latin typeface="Arial"/>
            </a:endParaRPr>
          </a:p>
        </p:txBody>
      </p:sp>
      <p:sp>
        <p:nvSpPr>
          <p:cNvPr id="7" name="Slide Number Placeholder 6"/>
          <p:cNvSpPr>
            <a:spLocks noGrp="1"/>
          </p:cNvSpPr>
          <p:nvPr>
            <p:ph type="sldNum" sz="quarter" idx="12"/>
          </p:nvPr>
        </p:nvSpPr>
        <p:spPr>
          <a:xfrm>
            <a:off x="8737600" y="6356354"/>
            <a:ext cx="2844800" cy="365125"/>
          </a:xfrm>
          <a:prstGeom prst="rect">
            <a:avLst/>
          </a:prstGeom>
        </p:spPr>
        <p:txBody>
          <a:bodyPr/>
          <a:lstStyle/>
          <a:p>
            <a:pPr defTabSz="342900" fontAlgn="auto">
              <a:spcBef>
                <a:spcPts val="0"/>
              </a:spcBef>
              <a:spcAft>
                <a:spcPts val="0"/>
              </a:spcAft>
            </a:pPr>
            <a:fld id="{630A27D5-A61B-414E-8690-E02CE4E1C7F1}" type="slidenum">
              <a:rPr lang="en-US" smtClean="0">
                <a:solidFill>
                  <a:srgbClr val="3F3F3F"/>
                </a:solidFill>
                <a:latin typeface="Arial"/>
              </a:rPr>
              <a:pPr defTabSz="342900" fontAlgn="auto">
                <a:spcBef>
                  <a:spcPts val="0"/>
                </a:spcBef>
                <a:spcAft>
                  <a:spcPts val="0"/>
                </a:spcAft>
              </a:pPr>
              <a:t>‹#›</a:t>
            </a:fld>
            <a:endParaRPr lang="en-US" dirty="0">
              <a:solidFill>
                <a:srgbClr val="3F3F3F"/>
              </a:solidFill>
              <a:latin typeface="Arial"/>
            </a:endParaRPr>
          </a:p>
        </p:txBody>
      </p:sp>
    </p:spTree>
    <p:extLst>
      <p:ext uri="{BB962C8B-B14F-4D97-AF65-F5344CB8AC3E}">
        <p14:creationId xmlns:p14="http://schemas.microsoft.com/office/powerpoint/2010/main" val="23464901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3"/>
            <a:ext cx="10972800" cy="507831"/>
          </a:xfrm>
        </p:spPr>
        <p:txBody>
          <a:bodyPr/>
          <a:lstStyle>
            <a:lvl1pPr>
              <a:defRPr/>
            </a:lvl1pPr>
          </a:lstStyle>
          <a:p>
            <a:r>
              <a:rPr lang="en-US"/>
              <a:t>Click to edit Master title style</a:t>
            </a:r>
            <a:endParaRPr lang="en-US" dirty="0"/>
          </a:p>
        </p:txBody>
      </p:sp>
    </p:spTree>
    <p:extLst>
      <p:ext uri="{BB962C8B-B14F-4D97-AF65-F5344CB8AC3E}">
        <p14:creationId xmlns:p14="http://schemas.microsoft.com/office/powerpoint/2010/main" val="1451155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Blank">
    <p:bg>
      <p:bgPr>
        <a:solidFill>
          <a:schemeClr val="bg1"/>
        </a:solid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1320800" y="2362201"/>
            <a:ext cx="9550400" cy="784830"/>
          </a:xfrm>
        </p:spPr>
        <p:txBody>
          <a:bodyPr lIns="0" tIns="0"/>
          <a:lstStyle>
            <a:lvl1pPr marL="0" indent="0">
              <a:buNone/>
              <a:defRPr/>
            </a:lvl1pPr>
          </a:lstStyle>
          <a:p>
            <a:pPr lvl="0"/>
            <a:r>
              <a:rPr lang="en-US" dirty="0"/>
              <a:t>Blank slide for complex graphics, large pictures, or multiple picture layouts.</a:t>
            </a:r>
          </a:p>
        </p:txBody>
      </p:sp>
    </p:spTree>
    <p:extLst>
      <p:ext uri="{BB962C8B-B14F-4D97-AF65-F5344CB8AC3E}">
        <p14:creationId xmlns:p14="http://schemas.microsoft.com/office/powerpoint/2010/main" val="19796788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Statement Breaker">
    <p:bg>
      <p:bgPr>
        <a:solidFill>
          <a:srgbClr val="00A0AF"/>
        </a:solidFill>
        <a:effectLst/>
      </p:bgPr>
    </p:bg>
    <p:spTree>
      <p:nvGrpSpPr>
        <p:cNvPr id="1" name=""/>
        <p:cNvGrpSpPr/>
        <p:nvPr/>
      </p:nvGrpSpPr>
      <p:grpSpPr>
        <a:xfrm>
          <a:off x="0" y="0"/>
          <a:ext cx="0" cy="0"/>
          <a:chOff x="0" y="0"/>
          <a:chExt cx="0" cy="0"/>
        </a:xfrm>
      </p:grpSpPr>
      <p:sp>
        <p:nvSpPr>
          <p:cNvPr id="15" name="Text Placeholder 14"/>
          <p:cNvSpPr>
            <a:spLocks noGrp="1"/>
          </p:cNvSpPr>
          <p:nvPr>
            <p:ph type="body" sz="quarter" idx="12" hasCustomPrompt="1"/>
          </p:nvPr>
        </p:nvSpPr>
        <p:spPr>
          <a:xfrm>
            <a:off x="1320800" y="1114488"/>
            <a:ext cx="9753600" cy="1754326"/>
          </a:xfrm>
        </p:spPr>
        <p:txBody>
          <a:bodyPr/>
          <a:lstStyle>
            <a:lvl1pPr marL="0" indent="0">
              <a:buNone/>
              <a:defRPr sz="2700" baseline="0">
                <a:solidFill>
                  <a:schemeClr val="bg1"/>
                </a:solidFill>
                <a:latin typeface="Franklin Gothic Medium" panose="020B0603020102020204" pitchFamily="34" charset="0"/>
              </a:defRPr>
            </a:lvl1pPr>
          </a:lstStyle>
          <a:p>
            <a:pPr lvl="0"/>
            <a:r>
              <a:rPr lang="en-US" dirty="0"/>
              <a:t>This is a compelling statement, takeaway or quote to highlight that should be highlighted. It also serves to break up the visual monotony of the usual slide progression. Be creative, but don’t clutter the page with too many words and keep roomy margins.</a:t>
            </a:r>
          </a:p>
        </p:txBody>
      </p:sp>
    </p:spTree>
    <p:extLst>
      <p:ext uri="{BB962C8B-B14F-4D97-AF65-F5344CB8AC3E}">
        <p14:creationId xmlns:p14="http://schemas.microsoft.com/office/powerpoint/2010/main" val="3221969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Title Slide">
    <p:spTree>
      <p:nvGrpSpPr>
        <p:cNvPr id="1" name=""/>
        <p:cNvGrpSpPr/>
        <p:nvPr/>
      </p:nvGrpSpPr>
      <p:grpSpPr>
        <a:xfrm>
          <a:off x="0" y="0"/>
          <a:ext cx="0" cy="0"/>
          <a:chOff x="0" y="0"/>
          <a:chExt cx="0" cy="0"/>
        </a:xfrm>
      </p:grpSpPr>
      <p:sp>
        <p:nvSpPr>
          <p:cNvPr id="10" name="Rectangle 9"/>
          <p:cNvSpPr/>
          <p:nvPr/>
        </p:nvSpPr>
        <p:spPr>
          <a:xfrm>
            <a:off x="9416288" y="1575912"/>
            <a:ext cx="2775712"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eaLnBrk="1" fontAlgn="auto" hangingPunct="1">
              <a:spcBef>
                <a:spcPts val="0"/>
              </a:spcBef>
              <a:spcAft>
                <a:spcPts val="0"/>
              </a:spcAft>
            </a:pPr>
            <a:endParaRPr lang="en-US" dirty="0">
              <a:solidFill>
                <a:prstClr val="white"/>
              </a:solidFill>
            </a:endParaRPr>
          </a:p>
        </p:txBody>
      </p:sp>
      <p:sp>
        <p:nvSpPr>
          <p:cNvPr id="2" name="Title 1"/>
          <p:cNvSpPr>
            <a:spLocks noGrp="1"/>
          </p:cNvSpPr>
          <p:nvPr>
            <p:ph type="ctrTitle" hasCustomPrompt="1"/>
          </p:nvPr>
        </p:nvSpPr>
        <p:spPr>
          <a:xfrm>
            <a:off x="609600" y="2793889"/>
            <a:ext cx="10363200" cy="1431161"/>
          </a:xfrm>
        </p:spPr>
        <p:txBody>
          <a:bodyPr tIns="0"/>
          <a:lstStyle>
            <a:lvl1pPr marL="0" marR="0" indent="0" algn="l" defTabSz="685800" rtl="0" eaLnBrk="1" fontAlgn="auto" latinLnBrk="0" hangingPunct="1">
              <a:lnSpc>
                <a:spcPct val="100000"/>
              </a:lnSpc>
              <a:spcBef>
                <a:spcPct val="0"/>
              </a:spcBef>
              <a:spcAft>
                <a:spcPts val="0"/>
              </a:spcAft>
              <a:buClrTx/>
              <a:buSzTx/>
              <a:buFontTx/>
              <a:buNone/>
              <a:tabLst/>
              <a:defRPr>
                <a:solidFill>
                  <a:schemeClr val="tx2"/>
                </a:solidFill>
                <a:latin typeface="Franklin Gothic Demi" panose="020B0703020102020204" pitchFamily="34" charset="0"/>
              </a:defRPr>
            </a:lvl1pPr>
          </a:lstStyle>
          <a:p>
            <a:r>
              <a:rPr lang="en-US" dirty="0"/>
              <a:t>Title/Cover Slide</a:t>
            </a:r>
            <a:br>
              <a:rPr lang="en-US" dirty="0"/>
            </a:br>
            <a:r>
              <a:rPr lang="en-US" dirty="0"/>
              <a:t/>
            </a:r>
            <a:br>
              <a:rPr lang="en-US" dirty="0"/>
            </a:br>
            <a:endParaRPr lang="en-US" dirty="0"/>
          </a:p>
        </p:txBody>
      </p:sp>
      <p:sp>
        <p:nvSpPr>
          <p:cNvPr id="6" name="Subtitle 2"/>
          <p:cNvSpPr>
            <a:spLocks noGrp="1"/>
          </p:cNvSpPr>
          <p:nvPr>
            <p:ph type="subTitle" idx="1" hasCustomPrompt="1"/>
          </p:nvPr>
        </p:nvSpPr>
        <p:spPr>
          <a:xfrm>
            <a:off x="609600" y="3499992"/>
            <a:ext cx="8534400" cy="415498"/>
          </a:xfrm>
        </p:spPr>
        <p:txBody>
          <a:bodyPr lIns="0" tIns="0"/>
          <a:lstStyle>
            <a:lvl1pPr marL="0" indent="0" algn="l">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subtitle</a:t>
            </a:r>
          </a:p>
        </p:txBody>
      </p:sp>
      <p:sp>
        <p:nvSpPr>
          <p:cNvPr id="4" name="Rectangle 3"/>
          <p:cNvSpPr/>
          <p:nvPr/>
        </p:nvSpPr>
        <p:spPr>
          <a:xfrm>
            <a:off x="0" y="1575912"/>
            <a:ext cx="9448800" cy="365760"/>
          </a:xfrm>
          <a:prstGeom prst="rect">
            <a:avLst/>
          </a:prstGeom>
          <a:solidFill>
            <a:srgbClr val="00A0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eaLnBrk="1" fontAlgn="auto" hangingPunct="1">
              <a:spcBef>
                <a:spcPts val="0"/>
              </a:spcBef>
              <a:spcAft>
                <a:spcPts val="0"/>
              </a:spcAft>
            </a:pPr>
            <a:endParaRPr lang="en-US" dirty="0">
              <a:solidFill>
                <a:prstClr val="white"/>
              </a:solidFill>
            </a:endParaRPr>
          </a:p>
        </p:txBody>
      </p:sp>
      <p:sp>
        <p:nvSpPr>
          <p:cNvPr id="7" name="TextBox 6"/>
          <p:cNvSpPr txBox="1"/>
          <p:nvPr/>
        </p:nvSpPr>
        <p:spPr>
          <a:xfrm>
            <a:off x="406405" y="1561399"/>
            <a:ext cx="4027649" cy="369332"/>
          </a:xfrm>
          <a:prstGeom prst="rect">
            <a:avLst/>
          </a:prstGeom>
          <a:noFill/>
        </p:spPr>
        <p:txBody>
          <a:bodyPr wrap="square" rtlCol="0">
            <a:spAutoFit/>
          </a:bodyPr>
          <a:lstStyle/>
          <a:p>
            <a:pPr defTabSz="342900" eaLnBrk="1" fontAlgn="auto" hangingPunct="1">
              <a:spcBef>
                <a:spcPts val="0"/>
              </a:spcBef>
              <a:spcAft>
                <a:spcPts val="0"/>
              </a:spcAft>
            </a:pPr>
            <a:r>
              <a:rPr lang="en-US" dirty="0">
                <a:solidFill>
                  <a:prstClr val="white"/>
                </a:solidFill>
                <a:latin typeface="Franklin Gothic Medium" panose="020B0603020102020204" pitchFamily="34" charset="0"/>
              </a:rPr>
              <a:t>Analysis. Answers. Action.</a:t>
            </a:r>
          </a:p>
        </p:txBody>
      </p:sp>
      <p:sp>
        <p:nvSpPr>
          <p:cNvPr id="8" name="TextBox 7"/>
          <p:cNvSpPr txBox="1"/>
          <p:nvPr/>
        </p:nvSpPr>
        <p:spPr>
          <a:xfrm>
            <a:off x="10034214" y="1590427"/>
            <a:ext cx="1027845" cy="265457"/>
          </a:xfrm>
          <a:prstGeom prst="rect">
            <a:avLst/>
          </a:prstGeom>
          <a:noFill/>
        </p:spPr>
        <p:txBody>
          <a:bodyPr wrap="none" rtlCol="0">
            <a:spAutoFit/>
          </a:bodyPr>
          <a:lstStyle/>
          <a:p>
            <a:pPr defTabSz="342900" eaLnBrk="1" fontAlgn="auto" hangingPunct="1">
              <a:spcBef>
                <a:spcPts val="0"/>
              </a:spcBef>
              <a:spcAft>
                <a:spcPts val="0"/>
              </a:spcAft>
            </a:pPr>
            <a:r>
              <a:rPr lang="en-US" sz="1125" dirty="0">
                <a:solidFill>
                  <a:prstClr val="white"/>
                </a:solidFill>
                <a:latin typeface="Franklin Gothic Medium" panose="020B0603020102020204" pitchFamily="34" charset="0"/>
              </a:rPr>
              <a:t>www.aphl.org</a:t>
            </a:r>
          </a:p>
        </p:txBody>
      </p:sp>
      <p:pic>
        <p:nvPicPr>
          <p:cNvPr id="2050" name="Picture 2" descr="S:\Admin\Logos\APHL Logos\For Electronic\Trademarked Logos (for electronic)\logo_APHL_name_TM_PMS_2C.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0595" y="457200"/>
            <a:ext cx="2875471" cy="9144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hevron 2"/>
          <p:cNvSpPr/>
          <p:nvPr/>
        </p:nvSpPr>
        <p:spPr>
          <a:xfrm>
            <a:off x="9042400" y="1447800"/>
            <a:ext cx="747776" cy="722472"/>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eaLnBrk="1" fontAlgn="auto" hangingPunct="1">
              <a:spcBef>
                <a:spcPts val="0"/>
              </a:spcBef>
              <a:spcAft>
                <a:spcPts val="0"/>
              </a:spcAft>
            </a:pPr>
            <a:endParaRPr lang="en-US" dirty="0">
              <a:solidFill>
                <a:srgbClr val="3F3F3F"/>
              </a:solidFill>
            </a:endParaRPr>
          </a:p>
        </p:txBody>
      </p:sp>
    </p:spTree>
    <p:extLst>
      <p:ext uri="{BB962C8B-B14F-4D97-AF65-F5344CB8AC3E}">
        <p14:creationId xmlns:p14="http://schemas.microsoft.com/office/powerpoint/2010/main" val="138437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and Content Slide</a:t>
            </a:r>
          </a:p>
        </p:txBody>
      </p:sp>
      <p:sp>
        <p:nvSpPr>
          <p:cNvPr id="9" name="Text Placeholder 8"/>
          <p:cNvSpPr>
            <a:spLocks noGrp="1"/>
          </p:cNvSpPr>
          <p:nvPr>
            <p:ph type="body" sz="quarter" idx="10"/>
          </p:nvPr>
        </p:nvSpPr>
        <p:spPr>
          <a:xfrm>
            <a:off x="609600" y="1371600"/>
            <a:ext cx="10972800" cy="22837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85330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986755"/>
            <a:ext cx="10972800" cy="430887"/>
          </a:xfrm>
          <a:prstGeom prst="rect">
            <a:avLst/>
          </a:prstGeom>
        </p:spPr>
        <p:txBody>
          <a:bodyPr anchor="b" anchorCtr="0"/>
          <a:lstStyle>
            <a:lvl1pPr algn="l">
              <a:lnSpc>
                <a:spcPts val="3000"/>
              </a:lnSpc>
              <a:defRPr sz="2800" b="1" baseline="0">
                <a:solidFill>
                  <a:srgbClr val="D9531E"/>
                </a:solidFill>
                <a:effectLst/>
                <a:latin typeface="Calibri" pitchFamily="34" charset="0"/>
              </a:defRPr>
            </a:lvl1pPr>
          </a:lstStyle>
          <a:p>
            <a:r>
              <a:rPr lang="en-US" dirty="0"/>
              <a:t>Bottom band: NCEZID</a:t>
            </a:r>
          </a:p>
        </p:txBody>
      </p:sp>
      <p:pic>
        <p:nvPicPr>
          <p:cNvPr id="4" name="Picture 3"/>
          <p:cNvPicPr>
            <a:picLocks noChangeAspect="1"/>
          </p:cNvPicPr>
          <p:nvPr userDrawn="1"/>
        </p:nvPicPr>
        <p:blipFill rotWithShape="1">
          <a:blip r:embed="rId2"/>
          <a:srcRect/>
          <a:stretch/>
        </p:blipFill>
        <p:spPr>
          <a:xfrm>
            <a:off x="0" y="6692416"/>
            <a:ext cx="12192000" cy="165587"/>
          </a:xfrm>
          <a:prstGeom prst="rect">
            <a:avLst/>
          </a:prstGeom>
        </p:spPr>
      </p:pic>
      <p:sp>
        <p:nvSpPr>
          <p:cNvPr id="7" name="Text Placeholder 7"/>
          <p:cNvSpPr>
            <a:spLocks noGrp="1"/>
          </p:cNvSpPr>
          <p:nvPr>
            <p:ph type="body" sz="quarter" idx="10"/>
          </p:nvPr>
        </p:nvSpPr>
        <p:spPr>
          <a:xfrm>
            <a:off x="609600" y="1545170"/>
            <a:ext cx="10972800" cy="1138773"/>
          </a:xfrm>
        </p:spPr>
        <p:txBody>
          <a:bodyPr/>
          <a:lstStyle>
            <a:lvl1pPr marL="342900" indent="-342900">
              <a:buClr>
                <a:srgbClr val="E25423"/>
              </a:buClr>
              <a:buFont typeface="Wingdings" panose="05000000000000000000" pitchFamily="2" charset="2"/>
              <a:buChar char="§"/>
              <a:defRPr sz="2000">
                <a:solidFill>
                  <a:schemeClr val="accent4">
                    <a:lumMod val="75000"/>
                  </a:schemeClr>
                </a:solidFill>
              </a:defRPr>
            </a:lvl1pPr>
            <a:lvl2pPr>
              <a:buClr>
                <a:srgbClr val="8D8B00"/>
              </a:buClr>
              <a:defRPr sz="2000">
                <a:solidFill>
                  <a:schemeClr val="accent4">
                    <a:lumMod val="75000"/>
                  </a:schemeClr>
                </a:solidFill>
              </a:defRPr>
            </a:lvl2pPr>
            <a:lvl3pPr>
              <a:buClr>
                <a:srgbClr val="006A71"/>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2734406"/>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color_background">
    <p:bg>
      <p:bgPr>
        <a:solidFill>
          <a:srgbClr val="E2542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6" y="5028984"/>
            <a:ext cx="11059884" cy="600164"/>
          </a:xfrm>
          <a:prstGeom prst="rect">
            <a:avLst/>
          </a:prstGeom>
        </p:spPr>
        <p:txBody>
          <a:bodyPr anchor="b"/>
          <a:lstStyle>
            <a:lvl1pPr algn="l">
              <a:defRPr sz="3600" b="1" baseline="0">
                <a:solidFill>
                  <a:schemeClr val="bg2"/>
                </a:solidFill>
                <a:effectLst/>
                <a:latin typeface="Calibri" pitchFamily="34" charset="0"/>
              </a:defRPr>
            </a:lvl1pPr>
          </a:lstStyle>
          <a:p>
            <a:r>
              <a:rPr lang="en-US" dirty="0"/>
              <a:t>Click to edit Master title style</a:t>
            </a:r>
          </a:p>
        </p:txBody>
      </p:sp>
      <p:sp>
        <p:nvSpPr>
          <p:cNvPr id="5" name="Text Placeholder 2"/>
          <p:cNvSpPr>
            <a:spLocks noGrp="1"/>
          </p:cNvSpPr>
          <p:nvPr>
            <p:ph type="body" idx="1"/>
          </p:nvPr>
        </p:nvSpPr>
        <p:spPr>
          <a:xfrm>
            <a:off x="609601" y="6094796"/>
            <a:ext cx="10363200" cy="374461"/>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8"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2"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33966187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9600" y="2184290"/>
            <a:ext cx="10363200" cy="1431161"/>
          </a:xfrm>
        </p:spPr>
        <p:txBody>
          <a:bodyPr tIns="0"/>
          <a:lstStyle>
            <a:lvl1pPr marL="0" marR="0" indent="0" algn="l" defTabSz="685800" rtl="0" eaLnBrk="1" fontAlgn="auto" latinLnBrk="0" hangingPunct="1">
              <a:lnSpc>
                <a:spcPct val="100000"/>
              </a:lnSpc>
              <a:spcBef>
                <a:spcPct val="0"/>
              </a:spcBef>
              <a:spcAft>
                <a:spcPts val="0"/>
              </a:spcAft>
              <a:buClrTx/>
              <a:buSzTx/>
              <a:buFontTx/>
              <a:buNone/>
              <a:tabLst/>
              <a:defRPr>
                <a:solidFill>
                  <a:schemeClr val="tx2"/>
                </a:solidFill>
                <a:latin typeface="Franklin Gothic Demi" panose="020B0703020102020204" pitchFamily="34" charset="0"/>
              </a:defRPr>
            </a:lvl1pPr>
          </a:lstStyle>
          <a:p>
            <a:r>
              <a:rPr lang="en-US" dirty="0"/>
              <a:t>Title/Cover Slide</a:t>
            </a:r>
            <a:br>
              <a:rPr lang="en-US" dirty="0"/>
            </a:br>
            <a:r>
              <a:rPr lang="en-US" dirty="0"/>
              <a:t/>
            </a:r>
            <a:br>
              <a:rPr lang="en-US" dirty="0"/>
            </a:br>
            <a:endParaRPr lang="en-US" dirty="0"/>
          </a:p>
        </p:txBody>
      </p:sp>
      <p:sp>
        <p:nvSpPr>
          <p:cNvPr id="6" name="Subtitle 2"/>
          <p:cNvSpPr>
            <a:spLocks noGrp="1"/>
          </p:cNvSpPr>
          <p:nvPr>
            <p:ph type="subTitle" idx="1" hasCustomPrompt="1"/>
          </p:nvPr>
        </p:nvSpPr>
        <p:spPr>
          <a:xfrm>
            <a:off x="609600" y="2890392"/>
            <a:ext cx="8534400" cy="415498"/>
          </a:xfrm>
        </p:spPr>
        <p:txBody>
          <a:bodyPr lIns="0" tIns="0"/>
          <a:lstStyle>
            <a:lvl1pPr marL="0" indent="0" algn="l">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subtitle</a:t>
            </a:r>
          </a:p>
        </p:txBody>
      </p:sp>
    </p:spTree>
    <p:extLst>
      <p:ext uri="{BB962C8B-B14F-4D97-AF65-F5344CB8AC3E}">
        <p14:creationId xmlns:p14="http://schemas.microsoft.com/office/powerpoint/2010/main" val="2302822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Title and Content Slide</a:t>
            </a:r>
          </a:p>
        </p:txBody>
      </p:sp>
      <p:sp>
        <p:nvSpPr>
          <p:cNvPr id="9" name="Text Placeholder 8"/>
          <p:cNvSpPr>
            <a:spLocks noGrp="1"/>
          </p:cNvSpPr>
          <p:nvPr>
            <p:ph type="body" sz="quarter" idx="10"/>
          </p:nvPr>
        </p:nvSpPr>
        <p:spPr>
          <a:xfrm>
            <a:off x="609600" y="1371600"/>
            <a:ext cx="10972800" cy="17358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51040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304803"/>
            <a:ext cx="10972800" cy="1431161"/>
          </a:xfrm>
        </p:spPr>
        <p:txBody>
          <a:bodyPr/>
          <a:lstStyle>
            <a:lvl1pPr>
              <a:defRPr/>
            </a:lvl1pPr>
          </a:lstStyle>
          <a:p>
            <a:r>
              <a:rPr lang="en-US" dirty="0"/>
              <a:t>Title and Content Slide</a:t>
            </a:r>
            <a:br>
              <a:rPr lang="en-US" dirty="0"/>
            </a:br>
            <a:r>
              <a:rPr lang="en-US" dirty="0"/>
              <a:t/>
            </a:r>
            <a:br>
              <a:rPr lang="en-US" dirty="0"/>
            </a:br>
            <a:endParaRPr lang="en-US" dirty="0"/>
          </a:p>
        </p:txBody>
      </p:sp>
      <p:sp>
        <p:nvSpPr>
          <p:cNvPr id="5" name="Text Placeholder 2"/>
          <p:cNvSpPr>
            <a:spLocks noGrp="1"/>
          </p:cNvSpPr>
          <p:nvPr>
            <p:ph idx="1"/>
          </p:nvPr>
        </p:nvSpPr>
        <p:spPr>
          <a:xfrm>
            <a:off x="609600" y="1678697"/>
            <a:ext cx="10972800" cy="1735860"/>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p:cNvSpPr>
            <a:spLocks noGrp="1"/>
          </p:cNvSpPr>
          <p:nvPr>
            <p:ph type="body" sz="quarter" idx="10" hasCustomPrompt="1"/>
          </p:nvPr>
        </p:nvSpPr>
        <p:spPr>
          <a:xfrm>
            <a:off x="609600" y="990602"/>
            <a:ext cx="10769600" cy="415498"/>
          </a:xfrm>
        </p:spPr>
        <p:txBody>
          <a:bodyPr lIns="0" tIns="0"/>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lang="en-US" sz="2100" smtClean="0">
                <a:solidFill>
                  <a:schemeClr val="tx1"/>
                </a:solidFill>
              </a:defRPr>
            </a:lvl1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sz="2400" dirty="0">
                <a:solidFill>
                  <a:schemeClr val="tx1"/>
                </a:solidFill>
                <a:latin typeface="+mj-lt"/>
              </a:rPr>
              <a:t>Subtitle</a:t>
            </a:r>
          </a:p>
        </p:txBody>
      </p:sp>
    </p:spTree>
    <p:extLst>
      <p:ext uri="{BB962C8B-B14F-4D97-AF65-F5344CB8AC3E}">
        <p14:creationId xmlns:p14="http://schemas.microsoft.com/office/powerpoint/2010/main" val="3104185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3"/>
            <a:ext cx="10972800" cy="507831"/>
          </a:xfrm>
        </p:spPr>
        <p:txBody>
          <a:bodyPr/>
          <a:lstStyle>
            <a:lvl1pPr>
              <a:defRPr/>
            </a:lvl1pPr>
          </a:lstStyle>
          <a:p>
            <a:r>
              <a:rPr lang="en-US"/>
              <a:t>Click to edit Master title style</a:t>
            </a:r>
            <a:endParaRPr lang="en-US" dirty="0"/>
          </a:p>
        </p:txBody>
      </p:sp>
    </p:spTree>
    <p:extLst>
      <p:ext uri="{BB962C8B-B14F-4D97-AF65-F5344CB8AC3E}">
        <p14:creationId xmlns:p14="http://schemas.microsoft.com/office/powerpoint/2010/main" val="30916414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1320800" y="2362201"/>
            <a:ext cx="9550400" cy="784830"/>
          </a:xfrm>
        </p:spPr>
        <p:txBody>
          <a:bodyPr lIns="0" tIns="0"/>
          <a:lstStyle>
            <a:lvl1pPr marL="0" indent="0">
              <a:buNone/>
              <a:defRPr/>
            </a:lvl1pPr>
          </a:lstStyle>
          <a:p>
            <a:pPr lvl="0"/>
            <a:r>
              <a:rPr lang="en-US" dirty="0"/>
              <a:t>Blank slide for complex graphics, large pictures, or multiple picture layouts.</a:t>
            </a:r>
          </a:p>
        </p:txBody>
      </p:sp>
    </p:spTree>
    <p:extLst>
      <p:ext uri="{BB962C8B-B14F-4D97-AF65-F5344CB8AC3E}">
        <p14:creationId xmlns:p14="http://schemas.microsoft.com/office/powerpoint/2010/main" val="2267105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Statement Breaker">
    <p:spTree>
      <p:nvGrpSpPr>
        <p:cNvPr id="1" name=""/>
        <p:cNvGrpSpPr/>
        <p:nvPr/>
      </p:nvGrpSpPr>
      <p:grpSpPr>
        <a:xfrm>
          <a:off x="0" y="0"/>
          <a:ext cx="0" cy="0"/>
          <a:chOff x="0" y="0"/>
          <a:chExt cx="0" cy="0"/>
        </a:xfrm>
      </p:grpSpPr>
      <p:sp>
        <p:nvSpPr>
          <p:cNvPr id="15" name="Text Placeholder 14"/>
          <p:cNvSpPr>
            <a:spLocks noGrp="1"/>
          </p:cNvSpPr>
          <p:nvPr>
            <p:ph type="body" sz="quarter" idx="12" hasCustomPrompt="1"/>
          </p:nvPr>
        </p:nvSpPr>
        <p:spPr>
          <a:xfrm>
            <a:off x="1320800" y="1114489"/>
            <a:ext cx="9753600" cy="1754326"/>
          </a:xfrm>
        </p:spPr>
        <p:txBody>
          <a:bodyPr/>
          <a:lstStyle>
            <a:lvl1pPr marL="0" indent="0">
              <a:buNone/>
              <a:defRPr sz="2700" baseline="0">
                <a:solidFill>
                  <a:schemeClr val="bg1"/>
                </a:solidFill>
                <a:latin typeface="Franklin Gothic Medium" panose="020B0603020102020204" pitchFamily="34" charset="0"/>
              </a:defRPr>
            </a:lvl1pPr>
          </a:lstStyle>
          <a:p>
            <a:pPr lvl="0"/>
            <a:r>
              <a:rPr lang="en-US" dirty="0"/>
              <a:t>This is a compelling statement, takeaway or quote to highlight that should be highlighted. It also serves to break up the visual monotony of the usual slide progression. Be creative, but don’t clutter the page with too many words and keep roomy margins.</a:t>
            </a:r>
          </a:p>
        </p:txBody>
      </p:sp>
    </p:spTree>
    <p:extLst>
      <p:ext uri="{BB962C8B-B14F-4D97-AF65-F5344CB8AC3E}">
        <p14:creationId xmlns:p14="http://schemas.microsoft.com/office/powerpoint/2010/main" val="17427414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10" name="Rectangle 9"/>
          <p:cNvSpPr/>
          <p:nvPr userDrawn="1"/>
        </p:nvSpPr>
        <p:spPr>
          <a:xfrm>
            <a:off x="9416288" y="1575912"/>
            <a:ext cx="2775712"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dirty="0">
              <a:solidFill>
                <a:prstClr val="white"/>
              </a:solidFill>
            </a:endParaRPr>
          </a:p>
        </p:txBody>
      </p:sp>
      <p:sp>
        <p:nvSpPr>
          <p:cNvPr id="2" name="Title 1"/>
          <p:cNvSpPr>
            <a:spLocks noGrp="1"/>
          </p:cNvSpPr>
          <p:nvPr>
            <p:ph type="ctrTitle" hasCustomPrompt="1"/>
          </p:nvPr>
        </p:nvSpPr>
        <p:spPr>
          <a:xfrm>
            <a:off x="609600" y="2793889"/>
            <a:ext cx="10363200" cy="1431161"/>
          </a:xfrm>
        </p:spPr>
        <p:txBody>
          <a:bodyPr tIns="0"/>
          <a:lstStyle>
            <a:lvl1pPr marL="0" marR="0" indent="0" algn="l" defTabSz="685800" rtl="0" eaLnBrk="1" fontAlgn="auto" latinLnBrk="0" hangingPunct="1">
              <a:lnSpc>
                <a:spcPct val="100000"/>
              </a:lnSpc>
              <a:spcBef>
                <a:spcPct val="0"/>
              </a:spcBef>
              <a:spcAft>
                <a:spcPts val="0"/>
              </a:spcAft>
              <a:buClrTx/>
              <a:buSzTx/>
              <a:buFontTx/>
              <a:buNone/>
              <a:tabLst/>
              <a:defRPr>
                <a:solidFill>
                  <a:schemeClr val="tx2"/>
                </a:solidFill>
                <a:latin typeface="Franklin Gothic Demi" panose="020B0703020102020204" pitchFamily="34" charset="0"/>
              </a:defRPr>
            </a:lvl1pPr>
          </a:lstStyle>
          <a:p>
            <a:r>
              <a:rPr lang="en-US" dirty="0"/>
              <a:t>Title/Cover Slide</a:t>
            </a:r>
            <a:br>
              <a:rPr lang="en-US" dirty="0"/>
            </a:br>
            <a:r>
              <a:rPr lang="en-US" dirty="0"/>
              <a:t/>
            </a:r>
            <a:br>
              <a:rPr lang="en-US" dirty="0"/>
            </a:br>
            <a:endParaRPr lang="en-US" dirty="0"/>
          </a:p>
        </p:txBody>
      </p:sp>
      <p:sp>
        <p:nvSpPr>
          <p:cNvPr id="6" name="Subtitle 2"/>
          <p:cNvSpPr>
            <a:spLocks noGrp="1"/>
          </p:cNvSpPr>
          <p:nvPr>
            <p:ph type="subTitle" idx="1" hasCustomPrompt="1"/>
          </p:nvPr>
        </p:nvSpPr>
        <p:spPr>
          <a:xfrm>
            <a:off x="609600" y="3499992"/>
            <a:ext cx="8534400" cy="415498"/>
          </a:xfrm>
        </p:spPr>
        <p:txBody>
          <a:bodyPr lIns="0" tIns="0"/>
          <a:lstStyle>
            <a:lvl1pPr marL="0" indent="0" algn="l">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subtitle</a:t>
            </a:r>
          </a:p>
        </p:txBody>
      </p:sp>
      <p:sp>
        <p:nvSpPr>
          <p:cNvPr id="4" name="Rectangle 3"/>
          <p:cNvSpPr/>
          <p:nvPr userDrawn="1"/>
        </p:nvSpPr>
        <p:spPr>
          <a:xfrm>
            <a:off x="0" y="1575912"/>
            <a:ext cx="9448800" cy="365760"/>
          </a:xfrm>
          <a:prstGeom prst="rect">
            <a:avLst/>
          </a:prstGeom>
          <a:solidFill>
            <a:srgbClr val="00A0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dirty="0">
              <a:solidFill>
                <a:prstClr val="white"/>
              </a:solidFill>
            </a:endParaRPr>
          </a:p>
        </p:txBody>
      </p:sp>
      <p:sp>
        <p:nvSpPr>
          <p:cNvPr id="7" name="TextBox 6"/>
          <p:cNvSpPr txBox="1"/>
          <p:nvPr userDrawn="1"/>
        </p:nvSpPr>
        <p:spPr>
          <a:xfrm>
            <a:off x="406405" y="1561399"/>
            <a:ext cx="4027649" cy="369332"/>
          </a:xfrm>
          <a:prstGeom prst="rect">
            <a:avLst/>
          </a:prstGeom>
          <a:noFill/>
        </p:spPr>
        <p:txBody>
          <a:bodyPr wrap="square" rtlCol="0">
            <a:spAutoFit/>
          </a:bodyPr>
          <a:lstStyle/>
          <a:p>
            <a:pPr eaLnBrk="1" fontAlgn="auto" hangingPunct="1">
              <a:spcBef>
                <a:spcPts val="0"/>
              </a:spcBef>
              <a:spcAft>
                <a:spcPts val="0"/>
              </a:spcAft>
            </a:pPr>
            <a:r>
              <a:rPr lang="en-US" dirty="0">
                <a:solidFill>
                  <a:prstClr val="white"/>
                </a:solidFill>
                <a:latin typeface="Franklin Gothic Medium" panose="020B0603020102020204" pitchFamily="34" charset="0"/>
              </a:rPr>
              <a:t>Analysis. Answers. Action.</a:t>
            </a:r>
          </a:p>
        </p:txBody>
      </p:sp>
      <p:sp>
        <p:nvSpPr>
          <p:cNvPr id="8" name="TextBox 7"/>
          <p:cNvSpPr txBox="1"/>
          <p:nvPr userDrawn="1"/>
        </p:nvSpPr>
        <p:spPr>
          <a:xfrm>
            <a:off x="10034213" y="1590427"/>
            <a:ext cx="1027845" cy="265457"/>
          </a:xfrm>
          <a:prstGeom prst="rect">
            <a:avLst/>
          </a:prstGeom>
          <a:noFill/>
        </p:spPr>
        <p:txBody>
          <a:bodyPr wrap="none" rtlCol="0">
            <a:spAutoFit/>
          </a:bodyPr>
          <a:lstStyle/>
          <a:p>
            <a:pPr eaLnBrk="1" fontAlgn="auto" hangingPunct="1">
              <a:spcBef>
                <a:spcPts val="0"/>
              </a:spcBef>
              <a:spcAft>
                <a:spcPts val="0"/>
              </a:spcAft>
            </a:pPr>
            <a:r>
              <a:rPr lang="en-US" sz="1125" dirty="0">
                <a:solidFill>
                  <a:prstClr val="white"/>
                </a:solidFill>
                <a:latin typeface="Franklin Gothic Medium" panose="020B0603020102020204" pitchFamily="34" charset="0"/>
              </a:rPr>
              <a:t>www.aphl.org</a:t>
            </a:r>
          </a:p>
        </p:txBody>
      </p:sp>
      <p:pic>
        <p:nvPicPr>
          <p:cNvPr id="2050" name="Picture 2" descr="S:\Admin\Logos\APHL Logos\For Electronic\Trademarked Logos (for electronic)\logo_APHL_name_TM_PMS_2C.png"/>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630595" y="457200"/>
            <a:ext cx="2875471" cy="914400"/>
          </a:xfrm>
          <a:prstGeom prst="rect">
            <a:avLst/>
          </a:prstGeom>
          <a:noFill/>
          <a:extLst>
            <a:ext uri="{909E8E84-426E-40DD-AFC4-6F175D3DCCD1}">
              <a14:hiddenFill xmlns:a14="http://schemas.microsoft.com/office/drawing/2010/main">
                <a:solidFill>
                  <a:srgbClr val="FFFFFF"/>
                </a:solidFill>
              </a14:hiddenFill>
            </a:ext>
          </a:extLst>
        </p:spPr>
      </p:pic>
      <p:sp>
        <p:nvSpPr>
          <p:cNvPr id="3" name="Chevron 2"/>
          <p:cNvSpPr/>
          <p:nvPr userDrawn="1"/>
        </p:nvSpPr>
        <p:spPr>
          <a:xfrm>
            <a:off x="9042400" y="1447800"/>
            <a:ext cx="747776" cy="722472"/>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dirty="0">
              <a:solidFill>
                <a:srgbClr val="3F3F3F"/>
              </a:solidFill>
            </a:endParaRPr>
          </a:p>
        </p:txBody>
      </p:sp>
    </p:spTree>
    <p:extLst>
      <p:ext uri="{BB962C8B-B14F-4D97-AF65-F5344CB8AC3E}">
        <p14:creationId xmlns:p14="http://schemas.microsoft.com/office/powerpoint/2010/main" val="32778495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color_background">
    <p:bg>
      <p:bgPr>
        <a:solidFill>
          <a:srgbClr val="E2542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6" y="5028984"/>
            <a:ext cx="11059884" cy="600164"/>
          </a:xfrm>
          <a:prstGeom prst="rect">
            <a:avLst/>
          </a:prstGeom>
        </p:spPr>
        <p:txBody>
          <a:bodyPr anchor="b"/>
          <a:lstStyle>
            <a:lvl1pPr algn="l">
              <a:defRPr sz="3600" b="1" baseline="0">
                <a:solidFill>
                  <a:schemeClr val="bg2"/>
                </a:solidFill>
                <a:effectLst/>
                <a:latin typeface="Calibri" pitchFamily="34" charset="0"/>
              </a:defRPr>
            </a:lvl1pPr>
          </a:lstStyle>
          <a:p>
            <a:r>
              <a:rPr lang="en-US" dirty="0"/>
              <a:t>Click to edit Master title style</a:t>
            </a:r>
          </a:p>
        </p:txBody>
      </p:sp>
      <p:sp>
        <p:nvSpPr>
          <p:cNvPr id="5" name="Text Placeholder 2"/>
          <p:cNvSpPr>
            <a:spLocks noGrp="1"/>
          </p:cNvSpPr>
          <p:nvPr>
            <p:ph type="body" idx="1"/>
          </p:nvPr>
        </p:nvSpPr>
        <p:spPr>
          <a:xfrm>
            <a:off x="609601" y="6094796"/>
            <a:ext cx="10363200" cy="374461"/>
          </a:xfrm>
          <a:prstGeom prst="rect">
            <a:avLst/>
          </a:prstGeom>
        </p:spPr>
        <p:txBody>
          <a:bodyPr anchor="b"/>
          <a:lstStyle>
            <a:lvl1pPr marL="0" indent="0" algn="l">
              <a:lnSpc>
                <a:spcPts val="2200"/>
              </a:lnSpc>
              <a:buNone/>
              <a:defRPr sz="2000" baseline="0">
                <a:solidFill>
                  <a:schemeClr val="bg2"/>
                </a:solidFill>
                <a:latin typeface="Calibri" pitchFamily="34" charset="0"/>
              </a:defRPr>
            </a:lvl1pPr>
            <a:lvl2pPr marL="457189" indent="0">
              <a:buNone/>
              <a:defRPr sz="1800">
                <a:solidFill>
                  <a:schemeClr val="tx1">
                    <a:tint val="75000"/>
                  </a:schemeClr>
                </a:solidFill>
              </a:defRPr>
            </a:lvl2pPr>
            <a:lvl3pPr marL="914378"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2"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125638627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304800"/>
            <a:ext cx="10972800" cy="1892826"/>
          </a:xfrm>
        </p:spPr>
        <p:txBody>
          <a:bodyPr/>
          <a:lstStyle>
            <a:lvl1pPr>
              <a:defRPr/>
            </a:lvl1pPr>
          </a:lstStyle>
          <a:p>
            <a:r>
              <a:rPr lang="en-US" dirty="0"/>
              <a:t>Title and Content Slide</a:t>
            </a:r>
            <a:br>
              <a:rPr lang="en-US" dirty="0"/>
            </a:br>
            <a:r>
              <a:rPr lang="en-US" dirty="0"/>
              <a:t/>
            </a:r>
            <a:br>
              <a:rPr lang="en-US" dirty="0"/>
            </a:br>
            <a:endParaRPr lang="en-US" dirty="0"/>
          </a:p>
        </p:txBody>
      </p:sp>
      <p:sp>
        <p:nvSpPr>
          <p:cNvPr id="5" name="Text Placeholder 2"/>
          <p:cNvSpPr>
            <a:spLocks noGrp="1"/>
          </p:cNvSpPr>
          <p:nvPr>
            <p:ph idx="1"/>
          </p:nvPr>
        </p:nvSpPr>
        <p:spPr>
          <a:xfrm>
            <a:off x="609600" y="1678698"/>
            <a:ext cx="10972800" cy="2283702"/>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p:cNvSpPr>
            <a:spLocks noGrp="1"/>
          </p:cNvSpPr>
          <p:nvPr>
            <p:ph type="body" sz="quarter" idx="10" hasCustomPrompt="1"/>
          </p:nvPr>
        </p:nvSpPr>
        <p:spPr>
          <a:xfrm>
            <a:off x="609600" y="990603"/>
            <a:ext cx="10769600" cy="538609"/>
          </a:xfrm>
        </p:spPr>
        <p:txBody>
          <a:bodyPr lIns="0" tIns="0"/>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lang="en-US" sz="2800" smtClean="0">
                <a:solidFill>
                  <a:schemeClr val="tx1"/>
                </a:solidFill>
              </a:defRPr>
            </a:lvl1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sz="3200" dirty="0">
                <a:solidFill>
                  <a:schemeClr val="tx1"/>
                </a:solidFill>
                <a:latin typeface="+mj-lt"/>
              </a:rPr>
              <a:t>Subtitle</a:t>
            </a:r>
          </a:p>
        </p:txBody>
      </p:sp>
    </p:spTree>
    <p:extLst>
      <p:ext uri="{BB962C8B-B14F-4D97-AF65-F5344CB8AC3E}">
        <p14:creationId xmlns:p14="http://schemas.microsoft.com/office/powerpoint/2010/main" val="111775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981236"/>
            <a:ext cx="10363200" cy="600164"/>
          </a:xfrm>
        </p:spPr>
        <p:txBody>
          <a:bodyPr anchor="t"/>
          <a:lstStyle>
            <a:lvl1pPr algn="l">
              <a:defRPr sz="3600" b="0" cap="all">
                <a:solidFill>
                  <a:schemeClr val="accent1"/>
                </a:solidFill>
                <a:latin typeface="Franklin Gothic Demi" panose="020B0703020102020204" pitchFamily="34" charset="0"/>
              </a:defRPr>
            </a:lvl1pPr>
          </a:lstStyle>
          <a:p>
            <a:r>
              <a:rPr lang="en-US" dirty="0"/>
              <a:t>Section slide</a:t>
            </a:r>
          </a:p>
        </p:txBody>
      </p:sp>
      <p:sp>
        <p:nvSpPr>
          <p:cNvPr id="3" name="Text Placeholder 2"/>
          <p:cNvSpPr>
            <a:spLocks noGrp="1"/>
          </p:cNvSpPr>
          <p:nvPr>
            <p:ph type="body" idx="1" hasCustomPrompt="1"/>
          </p:nvPr>
        </p:nvSpPr>
        <p:spPr>
          <a:xfrm>
            <a:off x="609600" y="3546902"/>
            <a:ext cx="9421091" cy="415498"/>
          </a:xfrm>
        </p:spPr>
        <p:txBody>
          <a:bodyPr lIns="0" tIns="0" anchor="t" anchorCtr="0"/>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Subtitle</a:t>
            </a:r>
          </a:p>
        </p:txBody>
      </p:sp>
    </p:spTree>
    <p:extLst>
      <p:ext uri="{BB962C8B-B14F-4D97-AF65-F5344CB8AC3E}">
        <p14:creationId xmlns:p14="http://schemas.microsoft.com/office/powerpoint/2010/main" val="3249893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1600202"/>
            <a:ext cx="5384800" cy="20005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600202"/>
            <a:ext cx="5384800" cy="200054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09600" y="6356353"/>
            <a:ext cx="2844800" cy="365125"/>
          </a:xfrm>
          <a:prstGeom prst="rect">
            <a:avLst/>
          </a:prstGeom>
        </p:spPr>
        <p:txBody>
          <a:bodyPr/>
          <a:lstStyle/>
          <a:p>
            <a:endParaRPr lang="en-US" dirty="0"/>
          </a:p>
        </p:txBody>
      </p:sp>
      <p:sp>
        <p:nvSpPr>
          <p:cNvPr id="6" name="Footer Placeholder 5"/>
          <p:cNvSpPr>
            <a:spLocks noGrp="1"/>
          </p:cNvSpPr>
          <p:nvPr>
            <p:ph type="ftr" sz="quarter" idx="11"/>
          </p:nvPr>
        </p:nvSpPr>
        <p:spPr>
          <a:xfrm>
            <a:off x="2235200" y="6264278"/>
            <a:ext cx="3860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B944E559-FB9F-45B3-9F57-C4734B5E7B09}" type="slidenum">
              <a:rPr lang="en-US" smtClean="0"/>
              <a:t>‹#›</a:t>
            </a:fld>
            <a:endParaRPr lang="en-US" dirty="0"/>
          </a:p>
        </p:txBody>
      </p:sp>
    </p:spTree>
    <p:extLst>
      <p:ext uri="{BB962C8B-B14F-4D97-AF65-F5344CB8AC3E}">
        <p14:creationId xmlns:p14="http://schemas.microsoft.com/office/powerpoint/2010/main" val="41107890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685800"/>
          </a:xfrm>
        </p:spPr>
        <p:txBody>
          <a:bodyPr/>
          <a:lstStyle>
            <a:lvl1pPr>
              <a:defRPr/>
            </a:lvl1pPr>
          </a:lstStyle>
          <a:p>
            <a:r>
              <a:rPr lang="en-US"/>
              <a:t>Click to edit Master title style</a:t>
            </a:r>
            <a:endParaRPr lang="en-US" dirty="0"/>
          </a:p>
        </p:txBody>
      </p:sp>
    </p:spTree>
    <p:extLst>
      <p:ext uri="{BB962C8B-B14F-4D97-AF65-F5344CB8AC3E}">
        <p14:creationId xmlns:p14="http://schemas.microsoft.com/office/powerpoint/2010/main" val="103305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Text Placeholder 8"/>
          <p:cNvSpPr>
            <a:spLocks noGrp="1"/>
          </p:cNvSpPr>
          <p:nvPr>
            <p:ph type="body" sz="quarter" idx="11" hasCustomPrompt="1"/>
          </p:nvPr>
        </p:nvSpPr>
        <p:spPr>
          <a:xfrm>
            <a:off x="1320800" y="2362203"/>
            <a:ext cx="9550400" cy="1031051"/>
          </a:xfrm>
        </p:spPr>
        <p:txBody>
          <a:bodyPr lIns="0" tIns="0"/>
          <a:lstStyle>
            <a:lvl1pPr marL="0" indent="0">
              <a:buNone/>
              <a:defRPr/>
            </a:lvl1pPr>
          </a:lstStyle>
          <a:p>
            <a:pPr lvl="0"/>
            <a:r>
              <a:rPr lang="en-US" dirty="0"/>
              <a:t>Blank slide for complex graphics, large pictures, or multiple picture layouts.</a:t>
            </a:r>
          </a:p>
        </p:txBody>
      </p:sp>
    </p:spTree>
    <p:extLst>
      <p:ext uri="{BB962C8B-B14F-4D97-AF65-F5344CB8AC3E}">
        <p14:creationId xmlns:p14="http://schemas.microsoft.com/office/powerpoint/2010/main" val="1358808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atement Breaker">
    <p:spTree>
      <p:nvGrpSpPr>
        <p:cNvPr id="1" name=""/>
        <p:cNvGrpSpPr/>
        <p:nvPr/>
      </p:nvGrpSpPr>
      <p:grpSpPr>
        <a:xfrm>
          <a:off x="0" y="0"/>
          <a:ext cx="0" cy="0"/>
          <a:chOff x="0" y="0"/>
          <a:chExt cx="0" cy="0"/>
        </a:xfrm>
      </p:grpSpPr>
      <p:sp>
        <p:nvSpPr>
          <p:cNvPr id="15" name="Text Placeholder 14"/>
          <p:cNvSpPr>
            <a:spLocks noGrp="1"/>
          </p:cNvSpPr>
          <p:nvPr>
            <p:ph type="body" sz="quarter" idx="12" hasCustomPrompt="1"/>
          </p:nvPr>
        </p:nvSpPr>
        <p:spPr>
          <a:xfrm>
            <a:off x="1320800" y="1114487"/>
            <a:ext cx="9753600" cy="3416320"/>
          </a:xfrm>
        </p:spPr>
        <p:txBody>
          <a:bodyPr/>
          <a:lstStyle>
            <a:lvl1pPr marL="0" indent="0">
              <a:buNone/>
              <a:defRPr sz="3600" baseline="0">
                <a:solidFill>
                  <a:schemeClr val="bg1"/>
                </a:solidFill>
                <a:latin typeface="Franklin Gothic Medium" panose="020B0603020102020204" pitchFamily="34" charset="0"/>
              </a:defRPr>
            </a:lvl1pPr>
          </a:lstStyle>
          <a:p>
            <a:pPr lvl="0"/>
            <a:r>
              <a:rPr lang="en-US" dirty="0"/>
              <a:t>This is a compelling statement, takeaway or quote to highlight that should be highlighted. It also serves to break up the visual monotony of the usual slide progression. Be creative, but don’t clutter the page with too many words and keep roomy margins.</a:t>
            </a:r>
          </a:p>
        </p:txBody>
      </p:sp>
    </p:spTree>
    <p:extLst>
      <p:ext uri="{BB962C8B-B14F-4D97-AF65-F5344CB8AC3E}">
        <p14:creationId xmlns:p14="http://schemas.microsoft.com/office/powerpoint/2010/main" val="702025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0" name="Rectangle 9"/>
          <p:cNvSpPr/>
          <p:nvPr userDrawn="1"/>
        </p:nvSpPr>
        <p:spPr>
          <a:xfrm>
            <a:off x="9416288" y="1575912"/>
            <a:ext cx="2775712"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609600" y="2793887"/>
            <a:ext cx="10363200" cy="1892826"/>
          </a:xfrm>
        </p:spPr>
        <p:txBody>
          <a:bodyPr tIns="0"/>
          <a:lstStyle>
            <a:lvl1pPr marL="0" marR="0" indent="0" algn="l" defTabSz="914400" rtl="0" eaLnBrk="1" fontAlgn="auto" latinLnBrk="0" hangingPunct="1">
              <a:lnSpc>
                <a:spcPct val="100000"/>
              </a:lnSpc>
              <a:spcBef>
                <a:spcPct val="0"/>
              </a:spcBef>
              <a:spcAft>
                <a:spcPts val="0"/>
              </a:spcAft>
              <a:buClrTx/>
              <a:buSzTx/>
              <a:buFontTx/>
              <a:buNone/>
              <a:tabLst/>
              <a:defRPr>
                <a:solidFill>
                  <a:schemeClr val="tx2"/>
                </a:solidFill>
                <a:latin typeface="Franklin Gothic Demi" panose="020B0703020102020204" pitchFamily="34" charset="0"/>
              </a:defRPr>
            </a:lvl1pPr>
          </a:lstStyle>
          <a:p>
            <a:r>
              <a:rPr lang="en-US" dirty="0"/>
              <a:t>Title/Cover Slide</a:t>
            </a:r>
            <a:br>
              <a:rPr lang="en-US" dirty="0"/>
            </a:br>
            <a:r>
              <a:rPr lang="en-US" dirty="0"/>
              <a:t/>
            </a:r>
            <a:br>
              <a:rPr lang="en-US" dirty="0"/>
            </a:br>
            <a:endParaRPr lang="en-US" dirty="0"/>
          </a:p>
        </p:txBody>
      </p:sp>
      <p:sp>
        <p:nvSpPr>
          <p:cNvPr id="6" name="Subtitle 2"/>
          <p:cNvSpPr>
            <a:spLocks noGrp="1"/>
          </p:cNvSpPr>
          <p:nvPr>
            <p:ph type="subTitle" idx="1" hasCustomPrompt="1"/>
          </p:nvPr>
        </p:nvSpPr>
        <p:spPr>
          <a:xfrm>
            <a:off x="609600" y="3499994"/>
            <a:ext cx="8534400" cy="538609"/>
          </a:xfrm>
        </p:spPr>
        <p:txBody>
          <a:bodyPr lIns="0" tIns="0"/>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p:txBody>
      </p:sp>
      <p:sp>
        <p:nvSpPr>
          <p:cNvPr id="4" name="Rectangle 3"/>
          <p:cNvSpPr/>
          <p:nvPr userDrawn="1"/>
        </p:nvSpPr>
        <p:spPr>
          <a:xfrm>
            <a:off x="0" y="1575912"/>
            <a:ext cx="9448800" cy="365760"/>
          </a:xfrm>
          <a:prstGeom prst="rect">
            <a:avLst/>
          </a:prstGeom>
          <a:solidFill>
            <a:srgbClr val="00A0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userDrawn="1"/>
        </p:nvSpPr>
        <p:spPr>
          <a:xfrm>
            <a:off x="406402" y="1561398"/>
            <a:ext cx="4027649" cy="369332"/>
          </a:xfrm>
          <a:prstGeom prst="rect">
            <a:avLst/>
          </a:prstGeom>
          <a:noFill/>
        </p:spPr>
        <p:txBody>
          <a:bodyPr wrap="square" rtlCol="0">
            <a:spAutoFit/>
          </a:bodyPr>
          <a:lstStyle/>
          <a:p>
            <a:r>
              <a:rPr lang="en-US" sz="1800" dirty="0">
                <a:solidFill>
                  <a:schemeClr val="bg1"/>
                </a:solidFill>
                <a:latin typeface="Franklin Gothic Medium" panose="020B0603020102020204" pitchFamily="34" charset="0"/>
              </a:rPr>
              <a:t>Analysis.</a:t>
            </a:r>
            <a:r>
              <a:rPr lang="en-US" sz="1800" baseline="0" dirty="0">
                <a:solidFill>
                  <a:schemeClr val="bg1"/>
                </a:solidFill>
                <a:latin typeface="Franklin Gothic Medium" panose="020B0603020102020204" pitchFamily="34" charset="0"/>
              </a:rPr>
              <a:t> </a:t>
            </a:r>
            <a:r>
              <a:rPr lang="en-US" sz="1800" dirty="0">
                <a:solidFill>
                  <a:schemeClr val="bg1"/>
                </a:solidFill>
                <a:latin typeface="Franklin Gothic Medium" panose="020B0603020102020204" pitchFamily="34" charset="0"/>
              </a:rPr>
              <a:t>Answers.</a:t>
            </a:r>
            <a:r>
              <a:rPr lang="en-US" sz="1800" baseline="0" dirty="0">
                <a:solidFill>
                  <a:schemeClr val="bg1"/>
                </a:solidFill>
                <a:latin typeface="Franklin Gothic Medium" panose="020B0603020102020204" pitchFamily="34" charset="0"/>
              </a:rPr>
              <a:t> </a:t>
            </a:r>
            <a:r>
              <a:rPr lang="en-US" sz="1800" dirty="0">
                <a:solidFill>
                  <a:schemeClr val="bg1"/>
                </a:solidFill>
                <a:latin typeface="Franklin Gothic Medium" panose="020B0603020102020204" pitchFamily="34" charset="0"/>
              </a:rPr>
              <a:t>Action.</a:t>
            </a:r>
          </a:p>
        </p:txBody>
      </p:sp>
      <p:sp>
        <p:nvSpPr>
          <p:cNvPr id="8" name="TextBox 7"/>
          <p:cNvSpPr txBox="1"/>
          <p:nvPr userDrawn="1"/>
        </p:nvSpPr>
        <p:spPr>
          <a:xfrm>
            <a:off x="10034209" y="1590427"/>
            <a:ext cx="1300356" cy="323165"/>
          </a:xfrm>
          <a:prstGeom prst="rect">
            <a:avLst/>
          </a:prstGeom>
          <a:noFill/>
        </p:spPr>
        <p:txBody>
          <a:bodyPr wrap="none" rtlCol="0">
            <a:spAutoFit/>
          </a:bodyPr>
          <a:lstStyle/>
          <a:p>
            <a:r>
              <a:rPr lang="en-US" sz="1500" dirty="0">
                <a:solidFill>
                  <a:schemeClr val="bg1"/>
                </a:solidFill>
                <a:latin typeface="Franklin Gothic Medium" panose="020B0603020102020204" pitchFamily="34" charset="0"/>
              </a:rPr>
              <a:t>www.aphl.org</a:t>
            </a:r>
          </a:p>
        </p:txBody>
      </p:sp>
      <p:pic>
        <p:nvPicPr>
          <p:cNvPr id="2050" name="Picture 2" descr="S:\Admin\Logos\APHL Logos\For Electronic\Trademarked Logos (for electronic)\logo_APHL_name_TM_PMS_2C.png"/>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630593" y="457200"/>
            <a:ext cx="2875471" cy="914400"/>
          </a:xfrm>
          <a:prstGeom prst="rect">
            <a:avLst/>
          </a:prstGeom>
          <a:noFill/>
          <a:extLst>
            <a:ext uri="{909E8E84-426E-40DD-AFC4-6F175D3DCCD1}">
              <a14:hiddenFill xmlns:a14="http://schemas.microsoft.com/office/drawing/2010/main">
                <a:solidFill>
                  <a:srgbClr val="FFFFFF"/>
                </a:solidFill>
              </a14:hiddenFill>
            </a:ext>
          </a:extLst>
        </p:spPr>
      </p:pic>
      <p:sp>
        <p:nvSpPr>
          <p:cNvPr id="3" name="Chevron 2"/>
          <p:cNvSpPr/>
          <p:nvPr userDrawn="1"/>
        </p:nvSpPr>
        <p:spPr>
          <a:xfrm>
            <a:off x="9042400" y="1447800"/>
            <a:ext cx="747776" cy="722472"/>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976714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image" Target="../media/image1.png"/><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04800"/>
            <a:ext cx="10972800" cy="661720"/>
          </a:xfrm>
          <a:prstGeom prst="rect">
            <a:avLst/>
          </a:prstGeom>
        </p:spPr>
        <p:txBody>
          <a:bodyPr vert="horz" lIns="0" tIns="0" rIns="0" bIns="45720" rtlCol="0" anchor="t"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609600" y="1219200"/>
            <a:ext cx="10972800" cy="2283702"/>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609600" y="5867400"/>
            <a:ext cx="1524000" cy="990600"/>
          </a:xfrm>
          <a:prstGeom prst="rect">
            <a:avLst/>
          </a:prstGeom>
          <a:solidFill>
            <a:srgbClr val="00A0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S:\Admin\Logos\APHL Logos\For Electronic\Trademarked Logos (for electronic)\logo_APHL_acro_largeTM_white.png"/>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812802" y="6019803"/>
            <a:ext cx="1192591" cy="6038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35202" y="6393543"/>
            <a:ext cx="2449581" cy="338554"/>
          </a:xfrm>
          <a:prstGeom prst="rect">
            <a:avLst/>
          </a:prstGeom>
          <a:noFill/>
        </p:spPr>
        <p:txBody>
          <a:bodyPr wrap="none" rtlCol="0">
            <a:spAutoFit/>
          </a:bodyPr>
          <a:lstStyle/>
          <a:p>
            <a:r>
              <a:rPr lang="en-US" sz="1600" dirty="0">
                <a:solidFill>
                  <a:srgbClr val="00A0AF"/>
                </a:solidFill>
                <a:latin typeface="Franklin Gothic Medium" panose="020B0603020102020204" pitchFamily="34" charset="0"/>
              </a:rPr>
              <a:t>Analysis. Answers. Action.</a:t>
            </a:r>
          </a:p>
        </p:txBody>
      </p:sp>
      <p:sp>
        <p:nvSpPr>
          <p:cNvPr id="9" name="TextBox 8"/>
          <p:cNvSpPr txBox="1"/>
          <p:nvPr/>
        </p:nvSpPr>
        <p:spPr>
          <a:xfrm>
            <a:off x="9855200" y="6393543"/>
            <a:ext cx="1370568" cy="338554"/>
          </a:xfrm>
          <a:prstGeom prst="rect">
            <a:avLst/>
          </a:prstGeom>
          <a:noFill/>
        </p:spPr>
        <p:txBody>
          <a:bodyPr wrap="none" rtlCol="0">
            <a:spAutoFit/>
          </a:bodyPr>
          <a:lstStyle/>
          <a:p>
            <a:r>
              <a:rPr lang="en-US" sz="1600" dirty="0">
                <a:solidFill>
                  <a:schemeClr val="tx2"/>
                </a:solidFill>
                <a:latin typeface="Franklin Gothic Medium" panose="020B0603020102020204" pitchFamily="34" charset="0"/>
              </a:rPr>
              <a:t>www.aphl.org</a:t>
            </a:r>
          </a:p>
        </p:txBody>
      </p:sp>
    </p:spTree>
    <p:extLst>
      <p:ext uri="{BB962C8B-B14F-4D97-AF65-F5344CB8AC3E}">
        <p14:creationId xmlns:p14="http://schemas.microsoft.com/office/powerpoint/2010/main" val="4025571244"/>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808" r:id="rId10"/>
  </p:sldLayoutIdLst>
  <p:hf sldNum="0" hdr="0" ftr="0"/>
  <p:txStyles>
    <p:titleStyle>
      <a:lvl1pPr algn="l" defTabSz="914400" rtl="0" eaLnBrk="1" latinLnBrk="0" hangingPunct="1">
        <a:spcBef>
          <a:spcPct val="0"/>
        </a:spcBef>
        <a:buNone/>
        <a:defRPr sz="4000" kern="1200">
          <a:solidFill>
            <a:schemeClr val="tx2"/>
          </a:solidFill>
          <a:latin typeface="Franklin Gothic Medium" panose="020B060302010202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04804"/>
            <a:ext cx="10972800" cy="507831"/>
          </a:xfrm>
          <a:prstGeom prst="rect">
            <a:avLst/>
          </a:prstGeom>
        </p:spPr>
        <p:txBody>
          <a:bodyPr vert="horz" lIns="0" tIns="0" rIns="0" bIns="45720" rtlCol="0" anchor="t"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609600" y="1219200"/>
            <a:ext cx="10972800" cy="1735860"/>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609600" y="5867400"/>
            <a:ext cx="1524000" cy="990600"/>
          </a:xfrm>
          <a:prstGeom prst="rect">
            <a:avLst/>
          </a:prstGeom>
          <a:solidFill>
            <a:srgbClr val="00A0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eaLnBrk="1" fontAlgn="auto" hangingPunct="1">
              <a:spcBef>
                <a:spcPts val="0"/>
              </a:spcBef>
              <a:spcAft>
                <a:spcPts val="0"/>
              </a:spcAft>
            </a:pPr>
            <a:endParaRPr lang="en-US" dirty="0">
              <a:solidFill>
                <a:prstClr val="white"/>
              </a:solidFill>
            </a:endParaRPr>
          </a:p>
        </p:txBody>
      </p:sp>
      <p:pic>
        <p:nvPicPr>
          <p:cNvPr id="1026" name="Picture 2" descr="S:\Admin\Logos\APHL Logos\For Electronic\Trademarked Logos (for electronic)\logo_APHL_acro_largeTM_white.png"/>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812805" y="6019804"/>
            <a:ext cx="1192591" cy="603891"/>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2235205" y="6393548"/>
            <a:ext cx="1886991" cy="276999"/>
          </a:xfrm>
          <a:prstGeom prst="rect">
            <a:avLst/>
          </a:prstGeom>
          <a:noFill/>
        </p:spPr>
        <p:txBody>
          <a:bodyPr wrap="none" rtlCol="0">
            <a:spAutoFit/>
          </a:bodyPr>
          <a:lstStyle/>
          <a:p>
            <a:pPr defTabSz="342900" eaLnBrk="1" fontAlgn="auto" hangingPunct="1">
              <a:spcBef>
                <a:spcPts val="0"/>
              </a:spcBef>
              <a:spcAft>
                <a:spcPts val="0"/>
              </a:spcAft>
            </a:pPr>
            <a:r>
              <a:rPr lang="en-US" sz="1200" dirty="0">
                <a:solidFill>
                  <a:srgbClr val="00A0AF"/>
                </a:solidFill>
                <a:latin typeface="Franklin Gothic Medium" panose="020B0603020102020204" pitchFamily="34" charset="0"/>
              </a:rPr>
              <a:t>Analysis. Answers. Action.</a:t>
            </a:r>
          </a:p>
        </p:txBody>
      </p:sp>
      <p:sp>
        <p:nvSpPr>
          <p:cNvPr id="9" name="TextBox 8"/>
          <p:cNvSpPr txBox="1"/>
          <p:nvPr/>
        </p:nvSpPr>
        <p:spPr>
          <a:xfrm>
            <a:off x="9855200" y="6393548"/>
            <a:ext cx="1076898" cy="276999"/>
          </a:xfrm>
          <a:prstGeom prst="rect">
            <a:avLst/>
          </a:prstGeom>
          <a:noFill/>
        </p:spPr>
        <p:txBody>
          <a:bodyPr wrap="none" rtlCol="0">
            <a:spAutoFit/>
          </a:bodyPr>
          <a:lstStyle/>
          <a:p>
            <a:pPr defTabSz="342900" eaLnBrk="1" fontAlgn="auto" hangingPunct="1">
              <a:spcBef>
                <a:spcPts val="0"/>
              </a:spcBef>
              <a:spcAft>
                <a:spcPts val="0"/>
              </a:spcAft>
            </a:pPr>
            <a:r>
              <a:rPr lang="en-US" sz="1200" dirty="0">
                <a:solidFill>
                  <a:srgbClr val="00A0AF"/>
                </a:solidFill>
                <a:latin typeface="Franklin Gothic Medium" panose="020B0603020102020204" pitchFamily="34" charset="0"/>
              </a:rPr>
              <a:t>www.aphl.org</a:t>
            </a:r>
          </a:p>
        </p:txBody>
      </p:sp>
    </p:spTree>
    <p:extLst>
      <p:ext uri="{BB962C8B-B14F-4D97-AF65-F5344CB8AC3E}">
        <p14:creationId xmlns:p14="http://schemas.microsoft.com/office/powerpoint/2010/main" val="3821329439"/>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 id="2147483796" r:id="rId13"/>
    <p:sldLayoutId id="2147483797" r:id="rId14"/>
    <p:sldLayoutId id="2147483798" r:id="rId15"/>
    <p:sldLayoutId id="2147483799" r:id="rId16"/>
    <p:sldLayoutId id="2147483800" r:id="rId17"/>
    <p:sldLayoutId id="2147483801" r:id="rId18"/>
    <p:sldLayoutId id="2147483802" r:id="rId19"/>
  </p:sldLayoutIdLst>
  <p:txStyles>
    <p:titleStyle>
      <a:lvl1pPr algn="l" defTabSz="685800" rtl="0" eaLnBrk="1" latinLnBrk="0" hangingPunct="1">
        <a:spcBef>
          <a:spcPct val="0"/>
        </a:spcBef>
        <a:buNone/>
        <a:defRPr sz="3000" kern="1200">
          <a:solidFill>
            <a:schemeClr val="tx2"/>
          </a:solidFill>
          <a:latin typeface="Franklin Gothic Medium" panose="020B0603020102020204" pitchFamily="34" charset="0"/>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057400" y="2793887"/>
            <a:ext cx="7924800" cy="723275"/>
          </a:xfrm>
        </p:spPr>
        <p:txBody>
          <a:bodyPr/>
          <a:lstStyle/>
          <a:p>
            <a:r>
              <a:rPr lang="en-US" sz="4400" dirty="0"/>
              <a:t>Got Specimen </a:t>
            </a:r>
            <a:r>
              <a:rPr lang="en-US" sz="4400" dirty="0" smtClean="0"/>
              <a:t>Information?</a:t>
            </a:r>
            <a:endParaRPr lang="en-US" sz="4400" dirty="0"/>
          </a:p>
        </p:txBody>
      </p:sp>
      <p:sp>
        <p:nvSpPr>
          <p:cNvPr id="2" name="TextBox 1"/>
          <p:cNvSpPr txBox="1"/>
          <p:nvPr/>
        </p:nvSpPr>
        <p:spPr>
          <a:xfrm>
            <a:off x="2033337" y="3461222"/>
            <a:ext cx="9777663" cy="2308324"/>
          </a:xfrm>
          <a:prstGeom prst="rect">
            <a:avLst/>
          </a:prstGeom>
          <a:noFill/>
        </p:spPr>
        <p:txBody>
          <a:bodyPr wrap="square" rtlCol="0">
            <a:spAutoFit/>
          </a:bodyPr>
          <a:lstStyle/>
          <a:p>
            <a:r>
              <a:rPr lang="en-US" sz="3600" dirty="0">
                <a:solidFill>
                  <a:schemeClr val="accent1"/>
                </a:solidFill>
              </a:rPr>
              <a:t>Standardized and Complete Specimen Details in the Specimen </a:t>
            </a:r>
            <a:r>
              <a:rPr lang="en-US" sz="3600">
                <a:solidFill>
                  <a:schemeClr val="accent1"/>
                </a:solidFill>
              </a:rPr>
              <a:t>Cross-Mapping </a:t>
            </a:r>
            <a:r>
              <a:rPr lang="en-US" sz="3600" smtClean="0">
                <a:solidFill>
                  <a:schemeClr val="accent1"/>
                </a:solidFill>
              </a:rPr>
              <a:t>Table</a:t>
            </a:r>
            <a:r>
              <a:rPr lang="en-US" sz="3600" dirty="0">
                <a:solidFill>
                  <a:schemeClr val="accent1"/>
                </a:solidFill>
              </a:rPr>
              <a:t/>
            </a:r>
            <a:br>
              <a:rPr lang="en-US" sz="3600" dirty="0">
                <a:solidFill>
                  <a:schemeClr val="accent1"/>
                </a:solidFill>
              </a:rPr>
            </a:br>
            <a:r>
              <a:rPr lang="en-US" sz="3600" dirty="0">
                <a:solidFill>
                  <a:schemeClr val="accent1"/>
                </a:solidFill>
              </a:rPr>
              <a:t> </a:t>
            </a:r>
            <a:br>
              <a:rPr lang="en-US" sz="3600" dirty="0">
                <a:solidFill>
                  <a:schemeClr val="accent1"/>
                </a:solidFill>
              </a:rPr>
            </a:br>
            <a:r>
              <a:rPr lang="en-US" sz="3600" dirty="0">
                <a:solidFill>
                  <a:schemeClr val="accent1"/>
                </a:solidFill>
              </a:rPr>
              <a:t>Riki Merrick, </a:t>
            </a:r>
            <a:r>
              <a:rPr lang="en-US" sz="3600" dirty="0" smtClean="0">
                <a:solidFill>
                  <a:schemeClr val="accent1"/>
                </a:solidFill>
              </a:rPr>
              <a:t>MPH</a:t>
            </a:r>
          </a:p>
        </p:txBody>
      </p:sp>
    </p:spTree>
    <p:extLst>
      <p:ext uri="{BB962C8B-B14F-4D97-AF65-F5344CB8AC3E}">
        <p14:creationId xmlns:p14="http://schemas.microsoft.com/office/powerpoint/2010/main" val="1035401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Improve SNOMED CT</a:t>
            </a:r>
            <a:endParaRPr lang="en-US" dirty="0"/>
          </a:p>
        </p:txBody>
      </p:sp>
      <p:sp>
        <p:nvSpPr>
          <p:cNvPr id="3" name="Content Placeholder 2"/>
          <p:cNvSpPr>
            <a:spLocks noGrp="1"/>
          </p:cNvSpPr>
          <p:nvPr>
            <p:ph idx="1"/>
          </p:nvPr>
        </p:nvSpPr>
        <p:spPr>
          <a:xfrm>
            <a:off x="609600" y="1219200"/>
            <a:ext cx="10972800" cy="2813078"/>
          </a:xfrm>
        </p:spPr>
        <p:txBody>
          <a:bodyPr/>
          <a:lstStyle/>
          <a:p>
            <a:r>
              <a:rPr lang="en-US" sz="3600" dirty="0" smtClean="0"/>
              <a:t>Specimen CMT identified:</a:t>
            </a:r>
          </a:p>
          <a:p>
            <a:pPr lvl="1"/>
            <a:r>
              <a:rPr lang="en-US" sz="3200" dirty="0" smtClean="0"/>
              <a:t>Many new terms (all SNOMED hierarchies: specimen, procedure, substance, morphologic abnormality)</a:t>
            </a:r>
          </a:p>
          <a:p>
            <a:pPr lvl="1"/>
            <a:r>
              <a:rPr lang="en-US" sz="3200" dirty="0" smtClean="0"/>
              <a:t>Issues with existing terms (better names, missing synonyms, updating relationships, modeling)</a:t>
            </a:r>
          </a:p>
        </p:txBody>
      </p:sp>
    </p:spTree>
    <p:extLst>
      <p:ext uri="{BB962C8B-B14F-4D97-AF65-F5344CB8AC3E}">
        <p14:creationId xmlns:p14="http://schemas.microsoft.com/office/powerpoint/2010/main" val="3125341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11277600" cy="661720"/>
          </a:xfrm>
        </p:spPr>
        <p:txBody>
          <a:bodyPr>
            <a:normAutofit fontScale="90000"/>
          </a:bodyPr>
          <a:lstStyle/>
          <a:p>
            <a:r>
              <a:rPr lang="en-US" dirty="0" smtClean="0"/>
              <a:t>Provide education – definition/ links to collection manual</a:t>
            </a:r>
          </a:p>
        </p:txBody>
      </p:sp>
      <p:pic>
        <p:nvPicPr>
          <p:cNvPr id="2051" name="Picture 1"/>
          <p:cNvPicPr>
            <a:picLocks noChangeAspect="1" noChangeArrowheads="1"/>
          </p:cNvPicPr>
          <p:nvPr/>
        </p:nvPicPr>
        <p:blipFill>
          <a:blip r:embed="rId2" cstate="email">
            <a:extLst>
              <a:ext uri="{28A0092B-C50C-407E-A947-70E740481C1C}">
                <a14:useLocalDpi xmlns:a14="http://schemas.microsoft.com/office/drawing/2010/main" val="0"/>
              </a:ext>
            </a:extLst>
          </a:blip>
          <a:srcRect t="8478" r="47878" b="9741"/>
          <a:stretch>
            <a:fillRect/>
          </a:stretch>
        </p:blipFill>
        <p:spPr bwMode="auto">
          <a:xfrm>
            <a:off x="762000" y="950151"/>
            <a:ext cx="10515600" cy="5526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76301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Provide education - preference  by lab domain</a:t>
            </a:r>
          </a:p>
        </p:txBody>
      </p:sp>
      <p:pic>
        <p:nvPicPr>
          <p:cNvPr id="3" name="Picture 1"/>
          <p:cNvPicPr>
            <a:picLocks noChangeAspect="1" noChangeArrowheads="1"/>
          </p:cNvPicPr>
          <p:nvPr/>
        </p:nvPicPr>
        <p:blipFill>
          <a:blip r:embed="rId2" cstate="email">
            <a:extLst>
              <a:ext uri="{28A0092B-C50C-407E-A947-70E740481C1C}">
                <a14:useLocalDpi xmlns:a14="http://schemas.microsoft.com/office/drawing/2010/main" val="0"/>
              </a:ext>
            </a:extLst>
          </a:blip>
          <a:srcRect l="1060" t="17928" r="43837" b="14668"/>
          <a:stretch>
            <a:fillRect/>
          </a:stretch>
        </p:blipFill>
        <p:spPr bwMode="auto">
          <a:xfrm>
            <a:off x="609600" y="1160637"/>
            <a:ext cx="10668000" cy="5119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8030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the Specimen Cross-Mapping Table</a:t>
            </a:r>
            <a:endParaRPr lang="en-US" dirty="0"/>
          </a:p>
        </p:txBody>
      </p:sp>
      <p:sp>
        <p:nvSpPr>
          <p:cNvPr id="4" name="Date Placeholder 3"/>
          <p:cNvSpPr>
            <a:spLocks noGrp="1"/>
          </p:cNvSpPr>
          <p:nvPr>
            <p:ph type="dt" sz="half" idx="10"/>
          </p:nvPr>
        </p:nvSpPr>
        <p:spPr/>
        <p:txBody>
          <a:bodyPr/>
          <a:lstStyle/>
          <a:p>
            <a:endParaRPr lang="en-US" dirty="0"/>
          </a:p>
        </p:txBody>
      </p:sp>
      <p:sp>
        <p:nvSpPr>
          <p:cNvPr id="3" name="TextBox 2"/>
          <p:cNvSpPr txBox="1"/>
          <p:nvPr/>
        </p:nvSpPr>
        <p:spPr>
          <a:xfrm>
            <a:off x="457200" y="1143000"/>
            <a:ext cx="10896600" cy="4524315"/>
          </a:xfrm>
          <a:prstGeom prst="rect">
            <a:avLst/>
          </a:prstGeom>
          <a:noFill/>
        </p:spPr>
        <p:txBody>
          <a:bodyPr wrap="square" rtlCol="0">
            <a:spAutoFit/>
          </a:bodyPr>
          <a:lstStyle/>
          <a:p>
            <a:pPr marL="571500" indent="-571500">
              <a:buFont typeface="Arial" panose="020B0604020202020204" pitchFamily="34" charset="0"/>
              <a:buChar char="•"/>
            </a:pPr>
            <a:r>
              <a:rPr lang="en-US" sz="3600" dirty="0" smtClean="0">
                <a:solidFill>
                  <a:schemeClr val="tx2"/>
                </a:solidFill>
              </a:rPr>
              <a:t>Single click (in most cases) data entry (saves time)</a:t>
            </a:r>
          </a:p>
          <a:p>
            <a:pPr marL="571500" indent="-571500">
              <a:buFont typeface="Arial" panose="020B0604020202020204" pitchFamily="34" charset="0"/>
              <a:buChar char="•"/>
            </a:pPr>
            <a:r>
              <a:rPr lang="en-US" sz="3600" dirty="0" smtClean="0">
                <a:solidFill>
                  <a:schemeClr val="tx2"/>
                </a:solidFill>
              </a:rPr>
              <a:t>Retain local codes for display</a:t>
            </a:r>
          </a:p>
          <a:p>
            <a:pPr marL="1028700" lvl="1" indent="-571500">
              <a:buFont typeface="Arial" panose="020B0604020202020204" pitchFamily="34" charset="0"/>
              <a:buChar char="•"/>
            </a:pPr>
            <a:r>
              <a:rPr lang="en-US" sz="3600" dirty="0" smtClean="0">
                <a:solidFill>
                  <a:schemeClr val="tx2"/>
                </a:solidFill>
              </a:rPr>
              <a:t>Understandable specimen names</a:t>
            </a:r>
          </a:p>
          <a:p>
            <a:pPr marL="1028700" lvl="1" indent="-571500">
              <a:buFont typeface="Arial" panose="020B0604020202020204" pitchFamily="34" charset="0"/>
              <a:buChar char="•"/>
            </a:pPr>
            <a:r>
              <a:rPr lang="en-US" sz="3600" dirty="0" smtClean="0">
                <a:solidFill>
                  <a:schemeClr val="tx2"/>
                </a:solidFill>
              </a:rPr>
              <a:t>Available definitions for education, if needed</a:t>
            </a:r>
          </a:p>
          <a:p>
            <a:pPr marL="571500" indent="-571500">
              <a:buFont typeface="Arial" panose="020B0604020202020204" pitchFamily="34" charset="0"/>
              <a:buChar char="•"/>
            </a:pPr>
            <a:r>
              <a:rPr lang="en-US" sz="3600" dirty="0" smtClean="0">
                <a:solidFill>
                  <a:schemeClr val="tx2"/>
                </a:solidFill>
              </a:rPr>
              <a:t>Standardized to SNOMED CT representation</a:t>
            </a:r>
          </a:p>
          <a:p>
            <a:pPr marL="571500" indent="-571500">
              <a:buFont typeface="Arial" panose="020B0604020202020204" pitchFamily="34" charset="0"/>
              <a:buChar char="•"/>
            </a:pPr>
            <a:r>
              <a:rPr lang="en-US" sz="3600" dirty="0" smtClean="0">
                <a:solidFill>
                  <a:schemeClr val="tx2"/>
                </a:solidFill>
              </a:rPr>
              <a:t>Complete specimen details for ordering and Public health reporting</a:t>
            </a:r>
          </a:p>
          <a:p>
            <a:pPr marL="571500" indent="-571500">
              <a:buFont typeface="Arial" panose="020B0604020202020204" pitchFamily="34" charset="0"/>
              <a:buChar char="•"/>
            </a:pPr>
            <a:r>
              <a:rPr lang="en-US" sz="3600" dirty="0" smtClean="0">
                <a:solidFill>
                  <a:schemeClr val="tx2"/>
                </a:solidFill>
              </a:rPr>
              <a:t>(hopefully) easy implementation for vendors</a:t>
            </a:r>
            <a:endParaRPr lang="en-US" sz="3600" dirty="0" smtClean="0">
              <a:solidFill>
                <a:schemeClr val="tx2"/>
              </a:solidFill>
            </a:endParaRPr>
          </a:p>
        </p:txBody>
      </p:sp>
    </p:spTree>
    <p:extLst>
      <p:ext uri="{BB962C8B-B14F-4D97-AF65-F5344CB8AC3E}">
        <p14:creationId xmlns:p14="http://schemas.microsoft.com/office/powerpoint/2010/main" val="424720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7372"/>
            <a:ext cx="10972800" cy="661720"/>
          </a:xfrm>
        </p:spPr>
        <p:txBody>
          <a:bodyPr/>
          <a:lstStyle/>
          <a:p>
            <a:r>
              <a:rPr lang="en-US" dirty="0" smtClean="0"/>
              <a:t>Specimen CMT Implementation</a:t>
            </a:r>
            <a:endParaRPr lang="en-US" dirty="0"/>
          </a:p>
        </p:txBody>
      </p:sp>
      <p:sp>
        <p:nvSpPr>
          <p:cNvPr id="4" name="Date Placeholder 3"/>
          <p:cNvSpPr>
            <a:spLocks noGrp="1"/>
          </p:cNvSpPr>
          <p:nvPr>
            <p:ph type="dt" sz="half" idx="10"/>
          </p:nvPr>
        </p:nvSpPr>
        <p:spPr/>
        <p:txBody>
          <a:bodyPr/>
          <a:lstStyle/>
          <a:p>
            <a:endParaRPr lang="en-US" dirty="0"/>
          </a:p>
        </p:txBody>
      </p:sp>
      <p:sp>
        <p:nvSpPr>
          <p:cNvPr id="3" name="Rounded Rectangle 2"/>
          <p:cNvSpPr/>
          <p:nvPr/>
        </p:nvSpPr>
        <p:spPr>
          <a:xfrm>
            <a:off x="279070" y="3897004"/>
            <a:ext cx="3444240" cy="646480"/>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err="1" smtClean="0"/>
              <a:t>BronchoalveolarLavage_LowerLobe_Left</a:t>
            </a:r>
            <a:endParaRPr lang="en-US" sz="2000" b="1" dirty="0"/>
          </a:p>
        </p:txBody>
      </p:sp>
      <p:sp>
        <p:nvSpPr>
          <p:cNvPr id="7" name="Rounded Rectangle 6"/>
          <p:cNvSpPr/>
          <p:nvPr/>
        </p:nvSpPr>
        <p:spPr>
          <a:xfrm>
            <a:off x="4755703" y="1116653"/>
            <a:ext cx="3582159" cy="1064965"/>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Type = </a:t>
            </a:r>
            <a:r>
              <a:rPr lang="en-US" sz="2000" b="1" dirty="0" err="1" smtClean="0"/>
              <a:t>BronchoalveolarLavage</a:t>
            </a:r>
            <a:r>
              <a:rPr lang="en-US" sz="2000" b="1" dirty="0" smtClean="0"/>
              <a:t> fluid sample</a:t>
            </a:r>
            <a:endParaRPr lang="en-US" sz="2000" b="1" dirty="0"/>
          </a:p>
        </p:txBody>
      </p:sp>
      <p:sp>
        <p:nvSpPr>
          <p:cNvPr id="8" name="Rounded Rectangle 7"/>
          <p:cNvSpPr/>
          <p:nvPr/>
        </p:nvSpPr>
        <p:spPr>
          <a:xfrm>
            <a:off x="4791000" y="2295933"/>
            <a:ext cx="3546861" cy="818058"/>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Source site = lower lobe of the lung</a:t>
            </a:r>
            <a:endParaRPr lang="en-US" sz="2000" b="1" dirty="0"/>
          </a:p>
        </p:txBody>
      </p:sp>
      <p:sp>
        <p:nvSpPr>
          <p:cNvPr id="9" name="Rounded Rectangle 8"/>
          <p:cNvSpPr/>
          <p:nvPr/>
        </p:nvSpPr>
        <p:spPr>
          <a:xfrm>
            <a:off x="4791000" y="3250524"/>
            <a:ext cx="3526740" cy="646480"/>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Site modifier = left</a:t>
            </a:r>
            <a:endParaRPr lang="en-US" sz="2000" b="1" dirty="0"/>
          </a:p>
        </p:txBody>
      </p:sp>
      <p:sp>
        <p:nvSpPr>
          <p:cNvPr id="10" name="Rounded Rectangle 9"/>
          <p:cNvSpPr/>
          <p:nvPr/>
        </p:nvSpPr>
        <p:spPr>
          <a:xfrm>
            <a:off x="4754879" y="4106245"/>
            <a:ext cx="3562861" cy="1022449"/>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Collection method = </a:t>
            </a:r>
            <a:r>
              <a:rPr lang="en-US" sz="2000" b="1" dirty="0" smtClean="0"/>
              <a:t>Broncho-alveolar </a:t>
            </a:r>
            <a:r>
              <a:rPr lang="en-US" sz="2000" b="1" dirty="0"/>
              <a:t>Lavage</a:t>
            </a:r>
            <a:endParaRPr lang="en-US" sz="2000" b="1" dirty="0"/>
          </a:p>
        </p:txBody>
      </p:sp>
      <p:sp>
        <p:nvSpPr>
          <p:cNvPr id="11" name="Rounded Rectangle 10"/>
          <p:cNvSpPr/>
          <p:nvPr/>
        </p:nvSpPr>
        <p:spPr>
          <a:xfrm>
            <a:off x="555369" y="1261102"/>
            <a:ext cx="2941320" cy="78044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BAL</a:t>
            </a:r>
          </a:p>
          <a:p>
            <a:pPr algn="ctr"/>
            <a:r>
              <a:rPr lang="en-US" sz="2000" b="1" dirty="0" smtClean="0"/>
              <a:t>Left Lower Lung</a:t>
            </a:r>
            <a:endParaRPr lang="en-US" sz="2000" b="1" dirty="0"/>
          </a:p>
        </p:txBody>
      </p:sp>
      <p:sp>
        <p:nvSpPr>
          <p:cNvPr id="12" name="Rectangle 11"/>
          <p:cNvSpPr/>
          <p:nvPr/>
        </p:nvSpPr>
        <p:spPr>
          <a:xfrm>
            <a:off x="152400" y="966520"/>
            <a:ext cx="3657600" cy="436748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559300" y="1007804"/>
            <a:ext cx="3870960" cy="5621596"/>
          </a:xfrm>
          <a:prstGeom prst="rect">
            <a:avLst/>
          </a:prstGeom>
          <a:no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a:stCxn id="11" idx="2"/>
            <a:endCxn id="3" idx="0"/>
          </p:cNvCxnSpPr>
          <p:nvPr/>
        </p:nvCxnSpPr>
        <p:spPr>
          <a:xfrm flipH="1">
            <a:off x="2001190" y="2041542"/>
            <a:ext cx="24839" cy="185546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72390" y="2790751"/>
            <a:ext cx="3657600" cy="0"/>
          </a:xfrm>
          <a:prstGeom prst="line">
            <a:avLst/>
          </a:prstGeom>
          <a:ln w="22225">
            <a:prstDash val="dashDot"/>
          </a:ln>
        </p:spPr>
        <p:style>
          <a:lnRef idx="1">
            <a:schemeClr val="accent1"/>
          </a:lnRef>
          <a:fillRef idx="0">
            <a:schemeClr val="accent1"/>
          </a:fillRef>
          <a:effectRef idx="0">
            <a:schemeClr val="accent1"/>
          </a:effectRef>
          <a:fontRef idx="minor">
            <a:schemeClr val="tx1"/>
          </a:fontRef>
        </p:style>
      </p:cxnSp>
      <p:cxnSp>
        <p:nvCxnSpPr>
          <p:cNvPr id="29" name="Curved Connector 28"/>
          <p:cNvCxnSpPr>
            <a:endCxn id="7" idx="1"/>
          </p:cNvCxnSpPr>
          <p:nvPr/>
        </p:nvCxnSpPr>
        <p:spPr>
          <a:xfrm rot="5400000" flipH="1" flipV="1">
            <a:off x="3029755" y="2380297"/>
            <a:ext cx="2457109" cy="994788"/>
          </a:xfrm>
          <a:prstGeom prst="curvedConnector2">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urved Connector 30"/>
          <p:cNvCxnSpPr>
            <a:endCxn id="8" idx="1"/>
          </p:cNvCxnSpPr>
          <p:nvPr/>
        </p:nvCxnSpPr>
        <p:spPr>
          <a:xfrm rot="5400000" flipH="1" flipV="1">
            <a:off x="3503596" y="2939917"/>
            <a:ext cx="1522359" cy="1052450"/>
          </a:xfrm>
          <a:prstGeom prst="curvedConnector2">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urved Connector 35"/>
          <p:cNvCxnSpPr>
            <a:stCxn id="3" idx="3"/>
            <a:endCxn id="9" idx="1"/>
          </p:cNvCxnSpPr>
          <p:nvPr/>
        </p:nvCxnSpPr>
        <p:spPr>
          <a:xfrm flipV="1">
            <a:off x="3723310" y="3573764"/>
            <a:ext cx="1067690" cy="646480"/>
          </a:xfrm>
          <a:prstGeom prst="curvedConnector3">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urved Connector 38"/>
          <p:cNvCxnSpPr>
            <a:stCxn id="3" idx="3"/>
          </p:cNvCxnSpPr>
          <p:nvPr/>
        </p:nvCxnSpPr>
        <p:spPr>
          <a:xfrm>
            <a:off x="3723310" y="4220244"/>
            <a:ext cx="1016330" cy="445093"/>
          </a:xfrm>
          <a:prstGeom prst="curvedConnector3">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762000" y="2249642"/>
            <a:ext cx="1578231" cy="523220"/>
          </a:xfrm>
          <a:prstGeom prst="rect">
            <a:avLst/>
          </a:prstGeom>
          <a:noFill/>
        </p:spPr>
        <p:txBody>
          <a:bodyPr wrap="square" rtlCol="0">
            <a:spAutoFit/>
          </a:bodyPr>
          <a:lstStyle/>
          <a:p>
            <a:r>
              <a:rPr lang="en-US" sz="2800" dirty="0" smtClean="0">
                <a:solidFill>
                  <a:schemeClr val="accent6"/>
                </a:solidFill>
              </a:rPr>
              <a:t>Display</a:t>
            </a:r>
            <a:endParaRPr lang="en-US" sz="2800" dirty="0" smtClean="0">
              <a:solidFill>
                <a:schemeClr val="accent6"/>
              </a:solidFill>
            </a:endParaRPr>
          </a:p>
        </p:txBody>
      </p:sp>
      <p:sp>
        <p:nvSpPr>
          <p:cNvPr id="54" name="TextBox 53"/>
          <p:cNvSpPr txBox="1"/>
          <p:nvPr/>
        </p:nvSpPr>
        <p:spPr>
          <a:xfrm>
            <a:off x="1115323" y="4646453"/>
            <a:ext cx="1420421" cy="523220"/>
          </a:xfrm>
          <a:prstGeom prst="rect">
            <a:avLst/>
          </a:prstGeom>
          <a:noFill/>
        </p:spPr>
        <p:txBody>
          <a:bodyPr wrap="square" rtlCol="0">
            <a:spAutoFit/>
          </a:bodyPr>
          <a:lstStyle/>
          <a:p>
            <a:r>
              <a:rPr lang="en-US" sz="2800" dirty="0" smtClean="0">
                <a:solidFill>
                  <a:schemeClr val="accent1"/>
                </a:solidFill>
              </a:rPr>
              <a:t>EHR-S</a:t>
            </a:r>
            <a:endParaRPr lang="en-US" sz="2800" dirty="0" smtClean="0">
              <a:solidFill>
                <a:schemeClr val="accent1"/>
              </a:solidFill>
            </a:endParaRPr>
          </a:p>
        </p:txBody>
      </p:sp>
      <p:sp>
        <p:nvSpPr>
          <p:cNvPr id="55" name="TextBox 54"/>
          <p:cNvSpPr txBox="1"/>
          <p:nvPr/>
        </p:nvSpPr>
        <p:spPr>
          <a:xfrm>
            <a:off x="4722882" y="5474724"/>
            <a:ext cx="3594859" cy="954107"/>
          </a:xfrm>
          <a:prstGeom prst="rect">
            <a:avLst/>
          </a:prstGeom>
          <a:noFill/>
        </p:spPr>
        <p:txBody>
          <a:bodyPr wrap="square" rtlCol="0">
            <a:spAutoFit/>
          </a:bodyPr>
          <a:lstStyle/>
          <a:p>
            <a:r>
              <a:rPr lang="en-US" sz="2800" dirty="0" smtClean="0">
                <a:solidFill>
                  <a:schemeClr val="accent1"/>
                </a:solidFill>
              </a:rPr>
              <a:t>CMT transform into message</a:t>
            </a:r>
            <a:endParaRPr lang="en-US" sz="2800" dirty="0" smtClean="0">
              <a:solidFill>
                <a:schemeClr val="accent1"/>
              </a:solidFill>
            </a:endParaRPr>
          </a:p>
        </p:txBody>
      </p:sp>
      <p:sp>
        <p:nvSpPr>
          <p:cNvPr id="56" name="Rounded Rectangle 55"/>
          <p:cNvSpPr/>
          <p:nvPr/>
        </p:nvSpPr>
        <p:spPr>
          <a:xfrm>
            <a:off x="8839201" y="908515"/>
            <a:ext cx="2895599" cy="1206716"/>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Type = </a:t>
            </a:r>
            <a:r>
              <a:rPr lang="en-US" sz="2000" b="1" dirty="0" err="1" smtClean="0"/>
              <a:t>BronchoalveolarLavage</a:t>
            </a:r>
            <a:r>
              <a:rPr lang="en-US" sz="2000" b="1" dirty="0" smtClean="0"/>
              <a:t> </a:t>
            </a:r>
            <a:r>
              <a:rPr lang="en-US" sz="2000" b="1" dirty="0"/>
              <a:t>fluid sample</a:t>
            </a:r>
            <a:endParaRPr lang="en-US" sz="2000" b="1" dirty="0"/>
          </a:p>
        </p:txBody>
      </p:sp>
      <p:sp>
        <p:nvSpPr>
          <p:cNvPr id="57" name="Rounded Rectangle 56"/>
          <p:cNvSpPr/>
          <p:nvPr/>
        </p:nvSpPr>
        <p:spPr>
          <a:xfrm>
            <a:off x="8801101" y="2181618"/>
            <a:ext cx="2895599" cy="1011364"/>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Source site = left lower lung</a:t>
            </a:r>
            <a:endParaRPr lang="en-US" sz="2000" b="1" dirty="0"/>
          </a:p>
        </p:txBody>
      </p:sp>
      <p:sp>
        <p:nvSpPr>
          <p:cNvPr id="59" name="Rounded Rectangle 58"/>
          <p:cNvSpPr/>
          <p:nvPr/>
        </p:nvSpPr>
        <p:spPr>
          <a:xfrm>
            <a:off x="8801101" y="3333058"/>
            <a:ext cx="2895599" cy="1561910"/>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Collection method = Broncho-alveolar Lavage</a:t>
            </a:r>
            <a:endParaRPr lang="en-US" sz="2000" b="1" dirty="0"/>
          </a:p>
        </p:txBody>
      </p:sp>
      <p:sp>
        <p:nvSpPr>
          <p:cNvPr id="60" name="Rectangle 59"/>
          <p:cNvSpPr/>
          <p:nvPr/>
        </p:nvSpPr>
        <p:spPr>
          <a:xfrm>
            <a:off x="8694486" y="800249"/>
            <a:ext cx="3148775" cy="5181600"/>
          </a:xfrm>
          <a:prstGeom prst="rect">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8955347" y="4961355"/>
            <a:ext cx="2779453" cy="954107"/>
          </a:xfrm>
          <a:prstGeom prst="rect">
            <a:avLst/>
          </a:prstGeom>
          <a:noFill/>
        </p:spPr>
        <p:txBody>
          <a:bodyPr wrap="square" rtlCol="0">
            <a:spAutoFit/>
          </a:bodyPr>
          <a:lstStyle/>
          <a:p>
            <a:r>
              <a:rPr lang="en-US" sz="2800" dirty="0" smtClean="0">
                <a:solidFill>
                  <a:schemeClr val="accent1"/>
                </a:solidFill>
              </a:rPr>
              <a:t>Complete Order info for lab</a:t>
            </a:r>
            <a:endParaRPr lang="en-US" sz="2800" dirty="0" smtClean="0">
              <a:solidFill>
                <a:schemeClr val="accent1"/>
              </a:solidFill>
            </a:endParaRPr>
          </a:p>
        </p:txBody>
      </p:sp>
    </p:spTree>
    <p:extLst>
      <p:ext uri="{BB962C8B-B14F-4D97-AF65-F5344CB8AC3E}">
        <p14:creationId xmlns:p14="http://schemas.microsoft.com/office/powerpoint/2010/main" val="12483860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Nationally curated vocabulary</a:t>
            </a:r>
          </a:p>
        </p:txBody>
      </p:sp>
      <p:sp>
        <p:nvSpPr>
          <p:cNvPr id="3" name="Content Placeholder 2"/>
          <p:cNvSpPr>
            <a:spLocks noGrp="1"/>
          </p:cNvSpPr>
          <p:nvPr>
            <p:ph idx="1"/>
          </p:nvPr>
        </p:nvSpPr>
        <p:spPr>
          <a:xfrm>
            <a:off x="762000" y="1219200"/>
            <a:ext cx="10820400" cy="4525963"/>
          </a:xfrm>
        </p:spPr>
        <p:txBody>
          <a:bodyPr>
            <a:normAutofit/>
          </a:bodyPr>
          <a:lstStyle/>
          <a:p>
            <a:r>
              <a:rPr lang="en-US" sz="3600" dirty="0"/>
              <a:t>Create </a:t>
            </a:r>
            <a:r>
              <a:rPr lang="en-US" sz="3600" dirty="0" smtClean="0"/>
              <a:t>Governance:</a:t>
            </a:r>
            <a:endParaRPr lang="en-US" sz="3600" dirty="0"/>
          </a:p>
          <a:p>
            <a:pPr lvl="1"/>
            <a:r>
              <a:rPr lang="en-US" sz="3200" dirty="0"/>
              <a:t>Engage all stakeholders</a:t>
            </a:r>
          </a:p>
          <a:p>
            <a:pPr lvl="1"/>
            <a:r>
              <a:rPr lang="en-US" sz="3200" dirty="0"/>
              <a:t>Engage the Subject Matter Expert (SME) community</a:t>
            </a:r>
          </a:p>
          <a:p>
            <a:pPr lvl="1"/>
            <a:r>
              <a:rPr lang="en-US" sz="3200" dirty="0"/>
              <a:t>Define </a:t>
            </a:r>
            <a:r>
              <a:rPr lang="en-US" sz="3200" dirty="0" smtClean="0"/>
              <a:t>feedback mechanism, change </a:t>
            </a:r>
            <a:r>
              <a:rPr lang="en-US" sz="3200" dirty="0"/>
              <a:t>control and review processes</a:t>
            </a:r>
          </a:p>
          <a:p>
            <a:r>
              <a:rPr lang="en-US" sz="3600" dirty="0"/>
              <a:t>Define distribution</a:t>
            </a:r>
          </a:p>
        </p:txBody>
      </p:sp>
    </p:spTree>
    <p:extLst>
      <p:ext uri="{BB962C8B-B14F-4D97-AF65-F5344CB8AC3E}">
        <p14:creationId xmlns:p14="http://schemas.microsoft.com/office/powerpoint/2010/main" val="3472494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661720"/>
          </a:xfrm>
        </p:spPr>
        <p:txBody>
          <a:bodyPr/>
          <a:lstStyle/>
          <a:p>
            <a:r>
              <a:rPr lang="en-US" dirty="0"/>
              <a:t>Planned </a:t>
            </a:r>
            <a:r>
              <a:rPr lang="en-US" dirty="0" smtClean="0"/>
              <a:t>Steps</a:t>
            </a:r>
            <a:endParaRPr lang="en-US" dirty="0"/>
          </a:p>
        </p:txBody>
      </p:sp>
      <p:sp>
        <p:nvSpPr>
          <p:cNvPr id="4" name="Content Placeholder 3"/>
          <p:cNvSpPr>
            <a:spLocks noGrp="1"/>
          </p:cNvSpPr>
          <p:nvPr>
            <p:ph idx="1"/>
          </p:nvPr>
        </p:nvSpPr>
        <p:spPr>
          <a:xfrm>
            <a:off x="609600" y="1143000"/>
            <a:ext cx="9601200" cy="4525963"/>
          </a:xfrm>
        </p:spPr>
        <p:txBody>
          <a:bodyPr>
            <a:noAutofit/>
          </a:bodyPr>
          <a:lstStyle/>
          <a:p>
            <a:r>
              <a:rPr lang="en-US" sz="2800" dirty="0" smtClean="0"/>
              <a:t>Review of definitions, reference links, assignment of usage by lab domain</a:t>
            </a:r>
          </a:p>
          <a:p>
            <a:pPr lvl="1"/>
            <a:r>
              <a:rPr lang="en-US" sz="2400" dirty="0"/>
              <a:t>American Society of Microbiology (ASM) - done</a:t>
            </a:r>
          </a:p>
          <a:p>
            <a:pPr lvl="1"/>
            <a:r>
              <a:rPr lang="en-US" sz="2400" dirty="0"/>
              <a:t>College of American Pathologist (CAP) - engaged</a:t>
            </a:r>
          </a:p>
          <a:p>
            <a:pPr lvl="1"/>
            <a:r>
              <a:rPr lang="en-US" sz="2400" dirty="0"/>
              <a:t>Association for Molecular Pathology (AMP)</a:t>
            </a:r>
          </a:p>
          <a:p>
            <a:pPr lvl="1"/>
            <a:r>
              <a:rPr lang="en-US" sz="2400" dirty="0"/>
              <a:t>American Clinical Laboratory Association (ACLA)</a:t>
            </a:r>
          </a:p>
          <a:p>
            <a:pPr lvl="1"/>
            <a:r>
              <a:rPr lang="en-US" sz="2400" dirty="0"/>
              <a:t>American Association for Clinical Chemistry (AACC)</a:t>
            </a:r>
          </a:p>
          <a:p>
            <a:r>
              <a:rPr lang="en-US" sz="2800" dirty="0" smtClean="0"/>
              <a:t>Seek input on feasibility for EHR and LIS/LIMS systems</a:t>
            </a:r>
          </a:p>
          <a:p>
            <a:r>
              <a:rPr lang="en-US" sz="2800" dirty="0" smtClean="0"/>
              <a:t>Decide on best distribution format (currently access dB)</a:t>
            </a:r>
          </a:p>
          <a:p>
            <a:r>
              <a:rPr lang="en-US" sz="2800" dirty="0" smtClean="0"/>
              <a:t>Public Specimen Collection Manual</a:t>
            </a:r>
          </a:p>
        </p:txBody>
      </p:sp>
    </p:spTree>
    <p:extLst>
      <p:ext uri="{BB962C8B-B14F-4D97-AF65-F5344CB8AC3E}">
        <p14:creationId xmlns:p14="http://schemas.microsoft.com/office/powerpoint/2010/main" val="32484587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685800"/>
            <a:ext cx="10972800" cy="784830"/>
          </a:xfrm>
        </p:spPr>
        <p:txBody>
          <a:bodyPr/>
          <a:lstStyle/>
          <a:p>
            <a:r>
              <a:rPr lang="en-US" sz="4800" dirty="0" smtClean="0"/>
              <a:t>Questions?</a:t>
            </a:r>
            <a:endParaRPr lang="en-US" sz="4800" dirty="0"/>
          </a:p>
        </p:txBody>
      </p:sp>
      <p:sp>
        <p:nvSpPr>
          <p:cNvPr id="3" name="Content Placeholder 2"/>
          <p:cNvSpPr>
            <a:spLocks noGrp="1"/>
          </p:cNvSpPr>
          <p:nvPr>
            <p:ph idx="1"/>
          </p:nvPr>
        </p:nvSpPr>
        <p:spPr>
          <a:xfrm>
            <a:off x="533400" y="3200400"/>
            <a:ext cx="10744200" cy="1175706"/>
          </a:xfrm>
        </p:spPr>
        <p:txBody>
          <a:bodyPr/>
          <a:lstStyle/>
          <a:p>
            <a:pPr marL="0" indent="0" algn="ctr">
              <a:buNone/>
            </a:pPr>
            <a:r>
              <a:rPr lang="en-US" dirty="0" smtClean="0"/>
              <a:t>Contact information:</a:t>
            </a:r>
          </a:p>
          <a:p>
            <a:pPr marL="0" indent="0" algn="ctr">
              <a:buNone/>
            </a:pPr>
            <a:r>
              <a:rPr lang="en-US" dirty="0" smtClean="0"/>
              <a:t>riki.merrick@aphl.org</a:t>
            </a:r>
            <a:endParaRPr lang="en-US" dirty="0"/>
          </a:p>
        </p:txBody>
      </p:sp>
      <p:sp>
        <p:nvSpPr>
          <p:cNvPr id="4" name="Date Placeholder 3"/>
          <p:cNvSpPr>
            <a:spLocks noGrp="1"/>
          </p:cNvSpPr>
          <p:nvPr>
            <p:ph type="dt" sz="half" idx="10"/>
          </p:nvPr>
        </p:nvSpPr>
        <p:spPr/>
        <p:txBody>
          <a:bodyPr/>
          <a:lstStyle/>
          <a:p>
            <a:endParaRPr lang="en-US" dirty="0"/>
          </a:p>
        </p:txBody>
      </p:sp>
    </p:spTree>
    <p:extLst>
      <p:ext uri="{BB962C8B-B14F-4D97-AF65-F5344CB8AC3E}">
        <p14:creationId xmlns:p14="http://schemas.microsoft.com/office/powerpoint/2010/main" val="2871315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Autofit/>
          </a:bodyPr>
          <a:lstStyle/>
          <a:p>
            <a:r>
              <a:rPr lang="en-US" sz="3600" dirty="0" smtClean="0"/>
              <a:t>Overview of the Specimen Cross-Mapping Table (Specimen CMT)</a:t>
            </a:r>
          </a:p>
          <a:p>
            <a:pPr lvl="1"/>
            <a:r>
              <a:rPr lang="en-US" sz="3200" dirty="0" smtClean="0"/>
              <a:t>Background</a:t>
            </a:r>
          </a:p>
          <a:p>
            <a:pPr lvl="1"/>
            <a:r>
              <a:rPr lang="en-US" sz="3200" dirty="0" smtClean="0"/>
              <a:t>Expected uses</a:t>
            </a:r>
          </a:p>
          <a:p>
            <a:pPr lvl="1"/>
            <a:r>
              <a:rPr lang="en-US" sz="3200" dirty="0" smtClean="0"/>
              <a:t>Planned next steps</a:t>
            </a:r>
          </a:p>
          <a:p>
            <a:pPr lvl="1"/>
            <a:r>
              <a:rPr lang="en-US" sz="3200" dirty="0" smtClean="0"/>
              <a:t>Questions</a:t>
            </a:r>
          </a:p>
        </p:txBody>
      </p:sp>
    </p:spTree>
    <p:extLst>
      <p:ext uri="{BB962C8B-B14F-4D97-AF65-F5344CB8AC3E}">
        <p14:creationId xmlns:p14="http://schemas.microsoft.com/office/powerpoint/2010/main" val="4267003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Background</a:t>
            </a:r>
            <a:endParaRPr lang="en-US" dirty="0"/>
          </a:p>
        </p:txBody>
      </p:sp>
      <p:sp>
        <p:nvSpPr>
          <p:cNvPr id="3" name="Content Placeholder 2"/>
          <p:cNvSpPr>
            <a:spLocks noGrp="1"/>
          </p:cNvSpPr>
          <p:nvPr>
            <p:ph idx="1"/>
          </p:nvPr>
        </p:nvSpPr>
        <p:spPr>
          <a:xfrm>
            <a:off x="419100" y="1143000"/>
            <a:ext cx="11353800" cy="2283702"/>
          </a:xfrm>
        </p:spPr>
        <p:txBody>
          <a:bodyPr>
            <a:noAutofit/>
          </a:bodyPr>
          <a:lstStyle/>
          <a:p>
            <a:r>
              <a:rPr lang="en-US" sz="2400" dirty="0" smtClean="0"/>
              <a:t>In 2009 state and CDC Public Health Labs collected specimen terms in use and attempted to harmonize usage and map to HL7 terms (Table 70 or 487)</a:t>
            </a:r>
          </a:p>
          <a:p>
            <a:pPr lvl="1"/>
            <a:r>
              <a:rPr lang="en-US" sz="2400" dirty="0" smtClean="0"/>
              <a:t>Mapping process revealed gaps:</a:t>
            </a:r>
          </a:p>
          <a:p>
            <a:pPr lvl="2"/>
            <a:r>
              <a:rPr lang="en-US" dirty="0" smtClean="0"/>
              <a:t>Missing common terms</a:t>
            </a:r>
          </a:p>
          <a:p>
            <a:pPr lvl="2"/>
            <a:r>
              <a:rPr lang="en-US" dirty="0" smtClean="0"/>
              <a:t>Ambiguous terms</a:t>
            </a:r>
          </a:p>
          <a:p>
            <a:r>
              <a:rPr lang="en-US" sz="2400" dirty="0" smtClean="0"/>
              <a:t>Decision to move to use of SNOMED CT</a:t>
            </a:r>
          </a:p>
          <a:p>
            <a:r>
              <a:rPr lang="en-US" sz="2400" dirty="0" smtClean="0"/>
              <a:t>Applied National Animal Health Lab Network (NAHLN) principle in mapping to Specimen (SPM) segment fields (since V2 at that time very prevalent – it still is in labs in the US)</a:t>
            </a:r>
          </a:p>
          <a:p>
            <a:r>
              <a:rPr lang="en-US" sz="2400" dirty="0" smtClean="0"/>
              <a:t>Work is done in the Laboratory and Messaging Community of Practice (</a:t>
            </a:r>
            <a:r>
              <a:rPr lang="en-US" sz="2400" dirty="0" err="1" smtClean="0"/>
              <a:t>LabMCoP</a:t>
            </a:r>
            <a:r>
              <a:rPr lang="en-US" sz="2400" dirty="0" smtClean="0"/>
              <a:t>)</a:t>
            </a:r>
          </a:p>
          <a:p>
            <a:endParaRPr lang="en-US" sz="2400" dirty="0"/>
          </a:p>
        </p:txBody>
      </p:sp>
    </p:spTree>
    <p:extLst>
      <p:ext uri="{BB962C8B-B14F-4D97-AF65-F5344CB8AC3E}">
        <p14:creationId xmlns:p14="http://schemas.microsoft.com/office/powerpoint/2010/main" val="258463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11658600" cy="1277273"/>
          </a:xfrm>
        </p:spPr>
        <p:txBody>
          <a:bodyPr/>
          <a:lstStyle/>
          <a:p>
            <a:r>
              <a:rPr lang="en-US" dirty="0" smtClean="0"/>
              <a:t>The </a:t>
            </a:r>
            <a:r>
              <a:rPr lang="en-US" dirty="0"/>
              <a:t>Lab Messaging Community of Practice </a:t>
            </a:r>
            <a:r>
              <a:rPr lang="en-US" dirty="0" err="1" smtClean="0"/>
              <a:t>LabMCoP</a:t>
            </a:r>
            <a:endParaRPr lang="en-US" dirty="0"/>
          </a:p>
        </p:txBody>
      </p:sp>
      <p:sp>
        <p:nvSpPr>
          <p:cNvPr id="3" name="Content Placeholder 2"/>
          <p:cNvSpPr>
            <a:spLocks noGrp="1"/>
          </p:cNvSpPr>
          <p:nvPr>
            <p:ph idx="1"/>
          </p:nvPr>
        </p:nvSpPr>
        <p:spPr>
          <a:xfrm>
            <a:off x="609600" y="966520"/>
            <a:ext cx="11201400" cy="2536382"/>
          </a:xfrm>
        </p:spPr>
        <p:txBody>
          <a:bodyPr>
            <a:noAutofit/>
          </a:bodyPr>
          <a:lstStyle/>
          <a:p>
            <a:r>
              <a:rPr lang="en-US" sz="2400" dirty="0" err="1" smtClean="0"/>
              <a:t>LabMCoP</a:t>
            </a:r>
            <a:r>
              <a:rPr lang="en-US" sz="2400" dirty="0" smtClean="0"/>
              <a:t> is a forum for laboratorians to discuss issues related to:</a:t>
            </a:r>
          </a:p>
          <a:p>
            <a:pPr lvl="1"/>
            <a:r>
              <a:rPr lang="en-US" sz="2400" dirty="0" smtClean="0"/>
              <a:t>Vocabulary to use in data exchange</a:t>
            </a:r>
          </a:p>
          <a:p>
            <a:pPr lvl="1"/>
            <a:r>
              <a:rPr lang="en-US" sz="2400" dirty="0" smtClean="0"/>
              <a:t>Improvement for vocabulary standards to support electronic data exchange</a:t>
            </a:r>
          </a:p>
          <a:p>
            <a:pPr lvl="1"/>
            <a:r>
              <a:rPr lang="en-US" sz="2400" dirty="0" smtClean="0"/>
              <a:t>LIMS set up</a:t>
            </a:r>
          </a:p>
          <a:p>
            <a:r>
              <a:rPr lang="en-US" sz="2400" dirty="0" smtClean="0"/>
              <a:t>Chaired by APHL and Centers for Disease Control and Prevention (CDC)</a:t>
            </a:r>
          </a:p>
          <a:p>
            <a:r>
              <a:rPr lang="en-US" sz="2400" dirty="0" smtClean="0"/>
              <a:t>Participation by</a:t>
            </a:r>
          </a:p>
          <a:p>
            <a:pPr lvl="3"/>
            <a:r>
              <a:rPr lang="en-US" dirty="0" smtClean="0"/>
              <a:t>Public Health labs (State and CDC)</a:t>
            </a:r>
          </a:p>
          <a:p>
            <a:pPr lvl="3"/>
            <a:r>
              <a:rPr lang="en-US" dirty="0" smtClean="0"/>
              <a:t>national reference labs</a:t>
            </a:r>
          </a:p>
          <a:p>
            <a:pPr lvl="3"/>
            <a:r>
              <a:rPr lang="en-US" dirty="0" smtClean="0"/>
              <a:t>terminology service providers</a:t>
            </a:r>
          </a:p>
          <a:p>
            <a:pPr lvl="3"/>
            <a:r>
              <a:rPr lang="en-US" dirty="0"/>
              <a:t>LIMS vendors</a:t>
            </a:r>
          </a:p>
          <a:p>
            <a:pPr lvl="3"/>
            <a:r>
              <a:rPr lang="en-US" dirty="0" smtClean="0"/>
              <a:t>Standards development organizations as needed</a:t>
            </a:r>
          </a:p>
          <a:p>
            <a:pPr lvl="3"/>
            <a:r>
              <a:rPr lang="en-US" dirty="0" smtClean="0"/>
              <a:t>Professional Associations as needed</a:t>
            </a:r>
          </a:p>
          <a:p>
            <a:pPr lvl="1"/>
            <a:endParaRPr lang="en-US" sz="2000" dirty="0" smtClean="0"/>
          </a:p>
          <a:p>
            <a:endParaRPr lang="en-US" sz="2400" dirty="0" smtClean="0"/>
          </a:p>
          <a:p>
            <a:pPr lvl="1"/>
            <a:endParaRPr lang="en-US" sz="2400" dirty="0"/>
          </a:p>
        </p:txBody>
      </p:sp>
    </p:spTree>
    <p:extLst>
      <p:ext uri="{BB962C8B-B14F-4D97-AF65-F5344CB8AC3E}">
        <p14:creationId xmlns:p14="http://schemas.microsoft.com/office/powerpoint/2010/main" val="2885900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10972800" cy="1524000"/>
          </a:xfrm>
        </p:spPr>
        <p:txBody>
          <a:bodyPr>
            <a:normAutofit/>
          </a:bodyPr>
          <a:lstStyle/>
          <a:p>
            <a:r>
              <a:rPr lang="en-US" dirty="0" smtClean="0"/>
              <a:t>V2 Specimen Segment (SPM) fields</a:t>
            </a:r>
            <a:br>
              <a:rPr lang="en-US" dirty="0" smtClean="0"/>
            </a:br>
            <a:r>
              <a:rPr lang="en-US" dirty="0" smtClean="0"/>
              <a:t>and SNOMED CT vocabulary</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905000"/>
            <a:ext cx="1001557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590800" y="5638800"/>
            <a:ext cx="5321265" cy="646331"/>
          </a:xfrm>
          <a:prstGeom prst="rect">
            <a:avLst/>
          </a:prstGeom>
          <a:noFill/>
        </p:spPr>
        <p:txBody>
          <a:bodyPr wrap="none" rtlCol="0">
            <a:spAutoFit/>
          </a:bodyPr>
          <a:lstStyle/>
          <a:p>
            <a:r>
              <a:rPr lang="en-US" dirty="0" smtClean="0"/>
              <a:t>Note: SPM-10 – Specimen Collection Site also available</a:t>
            </a:r>
          </a:p>
          <a:p>
            <a:r>
              <a:rPr lang="en-US" dirty="0" smtClean="0"/>
              <a:t> – will review when looking at catheter infections</a:t>
            </a:r>
            <a:endParaRPr lang="en-US" dirty="0"/>
          </a:p>
        </p:txBody>
      </p:sp>
    </p:spTree>
    <p:extLst>
      <p:ext uri="{BB962C8B-B14F-4D97-AF65-F5344CB8AC3E}">
        <p14:creationId xmlns:p14="http://schemas.microsoft.com/office/powerpoint/2010/main" val="520911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Interoperability Problems</a:t>
            </a:r>
            <a:endParaRPr lang="en-US" dirty="0"/>
          </a:p>
        </p:txBody>
      </p:sp>
      <p:sp>
        <p:nvSpPr>
          <p:cNvPr id="3" name="Content Placeholder 2"/>
          <p:cNvSpPr>
            <a:spLocks noGrp="1"/>
          </p:cNvSpPr>
          <p:nvPr>
            <p:ph idx="1"/>
          </p:nvPr>
        </p:nvSpPr>
        <p:spPr>
          <a:xfrm>
            <a:off x="609600" y="1295400"/>
            <a:ext cx="10972800" cy="4622804"/>
          </a:xfrm>
        </p:spPr>
        <p:txBody>
          <a:bodyPr/>
          <a:lstStyle/>
          <a:p>
            <a:pPr marL="0" indent="0">
              <a:buNone/>
            </a:pPr>
            <a:r>
              <a:rPr lang="en-US" dirty="0" smtClean="0"/>
              <a:t>Different implementations:</a:t>
            </a:r>
          </a:p>
          <a:p>
            <a:r>
              <a:rPr lang="en-US" dirty="0" smtClean="0"/>
              <a:t>Most labs have 1 field</a:t>
            </a:r>
          </a:p>
          <a:p>
            <a:r>
              <a:rPr lang="en-US" dirty="0" smtClean="0"/>
              <a:t>Some have a second one for specimen source</a:t>
            </a:r>
          </a:p>
          <a:p>
            <a:r>
              <a:rPr lang="en-US" dirty="0" smtClean="0"/>
              <a:t>Some labs support all SPM fields</a:t>
            </a:r>
          </a:p>
          <a:p>
            <a:pPr marL="0" indent="0">
              <a:buNone/>
            </a:pPr>
            <a:endParaRPr lang="en-US" dirty="0" smtClean="0"/>
          </a:p>
          <a:p>
            <a:pPr marL="0" indent="0">
              <a:buNone/>
            </a:pPr>
            <a:r>
              <a:rPr lang="en-US" dirty="0" smtClean="0"/>
              <a:t>Idea of Specimen CMT was born to allow use of single term to map across multiple fields</a:t>
            </a:r>
          </a:p>
          <a:p>
            <a:pPr marL="0" indent="0">
              <a:buNone/>
            </a:pPr>
            <a:endParaRPr lang="en-US" dirty="0"/>
          </a:p>
        </p:txBody>
      </p:sp>
    </p:spTree>
    <p:extLst>
      <p:ext uri="{BB962C8B-B14F-4D97-AF65-F5344CB8AC3E}">
        <p14:creationId xmlns:p14="http://schemas.microsoft.com/office/powerpoint/2010/main" val="14006605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Expected </a:t>
            </a:r>
            <a:r>
              <a:rPr lang="en-US" dirty="0" smtClean="0"/>
              <a:t>uses</a:t>
            </a:r>
            <a:endParaRPr lang="en-US" dirty="0"/>
          </a:p>
        </p:txBody>
      </p:sp>
      <p:sp>
        <p:nvSpPr>
          <p:cNvPr id="3" name="Content Placeholder 2"/>
          <p:cNvSpPr>
            <a:spLocks noGrp="1"/>
          </p:cNvSpPr>
          <p:nvPr>
            <p:ph idx="1"/>
          </p:nvPr>
        </p:nvSpPr>
        <p:spPr/>
        <p:txBody>
          <a:bodyPr>
            <a:noAutofit/>
          </a:bodyPr>
          <a:lstStyle/>
          <a:p>
            <a:r>
              <a:rPr lang="en-US" sz="2400" dirty="0" smtClean="0"/>
              <a:t>Original:</a:t>
            </a:r>
          </a:p>
          <a:p>
            <a:pPr lvl="1"/>
            <a:r>
              <a:rPr lang="en-US" sz="2000" dirty="0" smtClean="0"/>
              <a:t>Provide </a:t>
            </a:r>
            <a:r>
              <a:rPr lang="en-US" sz="2000" dirty="0"/>
              <a:t>mapping from local terms to single specimen term (historical data)</a:t>
            </a:r>
          </a:p>
          <a:p>
            <a:pPr lvl="1"/>
            <a:r>
              <a:rPr lang="en-US" sz="2000" dirty="0"/>
              <a:t>Provide mapping from single specimen term to ALL specimen source term fields in the SPM segment</a:t>
            </a:r>
          </a:p>
          <a:p>
            <a:r>
              <a:rPr lang="en-US" sz="2400" dirty="0" smtClean="0">
                <a:solidFill>
                  <a:schemeClr val="accent6">
                    <a:lumMod val="75000"/>
                  </a:schemeClr>
                </a:solidFill>
              </a:rPr>
              <a:t>Expanded:</a:t>
            </a:r>
          </a:p>
          <a:p>
            <a:pPr lvl="1"/>
            <a:r>
              <a:rPr lang="en-US" sz="2000" dirty="0" smtClean="0">
                <a:solidFill>
                  <a:schemeClr val="accent6">
                    <a:lumMod val="75000"/>
                  </a:schemeClr>
                </a:solidFill>
              </a:rPr>
              <a:t>Provide </a:t>
            </a:r>
            <a:r>
              <a:rPr lang="en-US" sz="2000" dirty="0">
                <a:solidFill>
                  <a:schemeClr val="accent6">
                    <a:lumMod val="75000"/>
                  </a:schemeClr>
                </a:solidFill>
              </a:rPr>
              <a:t>education (definition for each term, with link to collection instructions, use etc.)</a:t>
            </a:r>
          </a:p>
          <a:p>
            <a:pPr lvl="1"/>
            <a:r>
              <a:rPr lang="en-US" sz="2000" dirty="0">
                <a:solidFill>
                  <a:schemeClr val="accent6">
                    <a:lumMod val="75000"/>
                  </a:schemeClr>
                </a:solidFill>
              </a:rPr>
              <a:t>Provide guidance on what specimen term to use based on type of lab test ordered (by lab specialty;  for micro test urine need to know collection method was sterile – not so important for chemistry test)</a:t>
            </a:r>
          </a:p>
          <a:p>
            <a:pPr lvl="1"/>
            <a:r>
              <a:rPr lang="en-US" sz="2000" dirty="0">
                <a:solidFill>
                  <a:schemeClr val="accent6">
                    <a:lumMod val="75000"/>
                  </a:schemeClr>
                </a:solidFill>
              </a:rPr>
              <a:t>Harmonize/standardize use of terms</a:t>
            </a:r>
          </a:p>
          <a:p>
            <a:pPr marL="0" indent="0">
              <a:buNone/>
            </a:pPr>
            <a:r>
              <a:rPr lang="en-US" sz="2400" b="1" u="sng" dirty="0" smtClean="0"/>
              <a:t>Goal: </a:t>
            </a:r>
            <a:r>
              <a:rPr lang="en-US" sz="2400" dirty="0" smtClean="0"/>
              <a:t>Become </a:t>
            </a:r>
            <a:r>
              <a:rPr lang="en-US" sz="2400" dirty="0"/>
              <a:t>national resource of curated vocabulary that can be the starting specimen table for EHR and LIS vendors</a:t>
            </a:r>
          </a:p>
        </p:txBody>
      </p:sp>
    </p:spTree>
    <p:extLst>
      <p:ext uri="{BB962C8B-B14F-4D97-AF65-F5344CB8AC3E}">
        <p14:creationId xmlns:p14="http://schemas.microsoft.com/office/powerpoint/2010/main" val="41035060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Map local terms to Preferred term (</a:t>
            </a:r>
            <a:r>
              <a:rPr lang="en-US" dirty="0" err="1" smtClean="0"/>
              <a:t>PHLIPPrefName</a:t>
            </a:r>
            <a:r>
              <a:rPr lang="en-US" dirty="0" smtClean="0"/>
              <a:t>)</a:t>
            </a:r>
            <a:endParaRPr lang="en-US" dirty="0"/>
          </a:p>
        </p:txBody>
      </p:sp>
      <p:pic>
        <p:nvPicPr>
          <p:cNvPr id="3076" name="Picture 1"/>
          <p:cNvPicPr>
            <a:picLocks noChangeAspect="1" noChangeArrowheads="1"/>
          </p:cNvPicPr>
          <p:nvPr/>
        </p:nvPicPr>
        <p:blipFill>
          <a:blip r:embed="rId2" cstate="email">
            <a:extLst>
              <a:ext uri="{28A0092B-C50C-407E-A947-70E740481C1C}">
                <a14:useLocalDpi xmlns:a14="http://schemas.microsoft.com/office/drawing/2010/main" val="0"/>
              </a:ext>
            </a:extLst>
          </a:blip>
          <a:srcRect t="20445" r="77461" b="7480"/>
          <a:stretch>
            <a:fillRect/>
          </a:stretch>
        </p:blipFill>
        <p:spPr bwMode="auto">
          <a:xfrm>
            <a:off x="3886200" y="887972"/>
            <a:ext cx="5562600" cy="570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86801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Map single term to ALL SPM segment fields</a:t>
            </a:r>
          </a:p>
        </p:txBody>
      </p:sp>
      <p:pic>
        <p:nvPicPr>
          <p:cNvPr id="4098" name="Picture 1"/>
          <p:cNvPicPr>
            <a:picLocks noChangeAspect="1" noChangeArrowheads="1"/>
          </p:cNvPicPr>
          <p:nvPr/>
        </p:nvPicPr>
        <p:blipFill>
          <a:blip r:embed="rId2" cstate="email">
            <a:extLst>
              <a:ext uri="{28A0092B-C50C-407E-A947-70E740481C1C}">
                <a14:useLocalDpi xmlns:a14="http://schemas.microsoft.com/office/drawing/2010/main" val="0"/>
              </a:ext>
            </a:extLst>
          </a:blip>
          <a:srcRect t="19946" r="45868" b="28424"/>
          <a:stretch>
            <a:fillRect/>
          </a:stretch>
        </p:blipFill>
        <p:spPr bwMode="auto">
          <a:xfrm>
            <a:off x="609600" y="1219200"/>
            <a:ext cx="11345151"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6125724"/>
      </p:ext>
    </p:extLst>
  </p:cSld>
  <p:clrMapOvr>
    <a:masterClrMapping/>
  </p:clrMapOvr>
  <p:timing>
    <p:tnLst>
      <p:par>
        <p:cTn id="1" dur="indefinite" restart="never" nodeType="tmRoot"/>
      </p:par>
    </p:tnLst>
  </p:timing>
</p:sld>
</file>

<file path=ppt/theme/theme1.xml><?xml version="1.0" encoding="utf-8"?>
<a:theme xmlns:a="http://schemas.openxmlformats.org/drawingml/2006/main" name="APHL_PPTTemp_120814">
  <a:themeElements>
    <a:clrScheme name="APHL PPT">
      <a:dk1>
        <a:srgbClr val="3F3F3F"/>
      </a:dk1>
      <a:lt1>
        <a:sysClr val="window" lastClr="FFFFFF"/>
      </a:lt1>
      <a:dk2>
        <a:srgbClr val="00A0AF"/>
      </a:dk2>
      <a:lt2>
        <a:srgbClr val="EEECE1"/>
      </a:lt2>
      <a:accent1>
        <a:srgbClr val="B42E34"/>
      </a:accent1>
      <a:accent2>
        <a:srgbClr val="EF7521"/>
      </a:accent2>
      <a:accent3>
        <a:srgbClr val="853175"/>
      </a:accent3>
      <a:accent4>
        <a:srgbClr val="8064A2"/>
      </a:accent4>
      <a:accent5>
        <a:srgbClr val="4BACC6"/>
      </a:accent5>
      <a:accent6>
        <a:srgbClr val="F79646"/>
      </a:accent6>
      <a:hlink>
        <a:srgbClr val="0000FF"/>
      </a:hlink>
      <a:folHlink>
        <a:srgbClr val="800080"/>
      </a:folHlink>
    </a:clrScheme>
    <a:fontScheme name="APHL PPT">
      <a:majorFont>
        <a:latin typeface="Franklin Gothic Medium"/>
        <a:ea typeface=""/>
        <a:cs typeface=""/>
      </a:majorFont>
      <a:minorFont>
        <a:latin typeface="Arial"/>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3600" dirty="0" smtClean="0">
            <a:solidFill>
              <a:schemeClr val="bg1"/>
            </a:solidFill>
          </a:defRPr>
        </a:defPPr>
      </a:lstStyle>
    </a:txDef>
  </a:objectDefaults>
  <a:extraClrSchemeLst/>
</a:theme>
</file>

<file path=ppt/theme/theme2.xml><?xml version="1.0" encoding="utf-8"?>
<a:theme xmlns:a="http://schemas.openxmlformats.org/drawingml/2006/main" name="2_2015_APHL PPT Template">
  <a:themeElements>
    <a:clrScheme name="APHL PPT">
      <a:dk1>
        <a:srgbClr val="3F3F3F"/>
      </a:dk1>
      <a:lt1>
        <a:sysClr val="window" lastClr="FFFFFF"/>
      </a:lt1>
      <a:dk2>
        <a:srgbClr val="00A0AF"/>
      </a:dk2>
      <a:lt2>
        <a:srgbClr val="EEECE1"/>
      </a:lt2>
      <a:accent1>
        <a:srgbClr val="B42E34"/>
      </a:accent1>
      <a:accent2>
        <a:srgbClr val="EF7521"/>
      </a:accent2>
      <a:accent3>
        <a:srgbClr val="853175"/>
      </a:accent3>
      <a:accent4>
        <a:srgbClr val="8064A2"/>
      </a:accent4>
      <a:accent5>
        <a:srgbClr val="4BACC6"/>
      </a:accent5>
      <a:accent6>
        <a:srgbClr val="F79646"/>
      </a:accent6>
      <a:hlink>
        <a:srgbClr val="0000FF"/>
      </a:hlink>
      <a:folHlink>
        <a:srgbClr val="800080"/>
      </a:folHlink>
    </a:clrScheme>
    <a:fontScheme name="APHL PPT">
      <a:majorFont>
        <a:latin typeface="Franklin Gothic Medium"/>
        <a:ea typeface=""/>
        <a:cs typeface=""/>
      </a:majorFont>
      <a:minorFont>
        <a:latin typeface="Arial"/>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3600" dirty="0" smtClean="0">
            <a:solidFill>
              <a:schemeClr val="bg1"/>
            </a:soli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50DB2A258FE844085B3D3A2F83ECC13" ma:contentTypeVersion="3" ma:contentTypeDescription="Create a new document." ma:contentTypeScope="" ma:versionID="c5cc57d3741b0a5e32b0490e729600fc">
  <xsd:schema xmlns:xsd="http://www.w3.org/2001/XMLSchema" xmlns:xs="http://www.w3.org/2001/XMLSchema" xmlns:p="http://schemas.microsoft.com/office/2006/metadata/properties" xmlns:ns2="5af08be3-da31-4ed0-bd15-c2f68cc29029" xmlns:ns3="47411e4b-89bf-4819-bb27-07980aa440b2" targetNamespace="http://schemas.microsoft.com/office/2006/metadata/properties" ma:root="true" ma:fieldsID="6fecade3294ebead766a6e7919bb1dc5" ns2:_="" ns3:_="">
    <xsd:import namespace="5af08be3-da31-4ed0-bd15-c2f68cc29029"/>
    <xsd:import namespace="47411e4b-89bf-4819-bb27-07980aa440b2"/>
    <xsd:element name="properties">
      <xsd:complexType>
        <xsd:sequence>
          <xsd:element name="documentManagement">
            <xsd:complexType>
              <xsd:all>
                <xsd:element ref="ns2:Description" minOccurs="0"/>
                <xsd:element ref="ns2:_dlc_DocId" minOccurs="0"/>
                <xsd:element ref="ns2:_dlc_DocIdUrl" minOccurs="0"/>
                <xsd:element ref="ns2:_dlc_DocIdPersistId" minOccurs="0"/>
                <xsd:element ref="ns3:Category" minOccurs="0"/>
                <xsd:element ref="ns3:MMG" minOccurs="0"/>
                <xsd:element ref="ns3:Subcatego"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f08be3-da31-4ed0-bd15-c2f68cc29029" elementFormDefault="qualified">
    <xsd:import namespace="http://schemas.microsoft.com/office/2006/documentManagement/types"/>
    <xsd:import namespace="http://schemas.microsoft.com/office/infopath/2007/PartnerControls"/>
    <xsd:element name="Description" ma:index="8" nillable="true" ma:displayName="Description" ma:internalName="Description">
      <xsd:simpleType>
        <xsd:restriction base="dms:Note">
          <xsd:maxLength value="255"/>
        </xsd:restriction>
      </xsd:simpleType>
    </xsd:element>
    <xsd:element name="_dlc_DocId" ma:index="9" nillable="true" ma:displayName="Document ID Value" ma:description="The value of the document ID assigned to this item." ma:internalName="_dlc_DocId" ma:readOnly="true">
      <xsd:simpleType>
        <xsd:restriction base="dms:Text"/>
      </xsd:simpleType>
    </xsd:element>
    <xsd:element name="_dlc_DocIdUrl" ma:index="10"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47411e4b-89bf-4819-bb27-07980aa440b2" elementFormDefault="qualified">
    <xsd:import namespace="http://schemas.microsoft.com/office/2006/documentManagement/types"/>
    <xsd:import namespace="http://schemas.microsoft.com/office/infopath/2007/PartnerControls"/>
    <xsd:element name="Category" ma:index="12" nillable="true" ma:displayName="Category" ma:description="To what category does the resource belong?" ma:format="Dropdown" ma:internalName="Category">
      <xsd:simpleType>
        <xsd:union memberTypes="dms:Text">
          <xsd:simpleType>
            <xsd:restriction base="dms:Choice">
              <xsd:enumeration value="CDC"/>
              <xsd:enumeration value="NMI TAT Tools"/>
              <xsd:enumeration value="HL7 Test Messages"/>
              <xsd:enumeration value="CSTE"/>
            </xsd:restriction>
          </xsd:simpleType>
        </xsd:union>
      </xsd:simpleType>
    </xsd:element>
    <xsd:element name="MMG" ma:index="13" nillable="true" ma:displayName="MMG" ma:description="MMG" ma:list="{da3a0405-9dd6-47ca-a97c-4f865a35d19c}" ma:internalName="MMG" ma:showField="Title">
      <xsd:simpleType>
        <xsd:restriction base="dms:Lookup"/>
      </xsd:simpleType>
    </xsd:element>
    <xsd:element name="Subcatego" ma:index="14" nillable="true" ma:displayName="Subcategory" ma:description="Additional category for grouping files" ma:format="Dropdown" ma:internalName="Subcatego">
      <xsd:simpleType>
        <xsd:union memberTypes="dms:Text">
          <xsd:simpleType>
            <xsd:restriction base="dms:Choice">
              <xsd:enumeration value="HL7 Test Messages and Scenarios"/>
              <xsd:enumeration value="Informational"/>
              <xsd:enumeration value="MMG"/>
              <xsd:enumeration value="Presentation"/>
              <xsd:enumeration value="Process"/>
              <xsd:enumeration value="Reusable Components"/>
              <xsd:enumeration value="Template"/>
              <xsd:enumeration value="Superseded Document"/>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Description xmlns="5af08be3-da31-4ed0-bd15-c2f68cc29029" xsi:nil="true"/>
    <_dlc_DocId xmlns="5af08be3-da31-4ed0-bd15-c2f68cc29029">Q77AU6S3KYZS-3568-380</_dlc_DocId>
    <_dlc_DocIdUrl xmlns="5af08be3-da31-4ed0-bd15-c2f68cc29029">
      <Url>https://www.aphlweb.org/aphl_departments/Strategic_Initiatives_and_Research/IPMG/NMI/_layouts/15/DocIdRedir.aspx?ID=Q77AU6S3KYZS-3568-380</Url>
      <Description>Q77AU6S3KYZS-3568-380</Description>
    </_dlc_DocIdUrl>
    <MMG xmlns="47411e4b-89bf-4819-bb27-07980aa440b2" xsi:nil="true"/>
    <Subcatego xmlns="47411e4b-89bf-4819-bb27-07980aa440b2">Presentation</Subcatego>
    <Category xmlns="47411e4b-89bf-4819-bb27-07980aa440b2">NMI TAT Tools</Category>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F8116AD-8565-4617-BD46-90754D7B6497}">
  <ds:schemaRefs>
    <ds:schemaRef ds:uri="http://schemas.microsoft.com/sharepoint/events"/>
  </ds:schemaRefs>
</ds:datastoreItem>
</file>

<file path=customXml/itemProps2.xml><?xml version="1.0" encoding="utf-8"?>
<ds:datastoreItem xmlns:ds="http://schemas.openxmlformats.org/officeDocument/2006/customXml" ds:itemID="{15BDAB9D-6887-4D48-936E-C572DD0E70E9}">
  <ds:schemaRefs>
    <ds:schemaRef ds:uri="http://schemas.microsoft.com/office/2006/metadata/longProperties"/>
  </ds:schemaRefs>
</ds:datastoreItem>
</file>

<file path=customXml/itemProps3.xml><?xml version="1.0" encoding="utf-8"?>
<ds:datastoreItem xmlns:ds="http://schemas.openxmlformats.org/officeDocument/2006/customXml" ds:itemID="{D474F7D2-3508-4EE1-9350-C09641FA48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f08be3-da31-4ed0-bd15-c2f68cc29029"/>
    <ds:schemaRef ds:uri="47411e4b-89bf-4819-bb27-07980aa440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5DC9FE28-B1ED-4B96-9B01-1848D4AFD350}">
  <ds:schemaRefs>
    <ds:schemaRef ds:uri="5af08be3-da31-4ed0-bd15-c2f68cc29029"/>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47411e4b-89bf-4819-bb27-07980aa440b2"/>
    <ds:schemaRef ds:uri="http://purl.org/dc/elements/1.1/"/>
    <ds:schemaRef ds:uri="http://schemas.microsoft.com/office/2006/metadata/properties"/>
    <ds:schemaRef ds:uri="http://www.w3.org/XML/1998/namespace"/>
    <ds:schemaRef ds:uri="http://purl.org/dc/dcmitype/"/>
  </ds:schemaRefs>
</ds:datastoreItem>
</file>

<file path=customXml/itemProps5.xml><?xml version="1.0" encoding="utf-8"?>
<ds:datastoreItem xmlns:ds="http://schemas.openxmlformats.org/officeDocument/2006/customXml" ds:itemID="{B7D6B163-CAAD-42C9-8E45-4CD2258C6DF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32781</TotalTime>
  <Words>710</Words>
  <Application>Microsoft Office PowerPoint</Application>
  <PresentationFormat>Widescreen</PresentationFormat>
  <Paragraphs>103</Paragraphs>
  <Slides>17</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ＭＳ Ｐゴシック</vt:lpstr>
      <vt:lpstr>Arial</vt:lpstr>
      <vt:lpstr>Calibri</vt:lpstr>
      <vt:lpstr>Franklin Gothic Demi</vt:lpstr>
      <vt:lpstr>Franklin Gothic Medium</vt:lpstr>
      <vt:lpstr>Wingdings</vt:lpstr>
      <vt:lpstr>APHL_PPTTemp_120814</vt:lpstr>
      <vt:lpstr>2_2015_APHL PPT Template</vt:lpstr>
      <vt:lpstr>Got Specimen Information?</vt:lpstr>
      <vt:lpstr>Agenda</vt:lpstr>
      <vt:lpstr>Background</vt:lpstr>
      <vt:lpstr>The Lab Messaging Community of Practice LabMCoP</vt:lpstr>
      <vt:lpstr>V2 Specimen Segment (SPM) fields and SNOMED CT vocabulary</vt:lpstr>
      <vt:lpstr>Interoperability Problems</vt:lpstr>
      <vt:lpstr>Expected uses</vt:lpstr>
      <vt:lpstr>Map local terms to Preferred term (PHLIPPrefName)</vt:lpstr>
      <vt:lpstr>Map single term to ALL SPM segment fields</vt:lpstr>
      <vt:lpstr>Improve SNOMED CT</vt:lpstr>
      <vt:lpstr>Provide education – definition/ links to collection manual</vt:lpstr>
      <vt:lpstr>Provide education - preference  by lab domain</vt:lpstr>
      <vt:lpstr>Benefits of the Specimen Cross-Mapping Table</vt:lpstr>
      <vt:lpstr>Specimen CMT Implementation</vt:lpstr>
      <vt:lpstr>Nationally curated vocabulary</vt:lpstr>
      <vt:lpstr>Planned Steps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NMI TA Overview</dc:title>
  <dc:creator>CDC</dc:creator>
  <cp:keywords>NMI, eSHARE, technical assistance</cp:keywords>
  <cp:lastModifiedBy>Merrick, Riki | APHL</cp:lastModifiedBy>
  <cp:revision>493</cp:revision>
  <dcterms:created xsi:type="dcterms:W3CDTF">2012-01-23T00:26:53Z</dcterms:created>
  <dcterms:modified xsi:type="dcterms:W3CDTF">2020-06-30T01:23:39Z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