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5194-B2C9-45FA-8FB1-8E18748574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FEA934-B875-41A8-992E-C9DBB64B8A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726169-C790-4F51-B613-5BCABC9FCB3D}"/>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08C14C72-FD2B-4FF5-87DE-43141078EA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158C-7CD6-4CE5-8431-7841453918F9}"/>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1679875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5493-1335-40AF-92ED-89F87309CA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1BF368-A136-4101-A41F-CC6ABC55DB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68209-6EBD-4A76-9A93-DA43F84C82B1}"/>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5A650F84-2615-419B-AB8E-3CD96068A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320293-63A9-4D77-B7B3-5D09C89EC008}"/>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3181452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A31C47-0ED0-444B-85BF-3FF49B08EF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2C244B-940C-42E9-B887-EEDFB9D106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2BAFD8-50BE-49A7-B336-75BCCE10F0A6}"/>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293B7F2D-80AA-4F91-A31C-C86DEBCB5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2AE0EF-5E1E-4E9D-AD1F-97AD9E36A8BD}"/>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202930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FEAC3-1539-4F5D-8F6C-691540723D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2D3294-5604-46BA-9897-BF8F131D7B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106D98-07A9-490B-948A-BF43F583D82D}"/>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D19625EA-E8D2-4B53-BF7B-551F17F21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F92D9F-B2AB-4FD7-84C5-4325B13F1188}"/>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1837590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3A644-C406-4B09-9EC6-CC7327D5E5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4B571AE-723D-4309-8C8A-0EE6255979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D73E0D-81BF-4D17-8C03-6969F076CCC4}"/>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FCFF5CC1-0325-4E7C-93C9-AC830981F5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B5FACD-ACAE-40B1-9AE3-BE71055A538F}"/>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256751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E26B6-1CBA-43C6-8BB8-C8B7CE1FD7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5FECDB-355C-4D07-A0E0-E71D0475761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FFE5D5-571E-4241-BB92-57CA4F9454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AAD295-2C44-4B02-BEC2-0E0DA3E1222B}"/>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6" name="Footer Placeholder 5">
            <a:extLst>
              <a:ext uri="{FF2B5EF4-FFF2-40B4-BE49-F238E27FC236}">
                <a16:creationId xmlns:a16="http://schemas.microsoft.com/office/drawing/2014/main" id="{D637C599-96BF-4E37-968B-12B6824ADE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DCEFDE-C433-43E7-8F09-296EFC1E3496}"/>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3313927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93BEA-3FF0-42E9-913D-CE9FFE256C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8EB7F6-01DC-4E01-BD1D-87229861C0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F7904A-AA0C-4419-A3CA-0BFABC95D2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A1C5C92-6289-4E02-BC3F-BAC0980138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9CAA94-9C8E-48D0-91A7-FBAF5E73B0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9148CF-ECD3-401D-9916-D350CDC71793}"/>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8" name="Footer Placeholder 7">
            <a:extLst>
              <a:ext uri="{FF2B5EF4-FFF2-40B4-BE49-F238E27FC236}">
                <a16:creationId xmlns:a16="http://schemas.microsoft.com/office/drawing/2014/main" id="{783AC436-3849-4643-9247-9934DCD0DA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ACC140-478F-494E-9D6A-23536798E3FC}"/>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1412719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11A15-44E3-49B6-9340-7845CA334A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1D903D-6577-497D-9A0D-508C4B0FD2DF}"/>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4" name="Footer Placeholder 3">
            <a:extLst>
              <a:ext uri="{FF2B5EF4-FFF2-40B4-BE49-F238E27FC236}">
                <a16:creationId xmlns:a16="http://schemas.microsoft.com/office/drawing/2014/main" id="{89FEBA06-EE8C-442E-8719-5B4DA47473B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7F1C51-4F92-4EB3-889D-B816905AA45B}"/>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1444218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64FD1D-B4CD-4A25-92C0-34FB6146FE0F}"/>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3" name="Footer Placeholder 2">
            <a:extLst>
              <a:ext uri="{FF2B5EF4-FFF2-40B4-BE49-F238E27FC236}">
                <a16:creationId xmlns:a16="http://schemas.microsoft.com/office/drawing/2014/main" id="{BDAFF879-F6BC-4BC2-8EA9-C3AF8B4DC3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C3DB40-6405-4EFE-B7C9-61DEDF695BED}"/>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478282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84B30-1248-4A28-9741-9F76F177AC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6B9B7D-40DF-4772-8B27-C28EF1F520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4932A3-EED0-43F0-8C5D-94678B357C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F614F4-FD27-448B-ACF5-88B4043149EB}"/>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6" name="Footer Placeholder 5">
            <a:extLst>
              <a:ext uri="{FF2B5EF4-FFF2-40B4-BE49-F238E27FC236}">
                <a16:creationId xmlns:a16="http://schemas.microsoft.com/office/drawing/2014/main" id="{4F296F9B-54AA-427E-9630-BA1CDF1E75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E40CDA-4F65-4119-9B78-C67548DD3F1B}"/>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1052849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2A0D9-C313-4F3F-8441-890FCBF408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22FE6C-F9CD-45E4-B6C3-DF851B8220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438EDC-76E5-4D17-8690-C75A56D3FB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6492E9-D071-4712-BC65-5FAB3F69C745}"/>
              </a:ext>
            </a:extLst>
          </p:cNvPr>
          <p:cNvSpPr>
            <a:spLocks noGrp="1"/>
          </p:cNvSpPr>
          <p:nvPr>
            <p:ph type="dt" sz="half" idx="10"/>
          </p:nvPr>
        </p:nvSpPr>
        <p:spPr/>
        <p:txBody>
          <a:bodyPr/>
          <a:lstStyle/>
          <a:p>
            <a:fld id="{17A0CB92-5F69-4658-A921-CF2982B2A91F}" type="datetimeFigureOut">
              <a:rPr lang="en-US" smtClean="0"/>
              <a:t>9/8/2020</a:t>
            </a:fld>
            <a:endParaRPr lang="en-US"/>
          </a:p>
        </p:txBody>
      </p:sp>
      <p:sp>
        <p:nvSpPr>
          <p:cNvPr id="6" name="Footer Placeholder 5">
            <a:extLst>
              <a:ext uri="{FF2B5EF4-FFF2-40B4-BE49-F238E27FC236}">
                <a16:creationId xmlns:a16="http://schemas.microsoft.com/office/drawing/2014/main" id="{2C20574A-B68D-4430-9CBC-A2348C54E5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8A1F00-160E-47CD-9448-02D54F25ECDA}"/>
              </a:ext>
            </a:extLst>
          </p:cNvPr>
          <p:cNvSpPr>
            <a:spLocks noGrp="1"/>
          </p:cNvSpPr>
          <p:nvPr>
            <p:ph type="sldNum" sz="quarter" idx="12"/>
          </p:nvPr>
        </p:nvSpPr>
        <p:spPr/>
        <p:txBody>
          <a:bodyPr/>
          <a:lstStyle/>
          <a:p>
            <a:fld id="{E933FB16-9C57-4AAC-976D-1B2D78AA606D}" type="slidenum">
              <a:rPr lang="en-US" smtClean="0"/>
              <a:t>‹#›</a:t>
            </a:fld>
            <a:endParaRPr lang="en-US"/>
          </a:p>
        </p:txBody>
      </p:sp>
    </p:spTree>
    <p:extLst>
      <p:ext uri="{BB962C8B-B14F-4D97-AF65-F5344CB8AC3E}">
        <p14:creationId xmlns:p14="http://schemas.microsoft.com/office/powerpoint/2010/main" val="3059076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848B3-B1AF-495C-9691-F5CE537FC9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06E7F8-328A-4C38-81B2-CDD8E01C25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8514EC-B919-48FF-BB8E-928ECF8A12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0CB92-5F69-4658-A921-CF2982B2A91F}" type="datetimeFigureOut">
              <a:rPr lang="en-US" smtClean="0"/>
              <a:t>9/8/2020</a:t>
            </a:fld>
            <a:endParaRPr lang="en-US"/>
          </a:p>
        </p:txBody>
      </p:sp>
      <p:sp>
        <p:nvSpPr>
          <p:cNvPr id="5" name="Footer Placeholder 4">
            <a:extLst>
              <a:ext uri="{FF2B5EF4-FFF2-40B4-BE49-F238E27FC236}">
                <a16:creationId xmlns:a16="http://schemas.microsoft.com/office/drawing/2014/main" id="{C372B19F-7E34-4E27-BF4B-343DD0281E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D75488-46C3-435F-8FC2-B5668ACD5B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3FB16-9C57-4AAC-976D-1B2D78AA606D}" type="slidenum">
              <a:rPr lang="en-US" smtClean="0"/>
              <a:t>‹#›</a:t>
            </a:fld>
            <a:endParaRPr lang="en-US"/>
          </a:p>
        </p:txBody>
      </p:sp>
    </p:spTree>
    <p:extLst>
      <p:ext uri="{BB962C8B-B14F-4D97-AF65-F5344CB8AC3E}">
        <p14:creationId xmlns:p14="http://schemas.microsoft.com/office/powerpoint/2010/main" val="764969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uptodate.com/contents/osteoporotic-thoracolumbar-vertebral-compression-fractures-clinical-manifestations-and-treatment?search=insufficiency+fracture&amp;topicRef=255&amp;source=see_link" TargetMode="External"/><Relationship Id="rId2" Type="http://schemas.openxmlformats.org/officeDocument/2006/relationships/hyperlink" Target="https://www.uptodate.com/contents/clinical-manifestations-diagnosis-and-evaluation-of-osteoporosis-in-postmenopausal-women?search=insufficiency+fracture&amp;topicRef=255&amp;source=see_link" TargetMode="External"/><Relationship Id="rId1" Type="http://schemas.openxmlformats.org/officeDocument/2006/relationships/slideLayout" Target="../slideLayouts/slideLayout2.xml"/><Relationship Id="rId4" Type="http://schemas.openxmlformats.org/officeDocument/2006/relationships/hyperlink" Target="https://www.uptodate.com/contents/epidemiology-and-etiology-of-osteomalacia?search=insufficiency+fracture&amp;topicRef=255&amp;source=see_link"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radiopaedia.org/articles/fibrous-dysplasia?lang=us" TargetMode="External"/><Relationship Id="rId2" Type="http://schemas.openxmlformats.org/officeDocument/2006/relationships/hyperlink" Target="https://radiopaedia.org/articles/marfan-syndrome?lang=u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0A1F4-14E8-4CA4-868D-46A52CFCB11E}"/>
              </a:ext>
            </a:extLst>
          </p:cNvPr>
          <p:cNvSpPr>
            <a:spLocks noGrp="1"/>
          </p:cNvSpPr>
          <p:nvPr>
            <p:ph type="ctrTitle"/>
          </p:nvPr>
        </p:nvSpPr>
        <p:spPr/>
        <p:txBody>
          <a:bodyPr/>
          <a:lstStyle/>
          <a:p>
            <a:r>
              <a:rPr lang="en-US" dirty="0"/>
              <a:t>Pathological fractures</a:t>
            </a:r>
          </a:p>
        </p:txBody>
      </p:sp>
    </p:spTree>
    <p:extLst>
      <p:ext uri="{BB962C8B-B14F-4D97-AF65-F5344CB8AC3E}">
        <p14:creationId xmlns:p14="http://schemas.microsoft.com/office/powerpoint/2010/main" val="2258359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25B31-C50B-4F21-9420-E9EA7BC24E81}"/>
              </a:ext>
            </a:extLst>
          </p:cNvPr>
          <p:cNvSpPr>
            <a:spLocks noGrp="1"/>
          </p:cNvSpPr>
          <p:nvPr>
            <p:ph type="title"/>
          </p:nvPr>
        </p:nvSpPr>
        <p:spPr/>
        <p:txBody>
          <a:bodyPr/>
          <a:lstStyle/>
          <a:p>
            <a:r>
              <a:rPr lang="en-US" dirty="0"/>
              <a:t>General questions</a:t>
            </a:r>
          </a:p>
        </p:txBody>
      </p:sp>
      <p:sp>
        <p:nvSpPr>
          <p:cNvPr id="3" name="Content Placeholder 2">
            <a:extLst>
              <a:ext uri="{FF2B5EF4-FFF2-40B4-BE49-F238E27FC236}">
                <a16:creationId xmlns:a16="http://schemas.microsoft.com/office/drawing/2014/main" id="{D2D8667B-427C-4AE6-B42E-0DE92070F721}"/>
              </a:ext>
            </a:extLst>
          </p:cNvPr>
          <p:cNvSpPr>
            <a:spLocks noGrp="1"/>
          </p:cNvSpPr>
          <p:nvPr>
            <p:ph idx="1"/>
          </p:nvPr>
        </p:nvSpPr>
        <p:spPr/>
        <p:txBody>
          <a:bodyPr/>
          <a:lstStyle/>
          <a:p>
            <a:r>
              <a:rPr lang="en-US" dirty="0"/>
              <a:t>-	Should we consider ALL fractures as traumatic (e.g. pathological fractures are minor trauma to weakened bone)? [NOTE: This has been the historical representation in SNOMED CT]</a:t>
            </a:r>
          </a:p>
          <a:p>
            <a:r>
              <a:rPr lang="en-US" dirty="0"/>
              <a:t>-	Can we infer that all non-traumatic fractures are pathological fractures (i.e. requires some predisposing bone pathology)?</a:t>
            </a:r>
          </a:p>
          <a:p>
            <a:r>
              <a:rPr lang="en-US" dirty="0"/>
              <a:t>-	If the distinction between traumatic and pathological fractures needs to be made, how do we interpret the meaning of “Fracture of X”?  Do we need specific “Traumatic fracture of X” concepts?</a:t>
            </a:r>
          </a:p>
          <a:p>
            <a:endParaRPr lang="en-US" dirty="0"/>
          </a:p>
        </p:txBody>
      </p:sp>
    </p:spTree>
    <p:extLst>
      <p:ext uri="{BB962C8B-B14F-4D97-AF65-F5344CB8AC3E}">
        <p14:creationId xmlns:p14="http://schemas.microsoft.com/office/powerpoint/2010/main" val="2564036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BC0E5-5465-4E84-B8B7-0091BDAD1829}"/>
              </a:ext>
            </a:extLst>
          </p:cNvPr>
          <p:cNvSpPr>
            <a:spLocks noGrp="1"/>
          </p:cNvSpPr>
          <p:nvPr>
            <p:ph type="title"/>
          </p:nvPr>
        </p:nvSpPr>
        <p:spPr/>
        <p:txBody>
          <a:bodyPr/>
          <a:lstStyle/>
          <a:p>
            <a:r>
              <a:rPr lang="en-US" dirty="0"/>
              <a:t>Options for modeling Pathological fracture</a:t>
            </a:r>
          </a:p>
        </p:txBody>
      </p:sp>
      <p:graphicFrame>
        <p:nvGraphicFramePr>
          <p:cNvPr id="4" name="Content Placeholder 3">
            <a:extLst>
              <a:ext uri="{FF2B5EF4-FFF2-40B4-BE49-F238E27FC236}">
                <a16:creationId xmlns:a16="http://schemas.microsoft.com/office/drawing/2014/main" id="{3C0A5362-21B2-4D32-A43F-89418B90C598}"/>
              </a:ext>
            </a:extLst>
          </p:cNvPr>
          <p:cNvGraphicFramePr>
            <a:graphicFrameLocks noGrp="1"/>
          </p:cNvGraphicFramePr>
          <p:nvPr>
            <p:ph idx="1"/>
            <p:extLst>
              <p:ext uri="{D42A27DB-BD31-4B8C-83A1-F6EECF244321}">
                <p14:modId xmlns:p14="http://schemas.microsoft.com/office/powerpoint/2010/main" val="3159559225"/>
              </p:ext>
            </p:extLst>
          </p:nvPr>
        </p:nvGraphicFramePr>
        <p:xfrm>
          <a:off x="838201" y="1852272"/>
          <a:ext cx="10515601" cy="4054477"/>
        </p:xfrm>
        <a:graphic>
          <a:graphicData uri="http://schemas.openxmlformats.org/drawingml/2006/table">
            <a:tbl>
              <a:tblPr firstRow="1" firstCol="1" bandRow="1">
                <a:tableStyleId>{5C22544A-7EE6-4342-B048-85BDC9FD1C3A}</a:tableStyleId>
              </a:tblPr>
              <a:tblGrid>
                <a:gridCol w="3504449">
                  <a:extLst>
                    <a:ext uri="{9D8B030D-6E8A-4147-A177-3AD203B41FA5}">
                      <a16:colId xmlns:a16="http://schemas.microsoft.com/office/drawing/2014/main" val="628492638"/>
                    </a:ext>
                  </a:extLst>
                </a:gridCol>
                <a:gridCol w="3505576">
                  <a:extLst>
                    <a:ext uri="{9D8B030D-6E8A-4147-A177-3AD203B41FA5}">
                      <a16:colId xmlns:a16="http://schemas.microsoft.com/office/drawing/2014/main" val="1737312890"/>
                    </a:ext>
                  </a:extLst>
                </a:gridCol>
                <a:gridCol w="3505576">
                  <a:extLst>
                    <a:ext uri="{9D8B030D-6E8A-4147-A177-3AD203B41FA5}">
                      <a16:colId xmlns:a16="http://schemas.microsoft.com/office/drawing/2014/main" val="2702633878"/>
                    </a:ext>
                  </a:extLst>
                </a:gridCol>
              </a:tblGrid>
              <a:tr h="109627">
                <a:tc>
                  <a:txBody>
                    <a:bodyPr/>
                    <a:lstStyle/>
                    <a:p>
                      <a:pPr marL="0" marR="0" algn="ctr">
                        <a:lnSpc>
                          <a:spcPct val="107000"/>
                        </a:lnSpc>
                        <a:spcBef>
                          <a:spcPts val="0"/>
                        </a:spcBef>
                        <a:spcAft>
                          <a:spcPts val="0"/>
                        </a:spcAft>
                      </a:pPr>
                      <a:r>
                        <a:rPr lang="en-US" sz="1100">
                          <a:effectLst/>
                        </a:rPr>
                        <a:t>Modeling Option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0" marR="0" algn="ctr">
                        <a:lnSpc>
                          <a:spcPct val="107000"/>
                        </a:lnSpc>
                        <a:spcBef>
                          <a:spcPts val="0"/>
                        </a:spcBef>
                        <a:spcAft>
                          <a:spcPts val="0"/>
                        </a:spcAft>
                      </a:pPr>
                      <a:r>
                        <a:rPr lang="en-US" sz="1100">
                          <a:effectLst/>
                        </a:rPr>
                        <a:t>Pros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0" marR="0" algn="ctr">
                        <a:lnSpc>
                          <a:spcPct val="107000"/>
                        </a:lnSpc>
                        <a:spcBef>
                          <a:spcPts val="0"/>
                        </a:spcBef>
                        <a:spcAft>
                          <a:spcPts val="0"/>
                        </a:spcAft>
                      </a:pPr>
                      <a:r>
                        <a:rPr lang="en-US" sz="1100" dirty="0">
                          <a:effectLst/>
                        </a:rPr>
                        <a:t>Cons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1556616119"/>
                  </a:ext>
                </a:extLst>
              </a:tr>
              <a:tr h="512197">
                <a:tc>
                  <a:txBody>
                    <a:bodyPr/>
                    <a:lstStyle/>
                    <a:p>
                      <a:pPr marL="0" marR="0">
                        <a:lnSpc>
                          <a:spcPct val="107000"/>
                        </a:lnSpc>
                        <a:spcBef>
                          <a:spcPts val="0"/>
                        </a:spcBef>
                        <a:spcAft>
                          <a:spcPts val="0"/>
                        </a:spcAft>
                      </a:pPr>
                      <a:r>
                        <a:rPr lang="en-US" sz="1100" dirty="0">
                          <a:effectLst/>
                        </a:rPr>
                        <a:t>Model as traumatic injury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dirty="0">
                          <a:effectLst/>
                        </a:rPr>
                        <a:t>Consistent with the historical representation</a:t>
                      </a:r>
                    </a:p>
                    <a:p>
                      <a:pPr marL="342900" marR="0" lvl="0" indent="-342900">
                        <a:lnSpc>
                          <a:spcPct val="107000"/>
                        </a:lnSpc>
                        <a:spcBef>
                          <a:spcPts val="0"/>
                        </a:spcBef>
                        <a:spcAft>
                          <a:spcPts val="0"/>
                        </a:spcAft>
                        <a:buFont typeface="Symbol" panose="05050102010706020507" pitchFamily="18" charset="2"/>
                        <a:buChar char=""/>
                      </a:pPr>
                      <a:r>
                        <a:rPr lang="en-US" sz="1100" dirty="0">
                          <a:effectLst/>
                        </a:rPr>
                        <a:t>Classifies “Pathological fracture of X” as subtype of “Fracture of X”</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Conflicts with literature that considers pathologic fractures “non-traumatic”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1238922859"/>
                  </a:ext>
                </a:extLst>
              </a:tr>
              <a:tr h="685486">
                <a:tc>
                  <a:txBody>
                    <a:bodyPr/>
                    <a:lstStyle/>
                    <a:p>
                      <a:pPr marL="0" marR="0">
                        <a:lnSpc>
                          <a:spcPct val="107000"/>
                        </a:lnSpc>
                        <a:spcBef>
                          <a:spcPts val="0"/>
                        </a:spcBef>
                        <a:spcAft>
                          <a:spcPts val="0"/>
                        </a:spcAft>
                      </a:pPr>
                      <a:r>
                        <a:rPr lang="en-US" sz="1100">
                          <a:effectLst/>
                        </a:rPr>
                        <a:t>Model as “Spontaneous event”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Distinguishes pathologic fractures from true traumatic fractures</a:t>
                      </a:r>
                    </a:p>
                    <a:p>
                      <a:pPr marL="342900" marR="0" lvl="0" indent="-342900">
                        <a:lnSpc>
                          <a:spcPct val="107000"/>
                        </a:lnSpc>
                        <a:spcBef>
                          <a:spcPts val="0"/>
                        </a:spcBef>
                        <a:spcAft>
                          <a:spcPts val="0"/>
                        </a:spcAft>
                        <a:buFont typeface="Symbol" panose="05050102010706020507" pitchFamily="18" charset="2"/>
                        <a:buChar char=""/>
                      </a:pPr>
                      <a:r>
                        <a:rPr lang="en-US" sz="1100">
                          <a:effectLst/>
                        </a:rPr>
                        <a:t>Consistent with literature stating these fractures are “non-traumatic”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Not all pathologic fractures are spontaneous (e.g., falls)</a:t>
                      </a:r>
                    </a:p>
                    <a:p>
                      <a:pPr marL="342900" marR="0" lvl="0" indent="-342900">
                        <a:lnSpc>
                          <a:spcPct val="107000"/>
                        </a:lnSpc>
                        <a:spcBef>
                          <a:spcPts val="0"/>
                        </a:spcBef>
                        <a:spcAft>
                          <a:spcPts val="0"/>
                        </a:spcAft>
                        <a:buFont typeface="Symbol" panose="05050102010706020507" pitchFamily="18" charset="2"/>
                        <a:buChar char=""/>
                      </a:pPr>
                      <a:r>
                        <a:rPr lang="en-US" sz="1100">
                          <a:effectLst/>
                        </a:rPr>
                        <a:t>Makes pathological fractures sibling to “Fracture of 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3511122036"/>
                  </a:ext>
                </a:extLst>
              </a:tr>
              <a:tr h="512197">
                <a:tc>
                  <a:txBody>
                    <a:bodyPr/>
                    <a:lstStyle/>
                    <a:p>
                      <a:pPr marL="0" marR="0">
                        <a:lnSpc>
                          <a:spcPct val="107000"/>
                        </a:lnSpc>
                        <a:spcBef>
                          <a:spcPts val="0"/>
                        </a:spcBef>
                        <a:spcAft>
                          <a:spcPts val="0"/>
                        </a:spcAft>
                      </a:pPr>
                      <a:r>
                        <a:rPr lang="en-US" sz="1100" dirty="0">
                          <a:effectLst/>
                        </a:rPr>
                        <a:t>Model without an Event relationship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Essentially the same as using spontaneous event, but does not eliminate the use of traumatic events in the presence of other conditions (e.g., osteoporosis)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Makes </a:t>
                      </a:r>
                      <a:r>
                        <a:rPr lang="en-US" sz="1100" u="sng">
                          <a:effectLst/>
                        </a:rPr>
                        <a:t>some</a:t>
                      </a:r>
                      <a:r>
                        <a:rPr lang="en-US" sz="1100">
                          <a:effectLst/>
                        </a:rPr>
                        <a:t> pathological fractures sibling to “Fracture of X”</a:t>
                      </a:r>
                    </a:p>
                    <a:p>
                      <a:pPr marL="45720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1891886308"/>
                  </a:ext>
                </a:extLst>
              </a:tr>
              <a:tr h="338909">
                <a:tc>
                  <a:txBody>
                    <a:bodyPr/>
                    <a:lstStyle/>
                    <a:p>
                      <a:pPr marL="0" marR="0">
                        <a:lnSpc>
                          <a:spcPct val="107000"/>
                        </a:lnSpc>
                        <a:spcBef>
                          <a:spcPts val="0"/>
                        </a:spcBef>
                        <a:spcAft>
                          <a:spcPts val="0"/>
                        </a:spcAft>
                      </a:pPr>
                      <a:r>
                        <a:rPr lang="en-US" sz="1100">
                          <a:effectLst/>
                        </a:rPr>
                        <a:t>Model using DUE TO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Essentially the same as modeling without an Event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Makes pathological fractures sibling to “Fracture of X”</a:t>
                      </a:r>
                    </a:p>
                    <a:p>
                      <a:pPr marL="342900" marR="0" lvl="0" indent="-342900">
                        <a:lnSpc>
                          <a:spcPct val="107000"/>
                        </a:lnSpc>
                        <a:spcBef>
                          <a:spcPts val="0"/>
                        </a:spcBef>
                        <a:spcAft>
                          <a:spcPts val="0"/>
                        </a:spcAft>
                        <a:buFont typeface="Symbol" panose="05050102010706020507" pitchFamily="18" charset="2"/>
                        <a:buChar char=""/>
                      </a:pPr>
                      <a:r>
                        <a:rPr lang="en-US" sz="1100">
                          <a:effectLst/>
                        </a:rPr>
                        <a:t>Does not classify under the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3194111921"/>
                  </a:ext>
                </a:extLst>
              </a:tr>
              <a:tr h="338909">
                <a:tc>
                  <a:txBody>
                    <a:bodyPr/>
                    <a:lstStyle/>
                    <a:p>
                      <a:pPr marL="0" marR="0">
                        <a:lnSpc>
                          <a:spcPct val="107000"/>
                        </a:lnSpc>
                        <a:spcBef>
                          <a:spcPts val="0"/>
                        </a:spcBef>
                        <a:spcAft>
                          <a:spcPts val="0"/>
                        </a:spcAft>
                      </a:pPr>
                      <a:r>
                        <a:rPr lang="en-US" sz="1100">
                          <a:effectLst/>
                        </a:rPr>
                        <a:t>Model using DUE TO Traumatic event AND DUE TO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Classifies “Pathological fracture of X” as subtype of “Fracture of 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Does not classify under the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1104288694"/>
                  </a:ext>
                </a:extLst>
              </a:tr>
              <a:tr h="512197">
                <a:tc>
                  <a:txBody>
                    <a:bodyPr/>
                    <a:lstStyle/>
                    <a:p>
                      <a:pPr marL="0" marR="0">
                        <a:lnSpc>
                          <a:spcPct val="107000"/>
                        </a:lnSpc>
                        <a:spcBef>
                          <a:spcPts val="0"/>
                        </a:spcBef>
                        <a:spcAft>
                          <a:spcPts val="0"/>
                        </a:spcAft>
                      </a:pPr>
                      <a:r>
                        <a:rPr lang="en-US" sz="1100">
                          <a:effectLst/>
                        </a:rPr>
                        <a:t>Model using DUE TO Traumatic event and co-occurrent with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Classifies “Pathological fracture of X” as subtype of “Fracture of X”</a:t>
                      </a:r>
                    </a:p>
                    <a:p>
                      <a:pPr marL="342900" marR="0" lvl="0" indent="-342900">
                        <a:lnSpc>
                          <a:spcPct val="107000"/>
                        </a:lnSpc>
                        <a:spcBef>
                          <a:spcPts val="0"/>
                        </a:spcBef>
                        <a:spcAft>
                          <a:spcPts val="0"/>
                        </a:spcAft>
                        <a:buFont typeface="Symbol" panose="05050102010706020507" pitchFamily="18" charset="2"/>
                        <a:buChar char=""/>
                      </a:pPr>
                      <a:r>
                        <a:rPr lang="en-US" sz="1100">
                          <a:effectLst/>
                        </a:rPr>
                        <a:t>Classifies under the predisposing condition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a:effectLst/>
                        </a:rPr>
                        <a:t>Conflicts with literature that considers pathologic fractures “non-traumatic”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4081374818"/>
                  </a:ext>
                </a:extLst>
              </a:tr>
              <a:tr h="338909">
                <a:tc>
                  <a:txBody>
                    <a:bodyPr/>
                    <a:lstStyle/>
                    <a:p>
                      <a:pPr marL="0" marR="0">
                        <a:lnSpc>
                          <a:spcPct val="107000"/>
                        </a:lnSpc>
                        <a:spcBef>
                          <a:spcPts val="0"/>
                        </a:spcBef>
                        <a:spcAft>
                          <a:spcPts val="0"/>
                        </a:spcAft>
                      </a:pPr>
                      <a:r>
                        <a:rPr lang="en-US" sz="1100" dirty="0">
                          <a:effectLst/>
                        </a:rPr>
                        <a:t>Model using DUE TO Spontaneous event and co-occurrent with predisposing condition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dirty="0">
                          <a:effectLst/>
                        </a:rPr>
                        <a:t>Classifies under the predisposing condition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dirty="0">
                          <a:effectLst/>
                        </a:rPr>
                        <a:t>Makes pathological fractures sibling to “Fracture of X”</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1155193923"/>
                  </a:ext>
                </a:extLst>
              </a:tr>
              <a:tr h="512197">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100" dirty="0">
                          <a:effectLst/>
                        </a:rPr>
                        <a:t>Model without an Event relationship but with and co-occurrent with predisposing condition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dirty="0">
                          <a:effectLst/>
                        </a:rPr>
                        <a:t>Classifies under the predisposing condition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tc>
                  <a:txBody>
                    <a:bodyPr/>
                    <a:lstStyle/>
                    <a:p>
                      <a:pPr marL="342900" marR="0" lvl="0" indent="-342900">
                        <a:lnSpc>
                          <a:spcPct val="107000"/>
                        </a:lnSpc>
                        <a:spcBef>
                          <a:spcPts val="0"/>
                        </a:spcBef>
                        <a:spcAft>
                          <a:spcPts val="0"/>
                        </a:spcAft>
                        <a:buFont typeface="Symbol" panose="05050102010706020507" pitchFamily="18" charset="2"/>
                        <a:buChar char=""/>
                      </a:pPr>
                      <a:r>
                        <a:rPr lang="en-US" sz="1100" dirty="0">
                          <a:effectLst/>
                        </a:rPr>
                        <a:t>Makes pathological fractures sibling to “Fracture of X”</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394" marR="45394" marT="0" marB="0"/>
                </a:tc>
                <a:extLst>
                  <a:ext uri="{0D108BD9-81ED-4DB2-BD59-A6C34878D82A}">
                    <a16:rowId xmlns:a16="http://schemas.microsoft.com/office/drawing/2014/main" val="2997653567"/>
                  </a:ext>
                </a:extLst>
              </a:tr>
            </a:tbl>
          </a:graphicData>
        </a:graphic>
      </p:graphicFrame>
    </p:spTree>
    <p:extLst>
      <p:ext uri="{BB962C8B-B14F-4D97-AF65-F5344CB8AC3E}">
        <p14:creationId xmlns:p14="http://schemas.microsoft.com/office/powerpoint/2010/main" val="234920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0D403-A481-4616-8ACB-CD783899E295}"/>
              </a:ext>
            </a:extLst>
          </p:cNvPr>
          <p:cNvSpPr>
            <a:spLocks noGrp="1"/>
          </p:cNvSpPr>
          <p:nvPr>
            <p:ph type="title"/>
          </p:nvPr>
        </p:nvSpPr>
        <p:spPr>
          <a:xfrm>
            <a:off x="838200" y="365125"/>
            <a:ext cx="10515600" cy="1472064"/>
          </a:xfrm>
        </p:spPr>
        <p:txBody>
          <a:bodyPr>
            <a:normAutofit fontScale="90000"/>
          </a:bodyPr>
          <a:lstStyle/>
          <a:p>
            <a:r>
              <a:rPr lang="en-US" dirty="0"/>
              <a:t>Variable definitions for stress fractures and insufficiency fractures and their relationship to pathological fracture </a:t>
            </a:r>
          </a:p>
        </p:txBody>
      </p:sp>
      <p:pic>
        <p:nvPicPr>
          <p:cNvPr id="2050" name="Picture 2">
            <a:extLst>
              <a:ext uri="{FF2B5EF4-FFF2-40B4-BE49-F238E27FC236}">
                <a16:creationId xmlns:a16="http://schemas.microsoft.com/office/drawing/2014/main" id="{58112B87-C7DA-40C2-B5F4-1E0C6B30EE2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0360" y="2168895"/>
            <a:ext cx="4952381" cy="322857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4B2D317-302C-4C6E-88A9-8AA1F9A71E53}"/>
              </a:ext>
            </a:extLst>
          </p:cNvPr>
          <p:cNvSpPr/>
          <p:nvPr/>
        </p:nvSpPr>
        <p:spPr>
          <a:xfrm>
            <a:off x="2192324" y="5894770"/>
            <a:ext cx="6096000" cy="738664"/>
          </a:xfrm>
          <a:prstGeom prst="rect">
            <a:avLst/>
          </a:prstGeom>
        </p:spPr>
        <p:txBody>
          <a:bodyPr>
            <a:spAutoFit/>
          </a:bodyPr>
          <a:lstStyle/>
          <a:p>
            <a:r>
              <a:rPr lang="en-US" sz="1050" dirty="0"/>
              <a:t>*Fractures through abnormal bone are called “pathological” fractures. Probably the most common cause of this is an underlying tumor, either benign or malignant. However, almost any underlying process of bone that weakens the bone can lead to a pathological fracture. Therefore, one should also consider infection, </a:t>
            </a:r>
            <a:r>
              <a:rPr lang="en-US" sz="1050" dirty="0" err="1"/>
              <a:t>osteomalacia</a:t>
            </a:r>
            <a:r>
              <a:rPr lang="en-US" sz="1050" dirty="0"/>
              <a:t>, and Paget’s disease, among other causes.</a:t>
            </a:r>
          </a:p>
        </p:txBody>
      </p:sp>
      <p:sp>
        <p:nvSpPr>
          <p:cNvPr id="5" name="TextBox 4">
            <a:extLst>
              <a:ext uri="{FF2B5EF4-FFF2-40B4-BE49-F238E27FC236}">
                <a16:creationId xmlns:a16="http://schemas.microsoft.com/office/drawing/2014/main" id="{D8760DC7-C419-42C9-9973-E104DA29DE06}"/>
              </a:ext>
            </a:extLst>
          </p:cNvPr>
          <p:cNvSpPr txBox="1"/>
          <p:nvPr/>
        </p:nvSpPr>
        <p:spPr>
          <a:xfrm>
            <a:off x="4479721" y="3475403"/>
            <a:ext cx="274434" cy="307777"/>
          </a:xfrm>
          <a:prstGeom prst="rect">
            <a:avLst/>
          </a:prstGeom>
          <a:noFill/>
        </p:spPr>
        <p:txBody>
          <a:bodyPr wrap="none" rtlCol="0">
            <a:spAutoFit/>
          </a:bodyPr>
          <a:lstStyle/>
          <a:p>
            <a:r>
              <a:rPr lang="en-US" sz="1400" dirty="0"/>
              <a:t>*</a:t>
            </a:r>
          </a:p>
        </p:txBody>
      </p:sp>
    </p:spTree>
    <p:extLst>
      <p:ext uri="{BB962C8B-B14F-4D97-AF65-F5344CB8AC3E}">
        <p14:creationId xmlns:p14="http://schemas.microsoft.com/office/powerpoint/2010/main" val="1280587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3300C-924F-461F-88A4-624647607D2D}"/>
              </a:ext>
            </a:extLst>
          </p:cNvPr>
          <p:cNvSpPr>
            <a:spLocks noGrp="1"/>
          </p:cNvSpPr>
          <p:nvPr>
            <p:ph type="title"/>
          </p:nvPr>
        </p:nvSpPr>
        <p:spPr/>
        <p:txBody>
          <a:bodyPr/>
          <a:lstStyle/>
          <a:p>
            <a:r>
              <a:rPr lang="en-US" dirty="0"/>
              <a:t>Definitions from </a:t>
            </a:r>
            <a:r>
              <a:rPr lang="en-US" dirty="0" err="1"/>
              <a:t>UptoDate</a:t>
            </a:r>
            <a:endParaRPr lang="en-US" dirty="0"/>
          </a:p>
        </p:txBody>
      </p:sp>
      <p:sp>
        <p:nvSpPr>
          <p:cNvPr id="3" name="Content Placeholder 2">
            <a:extLst>
              <a:ext uri="{FF2B5EF4-FFF2-40B4-BE49-F238E27FC236}">
                <a16:creationId xmlns:a16="http://schemas.microsoft.com/office/drawing/2014/main" id="{668EB630-87C1-466A-A195-F3AD24F485BD}"/>
              </a:ext>
            </a:extLst>
          </p:cNvPr>
          <p:cNvSpPr>
            <a:spLocks noGrp="1"/>
          </p:cNvSpPr>
          <p:nvPr>
            <p:ph idx="1"/>
          </p:nvPr>
        </p:nvSpPr>
        <p:spPr/>
        <p:txBody>
          <a:bodyPr>
            <a:normAutofit fontScale="55000" lnSpcReduction="20000"/>
          </a:bodyPr>
          <a:lstStyle/>
          <a:p>
            <a:pPr marL="0" indent="0">
              <a:buNone/>
            </a:pPr>
            <a:r>
              <a:rPr lang="en-US" b="1" dirty="0"/>
              <a:t>Fracture</a:t>
            </a:r>
            <a:r>
              <a:rPr lang="en-US" dirty="0"/>
              <a:t> – Fracture refers to the breaking of a bone. Complete fractures divide the affected bone into two or more pieces, while partial (incomplete) fractures do not extend through the cortex. An example of an incomplete fracture is the "greenstick" fracture, in which the convex side of a long bone is disrupted while the concave surface remains intact. These are most common in children.</a:t>
            </a:r>
          </a:p>
          <a:p>
            <a:pPr marL="0" indent="0">
              <a:buNone/>
            </a:pPr>
            <a:r>
              <a:rPr lang="en-US" dirty="0"/>
              <a:t>●</a:t>
            </a:r>
            <a:r>
              <a:rPr lang="en-US" b="1" dirty="0"/>
              <a:t>Stress fracture</a:t>
            </a:r>
            <a:r>
              <a:rPr lang="en-US" dirty="0"/>
              <a:t> – A stress fracture occurs when a bone breaks after being subjected to repeated tensile or compressive stresses, none of which would be large enough individually to cause the bone to fail, in a person who is not known to have an underlying disease that would be expected to cause abnormal bone fragility.</a:t>
            </a:r>
          </a:p>
          <a:p>
            <a:pPr marL="0" indent="0">
              <a:buNone/>
            </a:pPr>
            <a:r>
              <a:rPr lang="en-US" dirty="0"/>
              <a:t>●</a:t>
            </a:r>
            <a:r>
              <a:rPr lang="en-US" b="1" dirty="0"/>
              <a:t>Stress reaction – </a:t>
            </a:r>
            <a:r>
              <a:rPr lang="en-US" dirty="0"/>
              <a:t>A radiographic finding on computed tomography (CT), magnetic resonance imaging (MRI), or bone scan of increased metabolic activity at a site of bone turnover that does not yet show cortical disruption. Stress reactions are often asymptomatic but considered a precursor to a stress fracture.</a:t>
            </a:r>
          </a:p>
          <a:p>
            <a:pPr marL="0" indent="0">
              <a:buNone/>
            </a:pPr>
            <a:r>
              <a:rPr lang="en-US" dirty="0"/>
              <a:t>●</a:t>
            </a:r>
            <a:r>
              <a:rPr lang="en-US" b="1" dirty="0"/>
              <a:t>Bone stress injury</a:t>
            </a:r>
            <a:r>
              <a:rPr lang="en-US" dirty="0"/>
              <a:t> – A term that includes all clinically symptomatic stress reactions and stress fractures.</a:t>
            </a:r>
          </a:p>
          <a:p>
            <a:pPr marL="0" indent="0">
              <a:buNone/>
            </a:pPr>
            <a:r>
              <a:rPr lang="en-US" dirty="0"/>
              <a:t>●</a:t>
            </a:r>
            <a:r>
              <a:rPr lang="en-US" b="1" dirty="0"/>
              <a:t>Insufficiency fracture</a:t>
            </a:r>
            <a:r>
              <a:rPr lang="en-US" dirty="0"/>
              <a:t> – An insufficiency fracture occurs when the mechanical strength of a bone is reduced to the point at which a stress that would not fracture a healthy bone breaks the weak one. The condition that causes reduced bone strength typically does so throughout the skeleton (</a:t>
            </a:r>
            <a:r>
              <a:rPr lang="en-US" dirty="0" err="1"/>
              <a:t>eg</a:t>
            </a:r>
            <a:r>
              <a:rPr lang="en-US" dirty="0"/>
              <a:t>, osteoporosis, </a:t>
            </a:r>
            <a:r>
              <a:rPr lang="en-US" dirty="0" err="1"/>
              <a:t>osteomalacia</a:t>
            </a:r>
            <a:r>
              <a:rPr lang="en-US" dirty="0"/>
              <a:t>, or osteogenesis imperfecta) but may be more localized (</a:t>
            </a:r>
            <a:r>
              <a:rPr lang="en-US" dirty="0" err="1"/>
              <a:t>eg</a:t>
            </a:r>
            <a:r>
              <a:rPr lang="en-US" dirty="0"/>
              <a:t>, demineralization in a limb due to disuse).</a:t>
            </a:r>
          </a:p>
          <a:p>
            <a:pPr marL="0" indent="0">
              <a:buNone/>
            </a:pPr>
            <a:r>
              <a:rPr lang="en-US" dirty="0"/>
              <a:t>Insufficiency fractures due to osteoporosis, </a:t>
            </a:r>
            <a:r>
              <a:rPr lang="en-US" dirty="0" err="1"/>
              <a:t>pseudofractures</a:t>
            </a:r>
            <a:r>
              <a:rPr lang="en-US" dirty="0"/>
              <a:t>, and radiolucent lines seen in the bones of patients with </a:t>
            </a:r>
            <a:r>
              <a:rPr lang="en-US" dirty="0" err="1"/>
              <a:t>osteomalacia</a:t>
            </a:r>
            <a:r>
              <a:rPr lang="en-US" dirty="0"/>
              <a:t> are reviewed elsewhere. (See </a:t>
            </a:r>
            <a:r>
              <a:rPr lang="en-US" sz="2700" dirty="0">
                <a:hlinkClick r:id="rId2">
                  <a:extLst>
                    <a:ext uri="{A12FA001-AC4F-418D-AE19-62706E023703}">
                      <ahyp:hlinkClr xmlns:ahyp="http://schemas.microsoft.com/office/drawing/2018/hyperlinkcolor" val="tx"/>
                    </a:ext>
                  </a:extLst>
                </a:hlinkClick>
              </a:rPr>
              <a:t>"</a:t>
            </a:r>
            <a:r>
              <a:rPr lang="en-US" sz="2700" u="sng" dirty="0">
                <a:hlinkClick r:id="rId2">
                  <a:extLst>
                    <a:ext uri="{A12FA001-AC4F-418D-AE19-62706E023703}">
                      <ahyp:hlinkClr xmlns:ahyp="http://schemas.microsoft.com/office/drawing/2018/hyperlinkcolor" val="tx"/>
                    </a:ext>
                  </a:extLst>
                </a:hlinkClick>
              </a:rPr>
              <a:t>Clinical manifestations, diagnosis, and evaluation of osteoporosis in postmenopausal women"</a:t>
            </a:r>
            <a:r>
              <a:rPr lang="en-US" sz="2700" u="sng" dirty="0"/>
              <a:t> and </a:t>
            </a:r>
            <a:r>
              <a:rPr lang="en-US" sz="2700" u="sng" dirty="0">
                <a:hlinkClick r:id="rId3">
                  <a:extLst>
                    <a:ext uri="{A12FA001-AC4F-418D-AE19-62706E023703}">
                      <ahyp:hlinkClr xmlns:ahyp="http://schemas.microsoft.com/office/drawing/2018/hyperlinkcolor" val="tx"/>
                    </a:ext>
                  </a:extLst>
                </a:hlinkClick>
              </a:rPr>
              <a:t>"Osteoporotic thoracolumbar vertebral compression fractures: Clinical manifestations and treatment"</a:t>
            </a:r>
            <a:r>
              <a:rPr lang="en-US" sz="2700" u="sng" dirty="0"/>
              <a:t> and </a:t>
            </a:r>
            <a:r>
              <a:rPr lang="en-US" sz="2700" u="sng" dirty="0">
                <a:hlinkClick r:id="rId4">
                  <a:extLst>
                    <a:ext uri="{A12FA001-AC4F-418D-AE19-62706E023703}">
                      <ahyp:hlinkClr xmlns:ahyp="http://schemas.microsoft.com/office/drawing/2018/hyperlinkcolor" val="tx"/>
                    </a:ext>
                  </a:extLst>
                </a:hlinkClick>
              </a:rPr>
              <a:t>"Epidemiology and etiology of </a:t>
            </a:r>
            <a:r>
              <a:rPr lang="en-US" sz="2700" u="sng" dirty="0" err="1">
                <a:hlinkClick r:id="rId4">
                  <a:extLst>
                    <a:ext uri="{A12FA001-AC4F-418D-AE19-62706E023703}">
                      <ahyp:hlinkClr xmlns:ahyp="http://schemas.microsoft.com/office/drawing/2018/hyperlinkcolor" val="tx"/>
                    </a:ext>
                  </a:extLst>
                </a:hlinkClick>
              </a:rPr>
              <a:t>osteomalacia</a:t>
            </a:r>
            <a:r>
              <a:rPr lang="en-US" sz="2700" u="sng" dirty="0">
                <a:hlinkClick r:id="rId4">
                  <a:extLst>
                    <a:ext uri="{A12FA001-AC4F-418D-AE19-62706E023703}">
                      <ahyp:hlinkClr xmlns:ahyp="http://schemas.microsoft.com/office/drawing/2018/hyperlinkcolor" val="tx"/>
                    </a:ext>
                  </a:extLst>
                </a:hlinkClick>
              </a:rPr>
              <a:t>"</a:t>
            </a:r>
            <a:r>
              <a:rPr lang="en-US" sz="2700" u="sng" dirty="0"/>
              <a:t>.)</a:t>
            </a:r>
          </a:p>
          <a:p>
            <a:pPr marL="0" indent="0">
              <a:buNone/>
            </a:pPr>
            <a:r>
              <a:rPr lang="en-US" dirty="0"/>
              <a:t>●</a:t>
            </a:r>
            <a:r>
              <a:rPr lang="en-US" b="1" dirty="0"/>
              <a:t>Pathologic fracture</a:t>
            </a:r>
            <a:r>
              <a:rPr lang="en-US" dirty="0"/>
              <a:t> – A pathologic fracture is due to a localized loss of strength in a bone from a disease process immediately underlying the bone. Examples of pathologic fractures include those that occur at sites of bone tumors (primary or metastatic), bone cysts, and infections.</a:t>
            </a:r>
          </a:p>
          <a:p>
            <a:endParaRPr lang="en-US" dirty="0"/>
          </a:p>
        </p:txBody>
      </p:sp>
    </p:spTree>
    <p:extLst>
      <p:ext uri="{BB962C8B-B14F-4D97-AF65-F5344CB8AC3E}">
        <p14:creationId xmlns:p14="http://schemas.microsoft.com/office/powerpoint/2010/main" val="227386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2CC50-54C9-4381-84C4-2925AE0339F8}"/>
              </a:ext>
            </a:extLst>
          </p:cNvPr>
          <p:cNvSpPr>
            <a:spLocks noGrp="1"/>
          </p:cNvSpPr>
          <p:nvPr>
            <p:ph type="title"/>
          </p:nvPr>
        </p:nvSpPr>
        <p:spPr/>
        <p:txBody>
          <a:bodyPr/>
          <a:lstStyle/>
          <a:p>
            <a:r>
              <a:rPr lang="en-US" dirty="0"/>
              <a:t>Additional definitions</a:t>
            </a:r>
          </a:p>
        </p:txBody>
      </p:sp>
      <p:sp>
        <p:nvSpPr>
          <p:cNvPr id="3" name="Content Placeholder 2">
            <a:extLst>
              <a:ext uri="{FF2B5EF4-FFF2-40B4-BE49-F238E27FC236}">
                <a16:creationId xmlns:a16="http://schemas.microsoft.com/office/drawing/2014/main" id="{4E2C5C66-D3F1-4EDD-A581-D72795F99C44}"/>
              </a:ext>
            </a:extLst>
          </p:cNvPr>
          <p:cNvSpPr>
            <a:spLocks noGrp="1"/>
          </p:cNvSpPr>
          <p:nvPr>
            <p:ph idx="1"/>
          </p:nvPr>
        </p:nvSpPr>
        <p:spPr/>
        <p:txBody>
          <a:bodyPr>
            <a:normAutofit fontScale="77500" lnSpcReduction="20000"/>
          </a:bodyPr>
          <a:lstStyle/>
          <a:p>
            <a:r>
              <a:rPr lang="en-US" dirty="0"/>
              <a:t>Insufficiency fractures (IFs) are a subtype of stress fractures commonly associated with osteoporosis and Vitamin D deficiency. These nontraumatic fractures often occur in the pelvis and spine, but the involvement of other unusual sites is also not very uncommon. </a:t>
            </a:r>
          </a:p>
          <a:p>
            <a:r>
              <a:rPr lang="en-US" dirty="0"/>
              <a:t>Insufficiency fractures are a type of stress fracture, which are the result of normal stresses on abnormal bone.</a:t>
            </a:r>
          </a:p>
          <a:p>
            <a:pPr lvl="1"/>
            <a:r>
              <a:rPr lang="en-US" dirty="0"/>
              <a:t>Osteoporosis is the most common cause of insufficiency fractures</a:t>
            </a:r>
          </a:p>
          <a:p>
            <a:pPr lvl="1"/>
            <a:r>
              <a:rPr lang="en-US" dirty="0"/>
              <a:t>Disrupted bone mineral homeostasis: osteoporosis, hyperparathyroidism, diabetes mellitus, </a:t>
            </a:r>
            <a:r>
              <a:rPr lang="en-US" dirty="0" err="1"/>
              <a:t>osteomalacia</a:t>
            </a:r>
            <a:endParaRPr lang="en-US" dirty="0"/>
          </a:p>
          <a:p>
            <a:pPr lvl="1"/>
            <a:r>
              <a:rPr lang="en-US" dirty="0"/>
              <a:t>Bone remodeling: Paget disease, osteopetrosis</a:t>
            </a:r>
          </a:p>
          <a:p>
            <a:pPr lvl="1"/>
            <a:r>
              <a:rPr lang="en-US" dirty="0"/>
              <a:t>Collagen formation: </a:t>
            </a:r>
            <a:r>
              <a:rPr lang="en-US" dirty="0" err="1">
                <a:hlinkClick r:id="rId2">
                  <a:extLst>
                    <a:ext uri="{A12FA001-AC4F-418D-AE19-62706E023703}">
                      <ahyp:hlinkClr xmlns:ahyp="http://schemas.microsoft.com/office/drawing/2018/hyperlinkcolor" val="tx"/>
                    </a:ext>
                  </a:extLst>
                </a:hlinkClick>
              </a:rPr>
              <a:t>Marfan</a:t>
            </a:r>
            <a:r>
              <a:rPr lang="en-US" dirty="0">
                <a:hlinkClick r:id="rId2">
                  <a:extLst>
                    <a:ext uri="{A12FA001-AC4F-418D-AE19-62706E023703}">
                      <ahyp:hlinkClr xmlns:ahyp="http://schemas.microsoft.com/office/drawing/2018/hyperlinkcolor" val="tx"/>
                    </a:ext>
                  </a:extLst>
                </a:hlinkClick>
              </a:rPr>
              <a:t> syndrome</a:t>
            </a:r>
            <a:r>
              <a:rPr lang="en-US" dirty="0"/>
              <a:t>, </a:t>
            </a:r>
            <a:r>
              <a:rPr lang="en-US" dirty="0">
                <a:hlinkClick r:id="rId3">
                  <a:extLst>
                    <a:ext uri="{A12FA001-AC4F-418D-AE19-62706E023703}">
                      <ahyp:hlinkClr xmlns:ahyp="http://schemas.microsoft.com/office/drawing/2018/hyperlinkcolor" val="tx"/>
                    </a:ext>
                  </a:extLst>
                </a:hlinkClick>
              </a:rPr>
              <a:t>fibrous dysplasia</a:t>
            </a:r>
            <a:endParaRPr lang="en-US" dirty="0"/>
          </a:p>
          <a:p>
            <a:pPr lvl="1"/>
            <a:r>
              <a:rPr lang="en-US" dirty="0"/>
              <a:t>Medications: glucocorticoids, chemotherapy</a:t>
            </a:r>
          </a:p>
          <a:p>
            <a:pPr lvl="1"/>
            <a:r>
              <a:rPr lang="en-US" dirty="0"/>
              <a:t>Radiation therapy​</a:t>
            </a:r>
          </a:p>
          <a:p>
            <a:r>
              <a:rPr lang="en-US" dirty="0"/>
              <a:t>Pathological fractures are fractures that occur in abnormal bone and occur spontaneously or following minor trauma that would not otherwise fracture biomechanically normal bone</a:t>
            </a:r>
          </a:p>
          <a:p>
            <a:pPr lvl="1"/>
            <a:endParaRPr lang="en-US" dirty="0"/>
          </a:p>
        </p:txBody>
      </p:sp>
    </p:spTree>
    <p:extLst>
      <p:ext uri="{BB962C8B-B14F-4D97-AF65-F5344CB8AC3E}">
        <p14:creationId xmlns:p14="http://schemas.microsoft.com/office/powerpoint/2010/main" val="1694969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20A5D-4E74-42EA-891E-4E160A868496}"/>
              </a:ext>
            </a:extLst>
          </p:cNvPr>
          <p:cNvSpPr>
            <a:spLocks noGrp="1"/>
          </p:cNvSpPr>
          <p:nvPr>
            <p:ph type="title"/>
          </p:nvPr>
        </p:nvSpPr>
        <p:spPr/>
        <p:txBody>
          <a:bodyPr/>
          <a:lstStyle/>
          <a:p>
            <a:r>
              <a:rPr lang="en-US" dirty="0"/>
              <a:t>125605004 |Fracture of bone (disorder)</a:t>
            </a:r>
          </a:p>
        </p:txBody>
      </p:sp>
      <p:sp>
        <p:nvSpPr>
          <p:cNvPr id="3" name="Content Placeholder 2">
            <a:extLst>
              <a:ext uri="{FF2B5EF4-FFF2-40B4-BE49-F238E27FC236}">
                <a16:creationId xmlns:a16="http://schemas.microsoft.com/office/drawing/2014/main" id="{F8D4179D-860F-4C98-BBBA-EA54F7187FFB}"/>
              </a:ext>
            </a:extLst>
          </p:cNvPr>
          <p:cNvSpPr>
            <a:spLocks noGrp="1"/>
          </p:cNvSpPr>
          <p:nvPr>
            <p:ph idx="1"/>
          </p:nvPr>
        </p:nvSpPr>
        <p:spPr/>
        <p:txBody>
          <a:bodyPr/>
          <a:lstStyle/>
          <a:p>
            <a:r>
              <a:rPr lang="en-US" dirty="0"/>
              <a:t>125605004 |Fracture of bone (disorder)| is currently a descendant of Traumatic injury. </a:t>
            </a:r>
          </a:p>
          <a:p>
            <a:pPr lvl="1"/>
            <a:r>
              <a:rPr lang="en-US" dirty="0"/>
              <a:t>The concept 19130008 |Traumatic abnormality (morphologic abnormality)| will be going away in the Jan 2021 release, so the explicit identification of fractures as traumatic will be gone and require the  use of the DUE TO &lt;&lt;Traumatic event to identify them as traumatic injuries</a:t>
            </a:r>
          </a:p>
          <a:p>
            <a:pPr lvl="1"/>
            <a:r>
              <a:rPr lang="en-US" dirty="0"/>
              <a:t>We have called all fractures traumatic unless specifically stated not to be. </a:t>
            </a:r>
          </a:p>
          <a:p>
            <a:r>
              <a:rPr lang="en-US" dirty="0"/>
              <a:t>If we model 125605004 |Fracture of bone (disorder)|using due to Traumatic event and we consider Pathological fracture to be nontraumatic, Pathologic fracture would no longer be subsumed under Fracture of bone which is not intuitive</a:t>
            </a:r>
          </a:p>
          <a:p>
            <a:endParaRPr lang="en-US" dirty="0"/>
          </a:p>
        </p:txBody>
      </p:sp>
    </p:spTree>
    <p:extLst>
      <p:ext uri="{BB962C8B-B14F-4D97-AF65-F5344CB8AC3E}">
        <p14:creationId xmlns:p14="http://schemas.microsoft.com/office/powerpoint/2010/main" val="1384395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79B70-BDD9-47E1-8AA4-E467ADCD679E}"/>
              </a:ext>
            </a:extLst>
          </p:cNvPr>
          <p:cNvSpPr>
            <a:spLocks noGrp="1"/>
          </p:cNvSpPr>
          <p:nvPr>
            <p:ph type="title"/>
          </p:nvPr>
        </p:nvSpPr>
        <p:spPr/>
        <p:txBody>
          <a:bodyPr/>
          <a:lstStyle/>
          <a:p>
            <a:r>
              <a:rPr lang="en-US" dirty="0"/>
              <a:t>Additional thoughts</a:t>
            </a:r>
          </a:p>
        </p:txBody>
      </p:sp>
      <p:sp>
        <p:nvSpPr>
          <p:cNvPr id="3" name="Content Placeholder 2">
            <a:extLst>
              <a:ext uri="{FF2B5EF4-FFF2-40B4-BE49-F238E27FC236}">
                <a16:creationId xmlns:a16="http://schemas.microsoft.com/office/drawing/2014/main" id="{5190436E-FC8D-472C-B468-3D7778D497C1}"/>
              </a:ext>
            </a:extLst>
          </p:cNvPr>
          <p:cNvSpPr>
            <a:spLocks noGrp="1"/>
          </p:cNvSpPr>
          <p:nvPr>
            <p:ph idx="1"/>
          </p:nvPr>
        </p:nvSpPr>
        <p:spPr/>
        <p:txBody>
          <a:bodyPr>
            <a:normAutofit fontScale="85000" lnSpcReduction="10000"/>
          </a:bodyPr>
          <a:lstStyle/>
          <a:p>
            <a:r>
              <a:rPr lang="en-US" dirty="0"/>
              <a:t>If not using due to spontaneous event to define Pathological fracture (disorder) then need to maintain 22640007 |Pathologic fracture (morphologic abnormality)|in order to distinguish from a fracture of unknown cause</a:t>
            </a:r>
          </a:p>
          <a:p>
            <a:r>
              <a:rPr lang="en-US" dirty="0"/>
              <a:t>Model 125605004 |Fracture of bone (disorder) without a due to Traumatic event relationship.</a:t>
            </a:r>
          </a:p>
          <a:p>
            <a:pPr lvl="1"/>
            <a:r>
              <a:rPr lang="en-US" dirty="0"/>
              <a:t>This would result in all concepts with an ASSOCIATED MORPHOLOGY &lt;&lt;72704001 |Fracture (morphologic abnormality)| classifying under it, but only those with the DUE TO Traumatic event will also classify as Traumatic injuries. </a:t>
            </a:r>
          </a:p>
          <a:p>
            <a:pPr lvl="1"/>
            <a:r>
              <a:rPr lang="en-US" dirty="0"/>
              <a:t>This would only  be able to be tested after all of the uses of traumatic abnormality have been remodeled and Traumatic abnormality was inactivated.</a:t>
            </a:r>
          </a:p>
          <a:p>
            <a:pPr lvl="1"/>
            <a:r>
              <a:rPr lang="en-US" dirty="0"/>
              <a:t>An identified issue is that there are many Fracture of [X] bone </a:t>
            </a:r>
            <a:r>
              <a:rPr lang="en-US" dirty="0" err="1"/>
              <a:t>conceptsin</a:t>
            </a:r>
            <a:r>
              <a:rPr lang="en-US" dirty="0"/>
              <a:t> SNOMED CT. </a:t>
            </a:r>
          </a:p>
          <a:p>
            <a:pPr lvl="2"/>
            <a:r>
              <a:rPr lang="en-US" dirty="0"/>
              <a:t>Would these be treated as traumatic or nontraumatic or traumatic?</a:t>
            </a:r>
          </a:p>
          <a:p>
            <a:pPr lvl="2"/>
            <a:r>
              <a:rPr lang="en-US" dirty="0"/>
              <a:t>If traumatic would it not be confusing if the current FSNs of Fracture of [X] bone is considered a traumatic fracture while Fracture of bone is a traumatic or nontraumatic fracture?</a:t>
            </a:r>
          </a:p>
          <a:p>
            <a:pPr lvl="1"/>
            <a:endParaRPr lang="en-US" dirty="0"/>
          </a:p>
        </p:txBody>
      </p:sp>
    </p:spTree>
    <p:extLst>
      <p:ext uri="{BB962C8B-B14F-4D97-AF65-F5344CB8AC3E}">
        <p14:creationId xmlns:p14="http://schemas.microsoft.com/office/powerpoint/2010/main" val="593664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1313</Words>
  <Application>Microsoft Office PowerPoint</Application>
  <PresentationFormat>Widescreen</PresentationFormat>
  <Paragraphs>73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Symbol</vt:lpstr>
      <vt:lpstr>Office Theme</vt:lpstr>
      <vt:lpstr>Pathological fractures</vt:lpstr>
      <vt:lpstr>General questions</vt:lpstr>
      <vt:lpstr>Options for modeling Pathological fracture</vt:lpstr>
      <vt:lpstr>Variable definitions for stress fractures and insufficiency fractures and their relationship to pathological fracture </vt:lpstr>
      <vt:lpstr>Definitions from UptoDate</vt:lpstr>
      <vt:lpstr>Additional definitions</vt:lpstr>
      <vt:lpstr>125605004 |Fracture of bone (disorder)</vt:lpstr>
      <vt:lpstr>Additional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Pathological fractures</dc:title>
  <dc:creator>Bruce J Goldberg</dc:creator>
  <cp:lastModifiedBy>Bruce J Goldberg</cp:lastModifiedBy>
  <cp:revision>10</cp:revision>
  <dcterms:created xsi:type="dcterms:W3CDTF">2020-09-08T20:34:20Z</dcterms:created>
  <dcterms:modified xsi:type="dcterms:W3CDTF">2020-09-08T22:00:03Z</dcterms:modified>
</cp:coreProperties>
</file>