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  <p:sldMasterId id="2147483902" r:id="rId2"/>
  </p:sldMasterIdLst>
  <p:notesMasterIdLst>
    <p:notesMasterId r:id="rId16"/>
  </p:notesMasterIdLst>
  <p:handoutMasterIdLst>
    <p:handoutMasterId r:id="rId17"/>
  </p:handoutMasterIdLst>
  <p:sldIdLst>
    <p:sldId id="351" r:id="rId3"/>
    <p:sldId id="329" r:id="rId4"/>
    <p:sldId id="345" r:id="rId5"/>
    <p:sldId id="352" r:id="rId6"/>
    <p:sldId id="358" r:id="rId7"/>
    <p:sldId id="359" r:id="rId8"/>
    <p:sldId id="357" r:id="rId9"/>
    <p:sldId id="353" r:id="rId10"/>
    <p:sldId id="354" r:id="rId11"/>
    <p:sldId id="360" r:id="rId12"/>
    <p:sldId id="356" r:id="rId13"/>
    <p:sldId id="361" r:id="rId14"/>
    <p:sldId id="343" r:id="rId15"/>
  </p:sldIdLst>
  <p:sldSz cx="6858000" cy="5143500"/>
  <p:notesSz cx="7010400" cy="9296400"/>
  <p:defaultTextStyle>
    <a:defPPr>
      <a:defRPr lang="en-US"/>
    </a:defPPr>
    <a:lvl1pPr marL="0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8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4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9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pos="221" userDrawn="1">
          <p15:clr>
            <a:srgbClr val="A4A3A4"/>
          </p15:clr>
        </p15:guide>
        <p15:guide id="3" pos="4099" userDrawn="1">
          <p15:clr>
            <a:srgbClr val="A4A3A4"/>
          </p15:clr>
        </p15:guide>
        <p15:guide id="4" orient="horz" pos="2822" userDrawn="1">
          <p15:clr>
            <a:srgbClr val="A4A3A4"/>
          </p15:clr>
        </p15:guide>
        <p15:guide id="5" pos="2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3" clrIdx="0"/>
  <p:cmAuthor id="2" name="Kelly Kuru" initials="KK [2]" lastIdx="3" clrIdx="1"/>
  <p:cmAuthor id="3" name="Kelly Kuru" initials="KK [3]" lastIdx="1" clrIdx="2"/>
  <p:cmAuthor id="4" name="Kelly Kuru" initials="KK [4]" lastIdx="1" clrIdx="3"/>
  <p:cmAuthor id="5" name="Kelly Kuru" initials="KK [5]" lastIdx="1" clrIdx="4"/>
  <p:cmAuthor id="6" name="Kelly Kuru" initials="KK [6]" lastIdx="1" clrIdx="5"/>
  <p:cmAuthor id="7" name="Kelly Kuru" initials="KK [7]" lastIdx="1" clrIdx="6"/>
  <p:cmAuthor id="8" name="Kelly Kuru" initials="KK [8]" lastIdx="1" clrIdx="7"/>
  <p:cmAuthor id="9" name="Kelly Kuru" initials="KK [9]" lastIdx="1" clrIdx="8"/>
  <p:cmAuthor id="10" name="Kelly Kuru" initials="KK [10]" lastIdx="1" clrIdx="9"/>
  <p:cmAuthor id="11" name="Kelly Kuru" initials="KK [11]" lastIdx="1" clrIdx="10"/>
  <p:cmAuthor id="12" name="Kelly Kuru" initials="KK [12]" lastIdx="1" clrIdx="11"/>
  <p:cmAuthor id="13" name="Kelly Kuru" initials="KK [13]" lastIdx="1" clrIdx="12"/>
  <p:cmAuthor id="14" name="Kelly Kuru" initials="KK [14]" lastIdx="1" clrIdx="13"/>
  <p:cmAuthor id="15" name="Kelly Kuru" initials="KK [15]" lastIdx="1" clrIdx="14"/>
  <p:cmAuthor id="16" name="KC" initials="" lastIdx="0" clrIdx="1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4350"/>
    <a:srgbClr val="F4BD30"/>
    <a:srgbClr val="8C79B8"/>
    <a:srgbClr val="37BA9A"/>
    <a:srgbClr val="E6E9EE"/>
    <a:srgbClr val="00A9E0"/>
    <a:srgbClr val="09357A"/>
    <a:srgbClr val="CB7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6327" autoAdjust="0"/>
  </p:normalViewPr>
  <p:slideViewPr>
    <p:cSldViewPr snapToGrid="0">
      <p:cViewPr varScale="1">
        <p:scale>
          <a:sx n="164" d="100"/>
          <a:sy n="164" d="100"/>
        </p:scale>
        <p:origin x="2344" y="176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3" d="100"/>
          <a:sy n="23" d="100"/>
        </p:scale>
        <p:origin x="-702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E8302-FAB6-49C8-8345-847646CBD023}" type="datetimeFigureOut">
              <a:rPr lang="en-US" smtClean="0">
                <a:latin typeface="Arial"/>
              </a:rPr>
              <a:pPr/>
              <a:t>6/2/20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EFC9-BB70-4DFF-BB32-59575CB10BE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21437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82997B8-C321-429B-8575-1DC3C049F63E}" type="datetimeFigureOut">
              <a:rPr lang="en-US" smtClean="0"/>
              <a:pPr/>
              <a:t>6/2/20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5BB8463-FF47-4AB8-A37C-6B473AF28F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033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146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291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438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584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5729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2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3"/>
                </a:solidFill>
              </a:defRPr>
            </a:lvl1pPr>
          </a:lstStyle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7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8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30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67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406988"/>
            <a:ext cx="2915083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366655" y="1420838"/>
            <a:ext cx="3127670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770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3532909"/>
            <a:ext cx="6167438" cy="1089891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2456" y="1579563"/>
            <a:ext cx="2514600" cy="18145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688557" y="1565703"/>
            <a:ext cx="2514600" cy="18145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545094"/>
            <a:ext cx="3559320" cy="3077706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000499" y="1545093"/>
            <a:ext cx="2514600" cy="307770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Vertical Text Placeholder 8"/>
          <p:cNvSpPr>
            <a:spLocks noGrp="1"/>
          </p:cNvSpPr>
          <p:nvPr>
            <p:ph type="body" orient="vert" sz="quarter" idx="11"/>
          </p:nvPr>
        </p:nvSpPr>
        <p:spPr>
          <a:xfrm rot="10800000">
            <a:off x="789711" y="1550988"/>
            <a:ext cx="633845" cy="3117850"/>
          </a:xfrm>
        </p:spPr>
        <p:txBody>
          <a:bodyPr vert="eaVert"/>
          <a:lstStyle>
            <a:lvl1pPr algn="ctr">
              <a:defRPr sz="1350"/>
            </a:lvl1pPr>
            <a:lvl2pPr algn="ctr">
              <a:defRPr sz="135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1611023" y="1550988"/>
            <a:ext cx="4519613" cy="31178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4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36" y="215731"/>
            <a:ext cx="1712068" cy="762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4" y="206897"/>
            <a:ext cx="1809344" cy="77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4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</p:sldLayoutIdLst>
  <p:hf hdr="0" dt="0"/>
  <p:txStyles>
    <p:titleStyle>
      <a:lvl1pPr marL="0" marR="0" indent="0" algn="l" defTabSz="3429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250" b="1" kern="1200">
          <a:solidFill>
            <a:schemeClr val="bg1"/>
          </a:solidFill>
          <a:latin typeface="+mj-lt"/>
          <a:ea typeface="+mj-ea"/>
          <a:cs typeface="Verdana"/>
        </a:defRPr>
      </a:lvl1pPr>
    </p:titleStyle>
    <p:bodyStyle>
      <a:lvl1pPr marL="0" marR="0" indent="0" algn="l" defTabSz="3429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/>
        <a:buNone/>
        <a:tabLst/>
        <a:defRPr sz="1200" b="0" i="0" kern="1200" spc="0" baseline="0">
          <a:solidFill>
            <a:schemeClr val="tx1"/>
          </a:solidFill>
          <a:latin typeface="Arial"/>
          <a:ea typeface="+mn-ea"/>
          <a:cs typeface="Arial"/>
        </a:defRPr>
      </a:lvl1pPr>
      <a:lvl2pPr marL="3429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="0" i="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342900" y="4762500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7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7" r:id="rId2"/>
    <p:sldLayoutId id="2147483909" r:id="rId3"/>
    <p:sldLayoutId id="2147483910" r:id="rId4"/>
    <p:sldLayoutId id="2147483911" r:id="rId5"/>
    <p:sldLayoutId id="2147483912" r:id="rId6"/>
    <p:sldLayoutId id="2147483908" r:id="rId7"/>
  </p:sldLayoutIdLst>
  <p:hf hdr="0" dt="0"/>
  <p:txStyles>
    <p:titleStyle>
      <a:lvl1pPr algn="l" defTabSz="342900" rtl="0" eaLnBrk="1" latinLnBrk="0" hangingPunct="1">
        <a:spcBef>
          <a:spcPct val="0"/>
        </a:spcBef>
        <a:buNone/>
        <a:defRPr sz="1800" b="0" kern="1200">
          <a:solidFill>
            <a:schemeClr val="accent1"/>
          </a:solidFill>
          <a:latin typeface="+mj-lt"/>
          <a:ea typeface="+mj-ea"/>
          <a:cs typeface="Arial"/>
        </a:defRPr>
      </a:lvl1pPr>
    </p:titleStyle>
    <p:bodyStyle>
      <a:lvl1pPr marL="0" indent="0" algn="l" defTabSz="342900" rtl="0" eaLnBrk="1" latinLnBrk="0" hangingPunct="1">
        <a:spcBef>
          <a:spcPts val="600"/>
        </a:spcBef>
        <a:buFont typeface="Arial"/>
        <a:buNone/>
        <a:defRPr sz="1050" b="0" i="0" kern="1200">
          <a:solidFill>
            <a:schemeClr val="accent2"/>
          </a:solidFill>
          <a:latin typeface="Arial"/>
          <a:ea typeface="+mn-ea"/>
          <a:cs typeface="Arial"/>
        </a:defRPr>
      </a:lvl1pPr>
      <a:lvl2pPr marL="0" indent="0" algn="l" defTabSz="342900" rtl="0" eaLnBrk="1" latinLnBrk="0" hangingPunct="1">
        <a:spcBef>
          <a:spcPct val="20000"/>
        </a:spcBef>
        <a:buFont typeface="Arial"/>
        <a:buNone/>
        <a:defRPr sz="10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2pPr>
      <a:lvl3pPr marL="34290" indent="0" algn="l" defTabSz="342900" rtl="0" eaLnBrk="1" latinLnBrk="0" hangingPunct="1">
        <a:spcBef>
          <a:spcPts val="600"/>
        </a:spcBef>
        <a:buFont typeface="Arial"/>
        <a:buNone/>
        <a:defRPr sz="90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7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Verdana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kathycoyle/Data/SNOMED/2212%20PPT%20Template/images/AdobeStock_70171284_NEW.jpg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322" y="1767390"/>
            <a:ext cx="4163378" cy="2716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Concept Inactivation – Findings and proposals to-date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EAG meeting                                            02/06/2020</a:t>
            </a:r>
          </a:p>
          <a:p>
            <a:endParaRPr lang="en-US" sz="135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Anne </a:t>
            </a:r>
            <a:r>
              <a:rPr lang="en-US" sz="1350" dirty="0" err="1">
                <a:solidFill>
                  <a:schemeClr val="bg1"/>
                </a:solidFill>
                <a:latin typeface="Arial"/>
                <a:cs typeface="Arial"/>
              </a:rPr>
              <a:t>Randorff</a:t>
            </a:r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1350" dirty="0" err="1">
                <a:solidFill>
                  <a:schemeClr val="bg1"/>
                </a:solidFill>
                <a:latin typeface="Arial"/>
                <a:cs typeface="Arial"/>
              </a:rPr>
              <a:t>Højen</a:t>
            </a:r>
            <a:endParaRPr lang="en-US" sz="135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Jeremy Rogers</a:t>
            </a: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Jeffrey Pierson</a:t>
            </a: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Brian Carlsen</a:t>
            </a: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Paul Amos		</a:t>
            </a:r>
          </a:p>
        </p:txBody>
      </p:sp>
      <p:pic>
        <p:nvPicPr>
          <p:cNvPr id="10" name="Picture Placeholder 5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4" t="1" r="35402" b="204"/>
          <a:stretch/>
        </p:blipFill>
        <p:spPr>
          <a:xfrm>
            <a:off x="4803229" y="1097203"/>
            <a:ext cx="2054771" cy="40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8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7AB1E-067F-0240-8095-01FED73A1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– Including</a:t>
            </a:r>
            <a:br>
              <a:rPr lang="en-US" dirty="0"/>
            </a:br>
            <a:r>
              <a:rPr lang="en-US" dirty="0"/>
              <a:t>“Bring Back LIMITED_COMPONENT”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8BACC-D374-3D49-969D-6B6E4E1EF4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200" dirty="0"/>
              <a:t>It is little wonder that there is both confusion and inconsistency in interpretation and application by authors and dismay by end users:</a:t>
            </a:r>
          </a:p>
          <a:p>
            <a:r>
              <a:rPr lang="en-US" sz="1200" dirty="0"/>
              <a:t>We suggest: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Significantly tighten the definition and expected use for any given inactivation reason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Provide drop down lists to allow authors to be more specific about the reason. For example: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Adoption of the “Due To” editorial policy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Change in meaning due to spelling/grammar error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Mismatch between meaning of FSN and logical definition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Reactivate LIMITED COMPONENT for the inactivation of classification concepts with an option to use an appropriate association – this ensures a consistent approach to dealing with classification concepts historically and going forward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44163-FFBC-084C-8D54-7BABF2A3E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98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3DA55-F9B5-4E4F-A370-B63E7A225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Moved Elsewhere &amp; Pending Move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FFBBB-0D64-5445-ABF2-BF0059218D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These reasons for potential </a:t>
            </a:r>
            <a:r>
              <a:rPr lang="en-US" sz="1200" dirty="0" err="1"/>
              <a:t>inactivations</a:t>
            </a:r>
            <a:r>
              <a:rPr lang="en-US" sz="1200" dirty="0"/>
              <a:t> are considered to be primarily related to movement of concepts between the International Release and Local Editions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Few if any authoring principles are required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It would be helpful to have the option to have a REPLACED_BY or POSSIBLY_EQUIVALENT_TO option, where appropriate, to support those who may have used the concept and are not the receiving entity e.g. O/E &amp; C/O content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However, there is a need to address the management, advice and tooling of the movement of content between editions of SNOMED particularly as we contemplate the concept of movement between: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US" sz="900" dirty="0"/>
              <a:t>SNOMED CT Core Edition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US" sz="900" dirty="0"/>
              <a:t>International Edition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US" sz="900" dirty="0"/>
              <a:t>Community Edition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Perhaps a discussion to be had with the MAG/Release Management Team etc.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11D32-AC2E-9649-8031-D2839F010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981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460CB-6481-E940-9B4E-6F61BB352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F57AD-A3BF-4D46-A313-B03E93531F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sz="1200" dirty="0"/>
              <a:t>CIWG to update existing documentation and flow diagrams following feedback from todays meeting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EAG members to review updated documentation and provide feedback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Final update to documents by CIWG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Wider consultation with Community of Practice – MAG/CMAG/MF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Final update to documentation and flow diagrams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Specification for update to Tooling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Address issues relating to resolving historical </a:t>
            </a:r>
            <a:r>
              <a:rPr lang="en-US" sz="1200" dirty="0" err="1"/>
              <a:t>inactivations</a:t>
            </a:r>
            <a:r>
              <a:rPr lang="en-US" sz="1200" dirty="0"/>
              <a:t>: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Proposal for addressing erroneous historical </a:t>
            </a:r>
            <a:r>
              <a:rPr lang="en-US" sz="1200" dirty="0" err="1"/>
              <a:t>inactivations</a:t>
            </a:r>
            <a:endParaRPr lang="en-US" sz="1200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Proposals and Guidance for resolving incoming historical associations during the inactivation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8F3F7B-70AB-A848-90E9-102CF09DB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104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dobeStock_70171284_NEW.jpg" descr="/Users/kathycoyle/Data/SNOMED/2212 PPT Template/images/AdobeStock_70171284_NEW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137"/>
            <a:ext cx="6858000" cy="24050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1012" y="2657475"/>
            <a:ext cx="2976563" cy="7848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Thank</a:t>
            </a:r>
          </a:p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	you!</a:t>
            </a:r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6195410" y="4754412"/>
            <a:ext cx="330200" cy="282178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291" rtl="0" eaLnBrk="1" latinLnBrk="0" hangingPunct="1">
              <a:defRPr sz="800" b="0" i="0" kern="120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1pPr>
            <a:lvl2pPr marL="457146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8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4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9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5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2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7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0A3129-E875-6648-A0B3-8ABAE574B041}" type="slidenum">
              <a:rPr lang="en-US" sz="600"/>
              <a:pPr/>
              <a:t>13</a:t>
            </a:fld>
            <a:endParaRPr lang="en-US" sz="6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53410" y="4488082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"/>
          <p:cNvSpPr txBox="1">
            <a:spLocks/>
          </p:cNvSpPr>
          <p:nvPr/>
        </p:nvSpPr>
        <p:spPr>
          <a:xfrm>
            <a:off x="358173" y="4164232"/>
            <a:ext cx="6257925" cy="31432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400" b="0" i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2pPr>
            <a:lvl3pPr marL="4572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2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82858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0639"/>
            <a:ext cx="6162675" cy="3156493"/>
          </a:xfrm>
        </p:spPr>
        <p:txBody>
          <a:bodyPr/>
          <a:lstStyle/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pPr marL="342900" indent="-137160">
              <a:lnSpc>
                <a:spcPct val="150000"/>
              </a:lnSpc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Background</a:t>
            </a:r>
          </a:p>
          <a:p>
            <a:pPr marL="342900" indent="-137160">
              <a:lnSpc>
                <a:spcPct val="150000"/>
              </a:lnSpc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Review of historical Inactivation</a:t>
            </a:r>
          </a:p>
          <a:p>
            <a:pPr marL="342900" indent="-137160">
              <a:lnSpc>
                <a:spcPct val="150000"/>
              </a:lnSpc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Overview of Proposed Guidance Documents</a:t>
            </a:r>
          </a:p>
          <a:p>
            <a:pPr marL="342900" indent="-137160">
              <a:lnSpc>
                <a:spcPct val="150000"/>
              </a:lnSpc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Identification of Key Issues</a:t>
            </a:r>
          </a:p>
          <a:p>
            <a:pPr marL="342900" indent="-137160">
              <a:lnSpc>
                <a:spcPct val="150000"/>
              </a:lnSpc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Proposed Next Steps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6714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816058"/>
            <a:ext cx="6172200" cy="1035628"/>
          </a:xfrm>
        </p:spPr>
        <p:txBody>
          <a:bodyPr/>
          <a:lstStyle/>
          <a:p>
            <a:pPr algn="ctr"/>
            <a:r>
              <a:rPr lang="en-US" dirty="0"/>
              <a:t>SNOMED Historical Associations:</a:t>
            </a:r>
            <a:br>
              <a:rPr lang="en-US" dirty="0"/>
            </a:br>
            <a:r>
              <a:rPr lang="en-US" dirty="0"/>
              <a:t>A Quality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10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1D580-B400-8A46-A0AC-1A7F06EBE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Inactivation Reasons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709E5D-E45E-474F-8FA8-11B9C341D2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6169" y="1406988"/>
            <a:ext cx="5802744" cy="321581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Ambiguous Component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Component Moved Elsewhere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Duplicate Component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Erroneous Component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Limited Component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Non-conformance to Editorial Policy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Outdated Component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Pending Move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F964A-80DB-874E-9746-1FB2969EF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94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055FF-B26A-8341-9CDC-1A5BBB7F9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2833431"/>
          </a:xfrm>
        </p:spPr>
        <p:txBody>
          <a:bodyPr/>
          <a:lstStyle/>
          <a:p>
            <a:pPr algn="ctr"/>
            <a:r>
              <a:rPr lang="en-US" dirty="0"/>
              <a:t>Overview of Proposed Guidance Documents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ACB41-1440-C944-A1A1-F6534DEE3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217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5658F-4399-FC4A-A0AF-AE2A11F01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 of some Key 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6C7FC-F92E-D441-B396-57BCFFC4CC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200" dirty="0"/>
              <a:t>What takes Precedence – Fully Specified Name or Logical Definition (Model)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200" dirty="0"/>
              <a:t>Evolving overlap between inactivation reasons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200" dirty="0"/>
              <a:t>Proposed Solutions and Bring back “Limited Component”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200" dirty="0"/>
              <a:t>Component Moved Elsewhere and Pending Move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70FE5-799F-E848-BAB8-1AFDE5166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678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0A299-89CF-774D-A0C6-FA01B757D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takes Precedence – Fully Specified Name or Logical Definition (Model)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F513C-91BC-174F-88C8-07CDDF239F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6713" y="1406988"/>
            <a:ext cx="6172200" cy="3215812"/>
          </a:xfrm>
        </p:spPr>
        <p:txBody>
          <a:bodyPr/>
          <a:lstStyle/>
          <a:p>
            <a:r>
              <a:rPr lang="en-US" sz="1100" dirty="0"/>
              <a:t>For some time we have held that the </a:t>
            </a:r>
            <a:r>
              <a:rPr lang="en-US" sz="1100" b="1" i="1" dirty="0"/>
              <a:t>Fully Specified Name </a:t>
            </a:r>
            <a:r>
              <a:rPr lang="en-US" sz="1100" dirty="0"/>
              <a:t>as the “The Arbiter of Truth” when it comes to portraying the meaning of a concept.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It is what is used to inform the modeling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When displayed without the semantic tag, as the Preferred Term, it is what the clinician sees and may be recorded in the notes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On the basis of the above, we make decisions about inactivation based upon the FSN</a:t>
            </a:r>
          </a:p>
          <a:p>
            <a:r>
              <a:rPr lang="en-US" sz="1100" b="1" i="1" dirty="0"/>
              <a:t>BUT – users may not just be human, they include ‘machines’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We now we promote the use of ECL as the means by which we search and extract content from SNOMED CT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 dirty="0" err="1"/>
              <a:t>Refsets</a:t>
            </a:r>
            <a:r>
              <a:rPr lang="en-US" sz="1100" dirty="0"/>
              <a:t> and decision support may rely on ECL queries to function correctly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 dirty="0"/>
              <a:t>ECL queries rely on correct and complete modeling in order to function correctly</a:t>
            </a:r>
          </a:p>
          <a:p>
            <a:pPr lvl="1" algn="ctr"/>
            <a:r>
              <a:rPr lang="en-US" sz="1100" b="1" i="1" dirty="0"/>
              <a:t>SHOULD WE NOW GIVE AT LEAST EQUAL WEIGHT TO THE MEANING PORTRAYED BY THE FSN AS WELL AS THE LOGICAL DEFINITION OF THE CONCEPT?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E35A5-4EA0-B84F-BA8E-C6A394DF5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948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8785E-03C2-374B-B973-FD15C34A1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Evolving overlap between inactivation reasons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AED7CA-2906-7B4B-AEE5-29FAAC3381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Ambiguous Component – pure ambiguity -&gt; removal of classification categories - &gt; Non-conformance to Editorial Policy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Erroneous Component – spelling, grammar, word order -&gt; clinically incorrect (strain v sprain, incorrect semantic tag)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Non-conformance to Editorial Policy – tendency to a broad interpretation of use!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Editorial Guidance on inactivation of FSN – overlap with Erroneous and non-Conformance to Editorial Policy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C722B-BC8A-7E4F-AD8F-75A18CA6D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148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AC58E-9207-234B-9A1F-0AC7456DF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635432"/>
            <a:ext cx="6172200" cy="771556"/>
          </a:xfrm>
        </p:spPr>
        <p:txBody>
          <a:bodyPr/>
          <a:lstStyle/>
          <a:p>
            <a:r>
              <a:rPr lang="en-US" dirty="0"/>
              <a:t>Overlap between Erroneous Component and Advice on changes to FSNs that do not require concept inactivation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22D0C-6365-CA4D-8AC6-D788828CE7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36027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200" dirty="0"/>
              <a:t>Early use of Erroneous component:</a:t>
            </a:r>
          </a:p>
          <a:p>
            <a:pPr lvl="1">
              <a:spcBef>
                <a:spcPts val="0"/>
              </a:spcBef>
            </a:pPr>
            <a:r>
              <a:rPr lang="en-GB" sz="1100" dirty="0"/>
              <a:t>385448005 Mycoplasma </a:t>
            </a:r>
            <a:r>
              <a:rPr lang="en-GB" sz="1100" dirty="0" err="1"/>
              <a:t>weynonii</a:t>
            </a:r>
            <a:r>
              <a:rPr lang="en-GB" sz="1100" dirty="0"/>
              <a:t> (organism)</a:t>
            </a:r>
          </a:p>
          <a:p>
            <a:pPr lvl="1">
              <a:spcBef>
                <a:spcPts val="0"/>
              </a:spcBef>
            </a:pPr>
            <a:r>
              <a:rPr lang="en-GB" sz="1100" dirty="0"/>
              <a:t>REPLACED BY</a:t>
            </a:r>
          </a:p>
          <a:p>
            <a:pPr lvl="1">
              <a:spcBef>
                <a:spcPts val="0"/>
              </a:spcBef>
            </a:pPr>
            <a:r>
              <a:rPr lang="en-GB" sz="1100" dirty="0"/>
              <a:t>422516008 Mycoplasma </a:t>
            </a:r>
            <a:r>
              <a:rPr lang="en-GB" sz="1100" dirty="0" err="1"/>
              <a:t>wenyonii</a:t>
            </a:r>
            <a:r>
              <a:rPr lang="en-GB" sz="1100" dirty="0"/>
              <a:t> (organism)</a:t>
            </a:r>
          </a:p>
          <a:p>
            <a:r>
              <a:rPr lang="en-GB" sz="1200" dirty="0"/>
              <a:t>Advice regarding the need to inactivate a concept when changing an FSN states: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Minor changes, those changes that do not change the meaning of the FSN, are allowed without inactivation of the concept. They may include:</a:t>
            </a:r>
          </a:p>
          <a:p>
            <a:pPr marL="514350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/>
              <a:t>Changing punctuation</a:t>
            </a:r>
          </a:p>
          <a:p>
            <a:pPr marL="514350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/>
              <a:t>Changing spelling</a:t>
            </a:r>
          </a:p>
          <a:p>
            <a:pPr marL="514350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/>
              <a:t>Replacing an acronym with its expansion (only if it is commonly understood and not ambiguous)</a:t>
            </a:r>
          </a:p>
          <a:p>
            <a:pPr marL="514350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/>
              <a:t>Correcting word order without changing the meaning (only for an error)</a:t>
            </a:r>
          </a:p>
          <a:p>
            <a:pPr marL="514350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/>
              <a:t>Correcting typos</a:t>
            </a:r>
          </a:p>
          <a:p>
            <a:pPr marL="514350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dirty="0"/>
              <a:t>Aligning with editorial policy, e.g. changing </a:t>
            </a:r>
            <a:r>
              <a:rPr lang="en-GB" sz="1100" i="1" dirty="0"/>
              <a:t>appendectomy</a:t>
            </a:r>
            <a:r>
              <a:rPr lang="en-GB" sz="1100" dirty="0"/>
              <a:t> to </a:t>
            </a:r>
            <a:r>
              <a:rPr lang="en-GB" sz="1100" i="1" dirty="0"/>
              <a:t>excision of appendix</a:t>
            </a:r>
          </a:p>
          <a:p>
            <a:pPr marL="514350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100" i="1" dirty="0"/>
              <a:t>Etc.</a:t>
            </a:r>
            <a:endParaRPr lang="en-GB" sz="11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4FB94B-97D6-164A-B9A3-1DB32BEA1B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3183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33F4C1EC-F9AF-504F-8F22-E57A23E993F3}"/>
    </a:ext>
  </a:extLst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569B8454-49A9-A949-B6BB-F8A1A70780D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 - horizontal</Template>
  <TotalTime>2952</TotalTime>
  <Words>860</Words>
  <Application>Microsoft Macintosh PowerPoint</Application>
  <PresentationFormat>Custom</PresentationFormat>
  <Paragraphs>105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Trebuchet MS</vt:lpstr>
      <vt:lpstr>Verdana</vt:lpstr>
      <vt:lpstr>Title slide - horizontal</vt:lpstr>
      <vt:lpstr>Text slide - plain</vt:lpstr>
      <vt:lpstr>PowerPoint Presentation</vt:lpstr>
      <vt:lpstr>Agenda</vt:lpstr>
      <vt:lpstr>SNOMED Historical Associations: A Quality Review</vt:lpstr>
      <vt:lpstr>High Level Inactivation Reasons</vt:lpstr>
      <vt:lpstr>Overview of Proposed Guidance Documents</vt:lpstr>
      <vt:lpstr>Identification of some Key Issues</vt:lpstr>
      <vt:lpstr>What takes Precedence – Fully Specified Name or Logical Definition (Model)</vt:lpstr>
      <vt:lpstr>Evolving overlap between inactivation reasons</vt:lpstr>
      <vt:lpstr>Overlap between Erroneous Component and Advice on changes to FSNs that do not require concept inactivation </vt:lpstr>
      <vt:lpstr>Proposed Solution – Including “Bring Back LIMITED_COMPONENT”</vt:lpstr>
      <vt:lpstr>Component Moved Elsewhere &amp; Pending Move</vt:lpstr>
      <vt:lpstr>Proposed Next Steps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Yongsheng Gao</dc:creator>
  <cp:keywords/>
  <dc:description/>
  <cp:lastModifiedBy>Microsoft Office User</cp:lastModifiedBy>
  <cp:revision>117</cp:revision>
  <cp:lastPrinted>2013-09-19T15:32:51Z</cp:lastPrinted>
  <dcterms:created xsi:type="dcterms:W3CDTF">2020-03-27T14:13:15Z</dcterms:created>
  <dcterms:modified xsi:type="dcterms:W3CDTF">2020-06-02T18:41:18Z</dcterms:modified>
  <cp:category/>
</cp:coreProperties>
</file>