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2">
  <p:sldMasterIdLst>
    <p:sldMasterId id="2147483648" r:id="rId1"/>
    <p:sldMasterId id="2147483668" r:id="rId2"/>
  </p:sldMasterIdLst>
  <p:sldIdLst>
    <p:sldId id="256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827D6-DCF8-4E21-B6EA-9A5613074112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2/10/2018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01D0E-7C76-44FD-9160-469A0F15FD33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9050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827D6-DCF8-4E21-B6EA-9A5613074112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2/10/2018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01D0E-7C76-44FD-9160-469A0F15FD33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7926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827D6-DCF8-4E21-B6EA-9A5613074112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2/10/2018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01D0E-7C76-44FD-9160-469A0F15FD33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97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827D6-DCF8-4E21-B6EA-9A5613074112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2/10/2018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01D0E-7C76-44FD-9160-469A0F15FD33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2551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827D6-DCF8-4E21-B6EA-9A5613074112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2/10/2018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01D0E-7C76-44FD-9160-469A0F15FD33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9943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827D6-DCF8-4E21-B6EA-9A5613074112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2/10/2018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01D0E-7C76-44FD-9160-469A0F15FD33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3461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827D6-DCF8-4E21-B6EA-9A5613074112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2/10/2018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01D0E-7C76-44FD-9160-469A0F15FD33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5321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827D6-DCF8-4E21-B6EA-9A5613074112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2/10/2018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01D0E-7C76-44FD-9160-469A0F15FD33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7491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827D6-DCF8-4E21-B6EA-9A5613074112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2/10/2018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01D0E-7C76-44FD-9160-469A0F15FD33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9159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827D6-DCF8-4E21-B6EA-9A5613074112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2/10/2018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01D0E-7C76-44FD-9160-469A0F15FD33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8736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827D6-DCF8-4E21-B6EA-9A5613074112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2/10/2018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01D0E-7C76-44FD-9160-469A0F15FD33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741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8FC827D6-DCF8-4E21-B6EA-9A5613074112}" type="datetimeFigureOut">
              <a:rPr lang="nl-BE" smtClean="0">
                <a:solidFill>
                  <a:prstClr val="black">
                    <a:tint val="75000"/>
                  </a:prstClr>
                </a:solidFill>
              </a:rPr>
              <a:pPr defTabSz="914400"/>
              <a:t>2/10/2018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5901D0E-7C76-44FD-9160-469A0F15FD33}" type="slidenum">
              <a:rPr lang="nl-BE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076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0662" y="145961"/>
            <a:ext cx="9664401" cy="1320800"/>
          </a:xfrm>
        </p:spPr>
        <p:txBody>
          <a:bodyPr>
            <a:normAutofit fontScale="90000"/>
          </a:bodyPr>
          <a:lstStyle/>
          <a:p>
            <a:r>
              <a:rPr lang="fr-FR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Etat </a:t>
            </a:r>
            <a:r>
              <a:rPr lang="fr-FR" b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des </a:t>
            </a:r>
            <a:r>
              <a:rPr lang="fr-FR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lieux des traductions </a:t>
            </a:r>
            <a:r>
              <a:rPr lang="fr-FR" b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fr</a:t>
            </a:r>
            <a:r>
              <a:rPr lang="fr-FR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par </a:t>
            </a:r>
            <a:r>
              <a:rPr lang="fr-FR" b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pays – La </a:t>
            </a:r>
            <a:r>
              <a:rPr lang="fr-FR" b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</a:t>
            </a:r>
            <a:r>
              <a:rPr lang="fr-FR" b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elgique</a:t>
            </a:r>
            <a:br>
              <a:rPr lang="fr-FR" b="1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b="1" i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Current status of </a:t>
            </a:r>
            <a:r>
              <a:rPr lang="en-US" b="1" i="1" dirty="0" err="1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fr</a:t>
            </a:r>
            <a:r>
              <a:rPr lang="en-US" b="1" i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translation </a:t>
            </a:r>
            <a:r>
              <a:rPr lang="en-US" b="1" i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projects - Belgium</a:t>
            </a:r>
            <a:endParaRPr lang="nl-B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0662" y="1466761"/>
            <a:ext cx="11346287" cy="5165859"/>
          </a:xfrm>
        </p:spPr>
        <p:txBody>
          <a:bodyPr/>
          <a:lstStyle/>
          <a:p>
            <a:pPr lvl="1">
              <a:buFont typeface="Wingdings" panose="05000000000000000000" pitchFamily="2" charset="2"/>
              <a:buChar char="Ø"/>
            </a:pPr>
            <a:r>
              <a:rPr lang="fr-FR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Etat</a:t>
            </a:r>
            <a:r>
              <a:rPr lang="fr-FR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: non prévu, projeté, actif, arrêté </a:t>
            </a:r>
            <a:r>
              <a:rPr lang="fr-FR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…	- </a:t>
            </a:r>
            <a:r>
              <a:rPr lang="en-US" sz="2400" i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Status: none, planned, active, stopped </a:t>
            </a:r>
            <a:r>
              <a:rPr lang="en-US" sz="2000" i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…</a:t>
            </a:r>
          </a:p>
          <a:p>
            <a:pPr lvl="2">
              <a:buClr>
                <a:srgbClr val="90C226"/>
              </a:buClr>
              <a:buFont typeface="Symbol" panose="05050102010706020507" pitchFamily="18" charset="2"/>
              <a:buChar char=""/>
            </a:pPr>
            <a:r>
              <a:rPr lang="fr-BE" sz="2000" i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release belge (15 mars, 15 septembre 2018): traduction en français </a:t>
            </a:r>
            <a:r>
              <a:rPr lang="fr-BE" sz="2000" b="1" i="1" u="sng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</a:t>
            </a:r>
            <a:r>
              <a:rPr lang="fr-BE" sz="1800" i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BE" sz="2000" i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néerlandais </a:t>
            </a:r>
          </a:p>
          <a:p>
            <a:pPr lvl="3">
              <a:spcBef>
                <a:spcPts val="0"/>
              </a:spcBef>
              <a:buClr>
                <a:srgbClr val="90C226"/>
              </a:buClr>
            </a:pPr>
            <a:r>
              <a:rPr lang="fr-BE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mars 2018		=&gt; 26.814   concepts (26.738 + 76 inactif in sept)   </a:t>
            </a:r>
          </a:p>
          <a:p>
            <a:pPr lvl="3">
              <a:spcBef>
                <a:spcPts val="0"/>
              </a:spcBef>
              <a:buClr>
                <a:srgbClr val="90C226"/>
              </a:buClr>
            </a:pPr>
            <a:r>
              <a:rPr lang="fr-BE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septembre 2018	=&gt;    9.241 concepts  </a:t>
            </a:r>
          </a:p>
          <a:p>
            <a:pPr lvl="3">
              <a:spcBef>
                <a:spcPts val="0"/>
              </a:spcBef>
              <a:buClr>
                <a:srgbClr val="90C226"/>
              </a:buClr>
            </a:pPr>
            <a:r>
              <a:rPr lang="fr-BE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Total 2018		=&gt; 36.055 concepts (35979 + 76 inactif in sept)   </a:t>
            </a:r>
          </a:p>
          <a:p>
            <a:pPr marL="1028700" lvl="3" indent="0">
              <a:spcBef>
                <a:spcPts val="0"/>
              </a:spcBef>
              <a:buNone/>
            </a:pPr>
            <a:endParaRPr lang="fr-BE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nl-BE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8212121"/>
              </p:ext>
            </p:extLst>
          </p:nvPr>
        </p:nvGraphicFramePr>
        <p:xfrm>
          <a:off x="6423163" y="3172351"/>
          <a:ext cx="2926899" cy="2418080"/>
        </p:xfrm>
        <a:graphic>
          <a:graphicData uri="http://schemas.openxmlformats.org/drawingml/2006/table">
            <a:tbl>
              <a:tblPr/>
              <a:tblGrid>
                <a:gridCol w="1739055"/>
                <a:gridCol w="1187844"/>
              </a:tblGrid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hierarchy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BE" sz="1600" b="1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GB" sz="1600" b="1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septembre</a:t>
                      </a:r>
                      <a:endParaRPr lang="en-GB" sz="1600" b="1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disorder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4078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medicinal product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1090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organism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952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product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substance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3112</a:t>
                      </a:r>
                      <a:endParaRPr lang="en-GB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(ALL)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9241</a:t>
                      </a:r>
                      <a:endParaRPr lang="en-GB" sz="16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800" marR="50800" marT="50800" marB="5080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0496301"/>
              </p:ext>
            </p:extLst>
          </p:nvPr>
        </p:nvGraphicFramePr>
        <p:xfrm>
          <a:off x="905758" y="3172351"/>
          <a:ext cx="3511696" cy="3292847"/>
        </p:xfrm>
        <a:graphic>
          <a:graphicData uri="http://schemas.openxmlformats.org/drawingml/2006/table">
            <a:tbl>
              <a:tblPr/>
              <a:tblGrid>
                <a:gridCol w="2612523"/>
                <a:gridCol w="899173"/>
              </a:tblGrid>
              <a:tr h="305616">
                <a:tc>
                  <a:txBody>
                    <a:bodyPr/>
                    <a:lstStyle/>
                    <a:p>
                      <a:pPr marL="171450" marR="0" lvl="1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0C226"/>
                        </a:buClr>
                        <a:buSzPct val="80000"/>
                        <a:buFont typeface="Wingdings 3" charset="2"/>
                        <a:buNone/>
                        <a:tabLst/>
                        <a:defRPr/>
                      </a:pPr>
                      <a:r>
                        <a:rPr kumimoji="0" lang="fr-BE" sz="14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hierarchy</a:t>
                      </a:r>
                      <a:endParaRPr kumimoji="0" lang="fr-BE" sz="14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BE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mars</a:t>
                      </a:r>
                      <a:endParaRPr lang="nl-BE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29787">
                <a:tc>
                  <a:txBody>
                    <a:bodyPr/>
                    <a:lstStyle/>
                    <a:p>
                      <a:pPr algn="l" fontAlgn="b"/>
                      <a:r>
                        <a:rPr lang="nl-BE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core</a:t>
                      </a:r>
                      <a:r>
                        <a:rPr lang="nl-B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metadata concept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B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787">
                <a:tc>
                  <a:txBody>
                    <a:bodyPr/>
                    <a:lstStyle/>
                    <a:p>
                      <a:pPr algn="l" fontAlgn="b"/>
                      <a:r>
                        <a:rPr lang="nl-B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disorder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B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787">
                <a:tc>
                  <a:txBody>
                    <a:bodyPr/>
                    <a:lstStyle/>
                    <a:p>
                      <a:pPr algn="l" fontAlgn="b"/>
                      <a:r>
                        <a:rPr lang="nl-B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environment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B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787">
                <a:tc>
                  <a:txBody>
                    <a:bodyPr/>
                    <a:lstStyle/>
                    <a:p>
                      <a:pPr algn="l" fontAlgn="b"/>
                      <a:r>
                        <a:rPr lang="nl-B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B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787">
                <a:tc>
                  <a:txBody>
                    <a:bodyPr/>
                    <a:lstStyle/>
                    <a:p>
                      <a:pPr algn="l" fontAlgn="b"/>
                      <a:r>
                        <a:rPr lang="nl-B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finding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B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787">
                <a:tc>
                  <a:txBody>
                    <a:bodyPr/>
                    <a:lstStyle/>
                    <a:p>
                      <a:pPr algn="l" fontAlgn="b"/>
                      <a:r>
                        <a:rPr lang="nl-B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foundation metadata concept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B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787">
                <a:tc>
                  <a:txBody>
                    <a:bodyPr/>
                    <a:lstStyle/>
                    <a:p>
                      <a:pPr algn="l" fontAlgn="b"/>
                      <a:r>
                        <a:rPr lang="nl-B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geographic location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B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787">
                <a:tc>
                  <a:txBody>
                    <a:bodyPr/>
                    <a:lstStyle/>
                    <a:p>
                      <a:pPr algn="l" fontAlgn="b"/>
                      <a:r>
                        <a:rPr lang="nl-B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occupation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B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787">
                <a:tc>
                  <a:txBody>
                    <a:bodyPr/>
                    <a:lstStyle/>
                    <a:p>
                      <a:pPr algn="l" fontAlgn="b"/>
                      <a:r>
                        <a:rPr lang="nl-B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organism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B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17120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787">
                <a:tc>
                  <a:txBody>
                    <a:bodyPr/>
                    <a:lstStyle/>
                    <a:p>
                      <a:pPr algn="l" fontAlgn="b"/>
                      <a:r>
                        <a:rPr lang="nl-B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procedure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B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787">
                <a:tc>
                  <a:txBody>
                    <a:bodyPr/>
                    <a:lstStyle/>
                    <a:p>
                      <a:pPr algn="l" fontAlgn="b"/>
                      <a:r>
                        <a:rPr lang="nl-B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regime/therapy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B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787">
                <a:tc>
                  <a:txBody>
                    <a:bodyPr/>
                    <a:lstStyle/>
                    <a:p>
                      <a:pPr algn="l" fontAlgn="b"/>
                      <a:r>
                        <a:rPr lang="nl-B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situation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B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787">
                <a:tc>
                  <a:txBody>
                    <a:bodyPr/>
                    <a:lstStyle/>
                    <a:p>
                      <a:pPr algn="l" fontAlgn="b"/>
                      <a:r>
                        <a:rPr lang="nl-BE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Grand 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BE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26814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491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50"/>
          <p:cNvSpPr>
            <a:spLocks noChangeArrowheads="1"/>
          </p:cNvSpPr>
          <p:nvPr/>
        </p:nvSpPr>
        <p:spPr bwMode="auto">
          <a:xfrm>
            <a:off x="152400" y="124015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/>
            <a:endParaRPr lang="nl-BE">
              <a:solidFill>
                <a:prstClr val="black"/>
              </a:solidFill>
            </a:endParaRPr>
          </a:p>
        </p:txBody>
      </p:sp>
      <p:sp>
        <p:nvSpPr>
          <p:cNvPr id="2050" name="Rectangle 58"/>
          <p:cNvSpPr>
            <a:spLocks noChangeArrowheads="1"/>
          </p:cNvSpPr>
          <p:nvPr/>
        </p:nvSpPr>
        <p:spPr bwMode="auto">
          <a:xfrm>
            <a:off x="152400" y="124015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495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495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495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495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495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495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495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495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4954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lang="nl-BE" altLang="nl-BE" sz="800" smtClean="0">
                <a:solidFill>
                  <a:prstClr val="black"/>
                </a:solidFill>
              </a:rPr>
              <a:t/>
            </a:r>
            <a:br>
              <a:rPr lang="nl-BE" altLang="nl-BE" sz="800" smtClean="0">
                <a:solidFill>
                  <a:prstClr val="black"/>
                </a:solidFill>
              </a:rPr>
            </a:br>
            <a:endParaRPr lang="nl-BE" altLang="nl-BE" smtClean="0">
              <a:solidFill>
                <a:prstClr val="black"/>
              </a:solidFill>
            </a:endParaRPr>
          </a:p>
          <a:p>
            <a:pPr defTabSz="914400"/>
            <a:r>
              <a:rPr lang="nl-BE" altLang="nl-BE" sz="1100" smtClean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nl-BE" altLang="nl-BE" sz="800" smtClean="0">
              <a:solidFill>
                <a:prstClr val="black"/>
              </a:solidFill>
            </a:endParaRPr>
          </a:p>
          <a:p>
            <a:pPr defTabSz="914400"/>
            <a:endParaRPr lang="nl-BE" altLang="nl-BE" smtClean="0">
              <a:solidFill>
                <a:prstClr val="black"/>
              </a:solidFill>
            </a:endParaRPr>
          </a:p>
        </p:txBody>
      </p:sp>
      <p:sp>
        <p:nvSpPr>
          <p:cNvPr id="2048" name="Rectangle 49"/>
          <p:cNvSpPr>
            <a:spLocks noChangeArrowheads="1"/>
          </p:cNvSpPr>
          <p:nvPr/>
        </p:nvSpPr>
        <p:spPr bwMode="auto">
          <a:xfrm>
            <a:off x="152400" y="6352029"/>
            <a:ext cx="184731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BE" altLang="nl-BE" sz="900" i="1" dirty="0" smtClean="0">
                <a:solidFill>
                  <a:srgbClr val="44546A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fr-BE" altLang="nl-BE" sz="900" i="1" dirty="0" smtClean="0">
                <a:solidFill>
                  <a:srgbClr val="44546A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fr-BE" altLang="nl-BE" sz="800" dirty="0" smtClean="0">
              <a:solidFill>
                <a:prstClr val="black"/>
              </a:solidFill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BE" altLang="nl-BE" dirty="0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5898524" y="1040305"/>
            <a:ext cx="3876541" cy="61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BE" altLang="nl-BE" sz="2000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Réutiliser les traductions existantes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BE" altLang="nl-BE" sz="2000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Pré-traductions</a:t>
            </a:r>
            <a:endParaRPr lang="fr-BE" altLang="nl-BE" sz="2000" dirty="0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6695672" y="2139828"/>
            <a:ext cx="2276475" cy="61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BE" altLang="nl-BE" sz="2000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1ère </a:t>
            </a:r>
            <a:r>
              <a:rPr lang="fr-BE" altLang="nl-BE" sz="2000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validation</a:t>
            </a:r>
            <a:endParaRPr lang="fr-BE" altLang="nl-BE" sz="2000" dirty="0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1171960" y="4134118"/>
            <a:ext cx="2276475" cy="9916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BE" altLang="nl-BE" sz="2000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Consolidation par coordinateur / équipe d'experts</a:t>
            </a:r>
            <a:endParaRPr lang="fr-BE" altLang="nl-BE" sz="2000" dirty="0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6695675" y="4998513"/>
            <a:ext cx="2276475" cy="61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BE" altLang="nl-BE" sz="2000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Contrôle linguistique</a:t>
            </a:r>
            <a:endParaRPr lang="fr-BE" altLang="nl-BE" sz="2000" dirty="0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29" name="Text Box 8"/>
          <p:cNvSpPr txBox="1">
            <a:spLocks noChangeArrowheads="1"/>
          </p:cNvSpPr>
          <p:nvPr/>
        </p:nvSpPr>
        <p:spPr bwMode="auto">
          <a:xfrm>
            <a:off x="4581993" y="6046297"/>
            <a:ext cx="6503831" cy="612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BE" altLang="nl-BE" sz="2000" dirty="0" smtClean="0">
                <a:solidFill>
                  <a:prstClr val="black"/>
                </a:solidFill>
                <a:latin typeface="Arial" panose="020B0604020202020204" pitchFamily="34" charset="0"/>
              </a:rPr>
              <a:t>Préparation et tests d'acceptation pour le release</a:t>
            </a:r>
          </a:p>
        </p:txBody>
      </p:sp>
      <p:sp>
        <p:nvSpPr>
          <p:cNvPr id="30" name="Text Box 9"/>
          <p:cNvSpPr txBox="1">
            <a:spLocks noChangeArrowheads="1"/>
          </p:cNvSpPr>
          <p:nvPr/>
        </p:nvSpPr>
        <p:spPr bwMode="auto">
          <a:xfrm>
            <a:off x="6695673" y="76717"/>
            <a:ext cx="2276475" cy="612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rgbClr val="00B0F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BE" altLang="nl-BE" sz="2000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Sélection de concepts</a:t>
            </a:r>
            <a:endParaRPr lang="fr-BE" altLang="nl-BE" sz="2000" dirty="0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cxnSp>
        <p:nvCxnSpPr>
          <p:cNvPr id="37" name="Straight Arrow Connector 36"/>
          <p:cNvCxnSpPr>
            <a:stCxn id="24" idx="2"/>
            <a:endCxn id="25" idx="0"/>
          </p:cNvCxnSpPr>
          <p:nvPr/>
        </p:nvCxnSpPr>
        <p:spPr>
          <a:xfrm flipH="1">
            <a:off x="7833910" y="1652305"/>
            <a:ext cx="2885" cy="487523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25" idx="2"/>
            <a:endCxn id="2" idx="0"/>
          </p:cNvCxnSpPr>
          <p:nvPr/>
        </p:nvCxnSpPr>
        <p:spPr>
          <a:xfrm>
            <a:off x="7833910" y="2751828"/>
            <a:ext cx="14323" cy="63454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2" idx="2"/>
            <a:endCxn id="28" idx="0"/>
          </p:cNvCxnSpPr>
          <p:nvPr/>
        </p:nvCxnSpPr>
        <p:spPr>
          <a:xfrm flipH="1">
            <a:off x="7833913" y="4411612"/>
            <a:ext cx="14320" cy="586901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42" name="Elbow Connector 41"/>
          <p:cNvCxnSpPr>
            <a:stCxn id="27" idx="2"/>
            <a:endCxn id="28" idx="1"/>
          </p:cNvCxnSpPr>
          <p:nvPr/>
        </p:nvCxnSpPr>
        <p:spPr>
          <a:xfrm rot="16200000" flipH="1">
            <a:off x="4413576" y="3022413"/>
            <a:ext cx="178721" cy="4385477"/>
          </a:xfrm>
          <a:prstGeom prst="bentConnector2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Elbow Connector 62"/>
          <p:cNvCxnSpPr>
            <a:stCxn id="2" idx="1"/>
            <a:endCxn id="27" idx="0"/>
          </p:cNvCxnSpPr>
          <p:nvPr/>
        </p:nvCxnSpPr>
        <p:spPr>
          <a:xfrm rot="10800000" flipV="1">
            <a:off x="2310199" y="3898990"/>
            <a:ext cx="4069843" cy="235128"/>
          </a:xfrm>
          <a:prstGeom prst="bentConnector2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974207" y="2785968"/>
            <a:ext cx="42451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BE" altLang="nl-BE" sz="2000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-Choix / correction / ajout de termes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BE" altLang="nl-BE" sz="2000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-Choix du terme préféré (PT)</a:t>
            </a:r>
            <a:endParaRPr lang="fr-BE" altLang="nl-BE" sz="20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974207" y="5607637"/>
            <a:ext cx="3732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BE" altLang="nl-BE" sz="2000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-Validation linguistique: OK</a:t>
            </a:r>
            <a:endParaRPr lang="fr-BE" altLang="nl-BE" sz="20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189409" y="3516304"/>
            <a:ext cx="4039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BE" altLang="nl-BE" sz="20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-pas </a:t>
            </a:r>
            <a:r>
              <a:rPr lang="fr-BE" altLang="nl-BE" sz="2000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d'accord: remarque/alternative</a:t>
            </a:r>
            <a:endParaRPr lang="fr-BE" altLang="nl-BE" sz="20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948153" y="4440278"/>
            <a:ext cx="34683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BE" altLang="nl-BE" sz="2000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 OK</a:t>
            </a:r>
            <a:endParaRPr lang="fr-BE" altLang="nl-BE" sz="20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948153" y="1723281"/>
            <a:ext cx="34683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BE" altLang="nl-BE" sz="2000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-Proposition de termes</a:t>
            </a:r>
            <a:endParaRPr lang="fr-BE" altLang="nl-BE" sz="20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6" name="Straight Arrow Connector 45"/>
          <p:cNvCxnSpPr>
            <a:stCxn id="28" idx="2"/>
            <a:endCxn id="29" idx="0"/>
          </p:cNvCxnSpPr>
          <p:nvPr/>
        </p:nvCxnSpPr>
        <p:spPr>
          <a:xfrm flipH="1">
            <a:off x="7833909" y="5610513"/>
            <a:ext cx="4" cy="435784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65" name="Straight Arrow Connector 64"/>
          <p:cNvCxnSpPr>
            <a:stCxn id="30" idx="2"/>
            <a:endCxn id="24" idx="0"/>
          </p:cNvCxnSpPr>
          <p:nvPr/>
        </p:nvCxnSpPr>
        <p:spPr>
          <a:xfrm>
            <a:off x="7833911" y="688717"/>
            <a:ext cx="2884" cy="351588"/>
          </a:xfrm>
          <a:prstGeom prst="straightConnector1">
            <a:avLst/>
          </a:prstGeom>
          <a:ln w="381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lowchart: Decision 1"/>
          <p:cNvSpPr/>
          <p:nvPr/>
        </p:nvSpPr>
        <p:spPr>
          <a:xfrm>
            <a:off x="6380041" y="3386368"/>
            <a:ext cx="2936383" cy="1025244"/>
          </a:xfrm>
          <a:prstGeom prst="flowChartDecision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BE" altLang="nl-BE" sz="2000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2ème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BE" altLang="nl-BE" sz="2000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validation </a:t>
            </a:r>
            <a:endParaRPr lang="fr-BE" altLang="nl-BE" sz="2000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49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87935" y="228600"/>
            <a:ext cx="11570475" cy="6284890"/>
          </a:xfrm>
        </p:spPr>
        <p:txBody>
          <a:bodyPr>
            <a:normAutofit fontScale="85000" lnSpcReduction="20000"/>
          </a:bodyPr>
          <a:lstStyle/>
          <a:p>
            <a:pPr lvl="1">
              <a:buFont typeface="Symbol" panose="05050102010706020507" pitchFamily="18" charset="2"/>
              <a:buChar char=""/>
            </a:pPr>
            <a:r>
              <a:rPr lang="fr-FR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Périmètre </a:t>
            </a:r>
            <a:r>
              <a:rPr lang="fr-FR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et cas d’usage cibles 			</a:t>
            </a:r>
            <a:r>
              <a:rPr lang="fr-FR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 </a:t>
            </a:r>
            <a:r>
              <a:rPr lang="en-US" sz="2400" i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Scope and target use cases</a:t>
            </a:r>
            <a:endParaRPr lang="nl-BE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buFont typeface="Wingdings" panose="05000000000000000000" pitchFamily="2" charset="2"/>
              <a:buChar char="Ø"/>
            </a:pPr>
            <a:r>
              <a:rPr lang="fr-FR" sz="20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Plan E-SANTE (SNOMED CT, LOINC) </a:t>
            </a:r>
            <a:r>
              <a:rPr lang="fr-FR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(FHIR) </a:t>
            </a:r>
            <a:r>
              <a:rPr lang="fr-FR" sz="19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BMUC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fr-FR" sz="20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EPD (Hôpital)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fr-FR" sz="20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CEF</a:t>
            </a:r>
          </a:p>
          <a:p>
            <a:pPr lvl="2">
              <a:buFont typeface="Wingdings" panose="05000000000000000000" pitchFamily="2" charset="2"/>
              <a:buChar char="Ø"/>
            </a:pPr>
            <a:endParaRPr lang="fr-FR" dirty="0" smtClean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1">
              <a:buFont typeface="Symbol" panose="05050102010706020507" pitchFamily="18" charset="2"/>
              <a:buChar char=""/>
            </a:pPr>
            <a:r>
              <a:rPr lang="fr-FR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Coopérations </a:t>
            </a:r>
            <a:r>
              <a:rPr lang="fr-FR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existantes  			</a:t>
            </a:r>
            <a:r>
              <a:rPr lang="fr-FR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	- </a:t>
            </a:r>
            <a:r>
              <a:rPr lang="en-US" sz="2400" i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Existing cooperation links</a:t>
            </a:r>
            <a:endParaRPr lang="nl-BE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buFont typeface="Wingdings" panose="05000000000000000000" pitchFamily="2" charset="2"/>
              <a:buChar char="Ø"/>
            </a:pPr>
            <a:r>
              <a:rPr lang="fr-FR" sz="20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NICTIZ</a:t>
            </a:r>
          </a:p>
          <a:p>
            <a:pPr lvl="2">
              <a:buFont typeface="Symbol" panose="05050102010706020507" pitchFamily="18" charset="2"/>
              <a:buChar char=""/>
            </a:pPr>
            <a:endParaRPr lang="fr-FR" dirty="0" smtClean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1">
              <a:buFont typeface="Symbol" panose="05050102010706020507" pitchFamily="18" charset="2"/>
              <a:buChar char=""/>
            </a:pPr>
            <a:r>
              <a:rPr lang="fr-FR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Cadre </a:t>
            </a:r>
            <a:r>
              <a:rPr lang="fr-FR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linguistique et éditorial existant 	</a:t>
            </a:r>
            <a:r>
              <a:rPr lang="fr-FR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</a:t>
            </a:r>
            <a:r>
              <a:rPr lang="en-US" sz="2400" i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 </a:t>
            </a:r>
            <a:r>
              <a:rPr lang="en-US" sz="2400" i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Existing linguistic and editorial guidelines</a:t>
            </a:r>
            <a:endParaRPr lang="nl-BE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buFont typeface="Wingdings" panose="05000000000000000000" pitchFamily="2" charset="2"/>
              <a:buChar char="Ø"/>
            </a:pPr>
            <a:r>
              <a:rPr lang="fr-FR" sz="20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Octobre 2018: </a:t>
            </a:r>
            <a:r>
              <a:rPr lang="fr-FR" altLang="zh-CN" sz="2000" dirty="0">
                <a:solidFill>
                  <a:srgbClr val="4472C4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DIRECTIVES POUR LA TRADUCTION DE SNOMED CT® EN FRANÇAIS POUR LA BELGIQUE</a:t>
            </a:r>
            <a:endParaRPr lang="fr-FR" altLang="zh-CN" sz="20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1714500" lvl="3" indent="-342900">
              <a:buFont typeface="+mj-lt"/>
              <a:buAutoNum type="arabicPeriod"/>
            </a:pPr>
            <a:r>
              <a:rPr lang="fr-FR" sz="1700" dirty="0">
                <a:solidFill>
                  <a:schemeClr val="tx1"/>
                </a:solidFill>
                <a:latin typeface="Calibri" panose="020F0502020204030204" pitchFamily="34" charset="0"/>
              </a:rPr>
              <a:t>À propos de SNOMED CT</a:t>
            </a:r>
            <a:r>
              <a:rPr lang="fr-FR" sz="1700" baseline="30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®</a:t>
            </a:r>
          </a:p>
          <a:p>
            <a:pPr marL="1714500" lvl="3" indent="-342900">
              <a:buFont typeface="+mj-lt"/>
              <a:buAutoNum type="arabicPeriod"/>
            </a:pPr>
            <a:r>
              <a:rPr lang="fr-FR" sz="1700" dirty="0">
                <a:solidFill>
                  <a:schemeClr val="tx1"/>
                </a:solidFill>
                <a:latin typeface="Calibri" panose="020F0502020204030204" pitchFamily="34" charset="0"/>
              </a:rPr>
              <a:t>Directives pour la traduction de SNOMED CT</a:t>
            </a:r>
            <a:endParaRPr lang="nl-BE" sz="17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1714500" lvl="3" indent="-342900">
              <a:buFont typeface="+mj-lt"/>
              <a:buAutoNum type="arabicPeriod"/>
            </a:pPr>
            <a:r>
              <a:rPr lang="fr-FR" sz="1700" dirty="0" smtClean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Règles </a:t>
            </a:r>
            <a:r>
              <a:rPr lang="fr-FR" sz="1700" dirty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linguistiques et de traduction de SNOMED CT en français (</a:t>
            </a:r>
            <a:r>
              <a:rPr lang="fr-FR" sz="1700" dirty="0" smtClean="0"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belge)</a:t>
            </a:r>
          </a:p>
          <a:p>
            <a:pPr lvl="1">
              <a:buFont typeface="Symbol" panose="05050102010706020507" pitchFamily="18" charset="2"/>
              <a:buChar char=""/>
            </a:pPr>
            <a:endParaRPr lang="fr-FR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1">
              <a:buFont typeface="Symbol" panose="05050102010706020507" pitchFamily="18" charset="2"/>
              <a:buChar char=""/>
            </a:pPr>
            <a:r>
              <a:rPr lang="fr-FR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Outils </a:t>
            </a:r>
            <a:r>
              <a:rPr lang="fr-FR" sz="24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utilisés 	 			</a:t>
            </a:r>
            <a:r>
              <a:rPr lang="fr-FR" sz="2400" dirty="0" smtClean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				- </a:t>
            </a:r>
            <a:r>
              <a:rPr lang="en-US" sz="2400" i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Tools </a:t>
            </a:r>
            <a:r>
              <a:rPr lang="en-US" sz="2400" i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used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000" i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Managed Services</a:t>
            </a:r>
            <a:r>
              <a:rPr lang="nl-BE" sz="2000" dirty="0" smtClean="0"/>
              <a:t> </a:t>
            </a:r>
            <a:r>
              <a:rPr lang="nl-BE" sz="2000" i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SNOMED </a:t>
            </a:r>
            <a:r>
              <a:rPr lang="nl-BE" sz="2000" i="1" dirty="0">
                <a:solidFill>
                  <a:srgbClr val="0070C0"/>
                </a:solidFill>
                <a:latin typeface="Calibri" panose="020F0502020204030204" pitchFamily="34" charset="0"/>
              </a:rPr>
              <a:t>International</a:t>
            </a:r>
            <a:endParaRPr lang="en-US" sz="2000" i="1" dirty="0" smtClean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000" i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XTM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000" i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Excel/SAS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fr-BE" sz="2000" i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Cahier de charge pour server de terminologie</a:t>
            </a:r>
          </a:p>
          <a:p>
            <a:pPr lvl="2">
              <a:buFont typeface="Wingdings" panose="05000000000000000000" pitchFamily="2" charset="2"/>
              <a:buChar char="Ø"/>
            </a:pPr>
            <a:endParaRPr lang="nl-BE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56265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127</Words>
  <Application>Microsoft Office PowerPoint</Application>
  <PresentationFormat>Widescreen</PresentationFormat>
  <Paragraphs>85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4" baseType="lpstr">
      <vt:lpstr>Arial</vt:lpstr>
      <vt:lpstr>Calibri</vt:lpstr>
      <vt:lpstr>Calibri Light</vt:lpstr>
      <vt:lpstr>华文新魏</vt:lpstr>
      <vt:lpstr>Symbol</vt:lpstr>
      <vt:lpstr>Times New Roman</vt:lpstr>
      <vt:lpstr>Trebuchet MS</vt:lpstr>
      <vt:lpstr>Wingdings</vt:lpstr>
      <vt:lpstr>Wingdings 3</vt:lpstr>
      <vt:lpstr>Facet</vt:lpstr>
      <vt:lpstr>Office Theme</vt:lpstr>
      <vt:lpstr>Etat des lieux des traductions fr par pays – La Belgique Current status of fr translation projects - Belgium</vt:lpstr>
      <vt:lpstr>PowerPoint Presentation</vt:lpstr>
      <vt:lpstr>PowerPoint Presentation</vt:lpstr>
    </vt:vector>
  </TitlesOfParts>
  <Company>FOD VVL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Mertens Ingrid</dc:creator>
  <cp:lastModifiedBy>Mertens Ingrid</cp:lastModifiedBy>
  <cp:revision>20</cp:revision>
  <dcterms:created xsi:type="dcterms:W3CDTF">2018-09-26T13:12:26Z</dcterms:created>
  <dcterms:modified xsi:type="dcterms:W3CDTF">2018-10-02T11:36:03Z</dcterms:modified>
</cp:coreProperties>
</file>