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1" r:id="rId10"/>
    <p:sldId id="262" r:id="rId11"/>
    <p:sldId id="263" r:id="rId12"/>
    <p:sldId id="266"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B264F97-2D76-44D9-9F30-0F9FAE4638D6}" v="35" dt="2020-01-21T15:25:13.815"/>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128" d="100"/>
          <a:sy n="128" d="100"/>
        </p:scale>
        <p:origin x="456" y="17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ruce J Goldberg" userId="929c9dc6-a6dc-407d-a9bb-3979b4f82f0b" providerId="ADAL" clId="{1B264F97-2D76-44D9-9F30-0F9FAE4638D6}"/>
    <pc:docChg chg="undo custSel addSld modSld">
      <pc:chgData name="Bruce J Goldberg" userId="929c9dc6-a6dc-407d-a9bb-3979b4f82f0b" providerId="ADAL" clId="{1B264F97-2D76-44D9-9F30-0F9FAE4638D6}" dt="2020-01-21T15:25:34.465" v="782" actId="20577"/>
      <pc:docMkLst>
        <pc:docMk/>
      </pc:docMkLst>
      <pc:sldChg chg="modSp add">
        <pc:chgData name="Bruce J Goldberg" userId="929c9dc6-a6dc-407d-a9bb-3979b4f82f0b" providerId="ADAL" clId="{1B264F97-2D76-44D9-9F30-0F9FAE4638D6}" dt="2020-01-20T23:44:05.466" v="125" actId="207"/>
        <pc:sldMkLst>
          <pc:docMk/>
          <pc:sldMk cId="3062932869" sldId="261"/>
        </pc:sldMkLst>
        <pc:spChg chg="mod">
          <ac:chgData name="Bruce J Goldberg" userId="929c9dc6-a6dc-407d-a9bb-3979b4f82f0b" providerId="ADAL" clId="{1B264F97-2D76-44D9-9F30-0F9FAE4638D6}" dt="2020-01-20T23:42:33.697" v="21" actId="20577"/>
          <ac:spMkLst>
            <pc:docMk/>
            <pc:sldMk cId="3062932869" sldId="261"/>
            <ac:spMk id="2" creationId="{E553FE00-48B8-4932-B9F1-E44512E923CE}"/>
          </ac:spMkLst>
        </pc:spChg>
        <pc:spChg chg="mod">
          <ac:chgData name="Bruce J Goldberg" userId="929c9dc6-a6dc-407d-a9bb-3979b4f82f0b" providerId="ADAL" clId="{1B264F97-2D76-44D9-9F30-0F9FAE4638D6}" dt="2020-01-20T23:44:05.466" v="125" actId="207"/>
          <ac:spMkLst>
            <pc:docMk/>
            <pc:sldMk cId="3062932869" sldId="261"/>
            <ac:spMk id="3" creationId="{B55F682D-B6BC-4CA8-87EE-9846086C59CD}"/>
          </ac:spMkLst>
        </pc:spChg>
      </pc:sldChg>
      <pc:sldChg chg="addSp delSp modSp add">
        <pc:chgData name="Bruce J Goldberg" userId="929c9dc6-a6dc-407d-a9bb-3979b4f82f0b" providerId="ADAL" clId="{1B264F97-2D76-44D9-9F30-0F9FAE4638D6}" dt="2020-01-21T15:21:49.946" v="707" actId="478"/>
        <pc:sldMkLst>
          <pc:docMk/>
          <pc:sldMk cId="2014030524" sldId="262"/>
        </pc:sldMkLst>
        <pc:spChg chg="mod">
          <ac:chgData name="Bruce J Goldberg" userId="929c9dc6-a6dc-407d-a9bb-3979b4f82f0b" providerId="ADAL" clId="{1B264F97-2D76-44D9-9F30-0F9FAE4638D6}" dt="2020-01-20T23:44:18.892" v="129" actId="20577"/>
          <ac:spMkLst>
            <pc:docMk/>
            <pc:sldMk cId="2014030524" sldId="262"/>
            <ac:spMk id="2" creationId="{178AE831-A69D-4F1E-AA6C-1479C77D63A5}"/>
          </ac:spMkLst>
        </pc:spChg>
        <pc:spChg chg="mod">
          <ac:chgData name="Bruce J Goldberg" userId="929c9dc6-a6dc-407d-a9bb-3979b4f82f0b" providerId="ADAL" clId="{1B264F97-2D76-44D9-9F30-0F9FAE4638D6}" dt="2020-01-21T15:20:59.630" v="703" actId="20577"/>
          <ac:spMkLst>
            <pc:docMk/>
            <pc:sldMk cId="2014030524" sldId="262"/>
            <ac:spMk id="3" creationId="{D41D722E-C69D-43BD-AF53-463E304688DA}"/>
          </ac:spMkLst>
        </pc:spChg>
        <pc:spChg chg="add del">
          <ac:chgData name="Bruce J Goldberg" userId="929c9dc6-a6dc-407d-a9bb-3979b4f82f0b" providerId="ADAL" clId="{1B264F97-2D76-44D9-9F30-0F9FAE4638D6}" dt="2020-01-21T15:21:44.960" v="705" actId="478"/>
          <ac:spMkLst>
            <pc:docMk/>
            <pc:sldMk cId="2014030524" sldId="262"/>
            <ac:spMk id="4" creationId="{39078328-2B17-4370-8FFC-06231E9FF7C5}"/>
          </ac:spMkLst>
        </pc:spChg>
        <pc:spChg chg="add mod">
          <ac:chgData name="Bruce J Goldberg" userId="929c9dc6-a6dc-407d-a9bb-3979b4f82f0b" providerId="ADAL" clId="{1B264F97-2D76-44D9-9F30-0F9FAE4638D6}" dt="2020-01-21T15:21:31.481" v="704" actId="20577"/>
          <ac:spMkLst>
            <pc:docMk/>
            <pc:sldMk cId="2014030524" sldId="262"/>
            <ac:spMk id="5" creationId="{9BDEDF97-07B2-43A7-9FCD-3C20768FFD55}"/>
          </ac:spMkLst>
        </pc:spChg>
        <pc:spChg chg="add del mod">
          <ac:chgData name="Bruce J Goldberg" userId="929c9dc6-a6dc-407d-a9bb-3979b4f82f0b" providerId="ADAL" clId="{1B264F97-2D76-44D9-9F30-0F9FAE4638D6}" dt="2020-01-21T15:21:49.946" v="707" actId="478"/>
          <ac:spMkLst>
            <pc:docMk/>
            <pc:sldMk cId="2014030524" sldId="262"/>
            <ac:spMk id="6" creationId="{20474C86-5B5E-472E-9721-C2B86838D707}"/>
          </ac:spMkLst>
        </pc:spChg>
      </pc:sldChg>
      <pc:sldChg chg="modSp add">
        <pc:chgData name="Bruce J Goldberg" userId="929c9dc6-a6dc-407d-a9bb-3979b4f82f0b" providerId="ADAL" clId="{1B264F97-2D76-44D9-9F30-0F9FAE4638D6}" dt="2020-01-21T15:25:34.465" v="782" actId="20577"/>
        <pc:sldMkLst>
          <pc:docMk/>
          <pc:sldMk cId="723044497" sldId="263"/>
        </pc:sldMkLst>
        <pc:spChg chg="mod">
          <ac:chgData name="Bruce J Goldberg" userId="929c9dc6-a6dc-407d-a9bb-3979b4f82f0b" providerId="ADAL" clId="{1B264F97-2D76-44D9-9F30-0F9FAE4638D6}" dt="2020-01-20T23:53:27.523" v="465" actId="20577"/>
          <ac:spMkLst>
            <pc:docMk/>
            <pc:sldMk cId="723044497" sldId="263"/>
            <ac:spMk id="2" creationId="{7967B56D-F61F-4D52-AA27-98D97F91D308}"/>
          </ac:spMkLst>
        </pc:spChg>
        <pc:spChg chg="mod">
          <ac:chgData name="Bruce J Goldberg" userId="929c9dc6-a6dc-407d-a9bb-3979b4f82f0b" providerId="ADAL" clId="{1B264F97-2D76-44D9-9F30-0F9FAE4638D6}" dt="2020-01-21T15:25:34.465" v="782" actId="20577"/>
          <ac:spMkLst>
            <pc:docMk/>
            <pc:sldMk cId="723044497" sldId="263"/>
            <ac:spMk id="3" creationId="{E5516B1E-2F9A-4911-8E3D-861BA94898C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711A85-A399-4527-8784-EAE12A720B0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0E4B4ABF-E3CD-4993-B675-C4E1F6D6126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EDAEB435-31C2-4DBD-9F89-C1677EDD946A}"/>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5958E9B7-6077-4A0B-A386-FCE4576DB7B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6DB8AA9-6873-4FFB-A3ED-2C2851936B19}"/>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3972438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4B01CA-EE16-4654-AD88-2869F899FEF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F692478-5211-4275-BD72-6D2DAC57A6B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3F9DB8-E145-4C99-9EEA-CBD4E063D31D}"/>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4B16EF9D-D367-4091-B197-24A9B95F656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7464FA-D51B-4EF1-93FC-A1959153603D}"/>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1005942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F3CFDC5-AE7A-4027-A602-2B28DA74351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E8E7419B-DB4B-4786-9C09-5C7D5BDE322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73F521C-1762-4E2B-AC43-8DE7BF2F2745}"/>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3005932C-E495-4B48-9238-14294A05812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CF10954-7461-4085-993E-17369DB3C29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743347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922093-707A-451A-9A6A-A7A611B6135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BCE8D58-5B3F-43AC-832E-2100DA8F451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A092829-32D3-4CE7-85E0-842E00D63ADC}"/>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B81A3F6D-6A94-4BC1-A86D-D6030A9B494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1E50517-8010-45C7-9888-E6D342DA03EB}"/>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0028995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0F97E5-624A-4659-9FD2-C99095F26FA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3DD4E33D-A183-4861-8E14-31C6285D050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E213B2D-4337-4592-8CD1-6C466B02BA71}"/>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E72D996B-28E1-4CD1-BACD-EC71D79EAC0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3A360-27F3-4246-BF41-1B74CF72B9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0329684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060865-4C3D-4C67-B3D3-2C7035399C7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430B5B41-7E9E-4B2F-9166-5453B45B4FF3}"/>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2EFD719-FAE3-4D8B-A2CC-8DA6135061E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CAB394B-570A-43DB-BF65-DCB76061ED32}"/>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6" name="Footer Placeholder 5">
            <a:extLst>
              <a:ext uri="{FF2B5EF4-FFF2-40B4-BE49-F238E27FC236}">
                <a16:creationId xmlns:a16="http://schemas.microsoft.com/office/drawing/2014/main" id="{EEFC4617-5756-49CB-8ED9-975B5CE1450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9B9965D-9CDB-4D6F-AB27-ACDF86962A6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6571833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B404B-00A7-44A3-9D1A-3C2F4825290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F30BB744-0DC7-4CAC-85A6-347F98CC450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339D560-5364-411A-819D-91ED58241B8C}"/>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BEEBE66-EE7C-41D2-A5BC-4CE530D5BE3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4BA59BB-C135-4A51-89A2-6A74D4283CE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60EF6EB-F05A-46E7-B1D2-291B5430046F}"/>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8" name="Footer Placeholder 7">
            <a:extLst>
              <a:ext uri="{FF2B5EF4-FFF2-40B4-BE49-F238E27FC236}">
                <a16:creationId xmlns:a16="http://schemas.microsoft.com/office/drawing/2014/main" id="{3A761E33-85DC-4FFA-A66C-56A395DB6F8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9DBFC734-7E44-40CD-8873-B5E310C3209C}"/>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42679655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00FCE8-00E8-415B-B446-005141328FD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FCE4F738-58B6-40D2-9278-E8E6C06EA19A}"/>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4" name="Footer Placeholder 3">
            <a:extLst>
              <a:ext uri="{FF2B5EF4-FFF2-40B4-BE49-F238E27FC236}">
                <a16:creationId xmlns:a16="http://schemas.microsoft.com/office/drawing/2014/main" id="{D1357979-B6C8-46C5-A98F-879923F67A36}"/>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A5D6FE0-48A7-4080-AFDB-4D3A82498606}"/>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36507365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77A256-0AC3-4D35-962C-3D00B345BC96}"/>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3" name="Footer Placeholder 2">
            <a:extLst>
              <a:ext uri="{FF2B5EF4-FFF2-40B4-BE49-F238E27FC236}">
                <a16:creationId xmlns:a16="http://schemas.microsoft.com/office/drawing/2014/main" id="{71524B7E-0C83-411C-88D3-764C3592DDF7}"/>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7E5BC5E-3DFE-4345-BDDA-D6DFE909E123}"/>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865203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141B1A-47E1-48AA-A1A8-03F8EB22A30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D1B4458F-2CA7-48D8-8DF4-D8F6349ED80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E2CCE80B-777C-493C-9009-E762CE4C789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6786EFE-8E14-4F66-85D3-17C20E4115F7}"/>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6" name="Footer Placeholder 5">
            <a:extLst>
              <a:ext uri="{FF2B5EF4-FFF2-40B4-BE49-F238E27FC236}">
                <a16:creationId xmlns:a16="http://schemas.microsoft.com/office/drawing/2014/main" id="{0F9BC114-8A38-46B8-9B2F-2DE0584BB2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FB55E5F-344B-4C23-8DAC-CFD4B0C49C2A}"/>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5631829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79029E-40A2-4D07-B227-06D93856C96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6EA0317-1645-418A-8361-D499C951B40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0655F15A-892C-4D53-BB2E-7D69963B48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2F64F0-2999-4497-A3BA-8710CB1117AC}"/>
              </a:ext>
            </a:extLst>
          </p:cNvPr>
          <p:cNvSpPr>
            <a:spLocks noGrp="1"/>
          </p:cNvSpPr>
          <p:nvPr>
            <p:ph type="dt" sz="half" idx="10"/>
          </p:nvPr>
        </p:nvSpPr>
        <p:spPr/>
        <p:txBody>
          <a:bodyPr/>
          <a:lstStyle/>
          <a:p>
            <a:fld id="{2DA83EA6-B8AE-4497-A0F5-5809A475D783}" type="datetimeFigureOut">
              <a:rPr lang="en-US" smtClean="0"/>
              <a:t>2/26/20</a:t>
            </a:fld>
            <a:endParaRPr lang="en-US"/>
          </a:p>
        </p:txBody>
      </p:sp>
      <p:sp>
        <p:nvSpPr>
          <p:cNvPr id="6" name="Footer Placeholder 5">
            <a:extLst>
              <a:ext uri="{FF2B5EF4-FFF2-40B4-BE49-F238E27FC236}">
                <a16:creationId xmlns:a16="http://schemas.microsoft.com/office/drawing/2014/main" id="{EF8DA8BF-0608-490B-A865-4FFA8C6DAEA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8772D66-468A-44C2-9D22-53DA6D382CA5}"/>
              </a:ext>
            </a:extLst>
          </p:cNvPr>
          <p:cNvSpPr>
            <a:spLocks noGrp="1"/>
          </p:cNvSpPr>
          <p:nvPr>
            <p:ph type="sldNum" sz="quarter" idx="12"/>
          </p:nvPr>
        </p:nvSpPr>
        <p:spPr/>
        <p:txBody>
          <a:bodyPr/>
          <a:lstStyle/>
          <a:p>
            <a:fld id="{B9A6469A-A676-4EA7-802C-E44E1C793649}" type="slidenum">
              <a:rPr lang="en-US" smtClean="0"/>
              <a:t>‹#›</a:t>
            </a:fld>
            <a:endParaRPr lang="en-US"/>
          </a:p>
        </p:txBody>
      </p:sp>
    </p:spTree>
    <p:extLst>
      <p:ext uri="{BB962C8B-B14F-4D97-AF65-F5344CB8AC3E}">
        <p14:creationId xmlns:p14="http://schemas.microsoft.com/office/powerpoint/2010/main" val="2207277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1840AD7-51A7-4217-98CC-116E5A9CBCC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7C5DAE1-4C7E-46E6-8BC7-46FA874C96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2690324-9A04-4BED-9DCC-D2D5CBEB503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A83EA6-B8AE-4497-A0F5-5809A475D783}" type="datetimeFigureOut">
              <a:rPr lang="en-US" smtClean="0"/>
              <a:t>2/26/20</a:t>
            </a:fld>
            <a:endParaRPr lang="en-US"/>
          </a:p>
        </p:txBody>
      </p:sp>
      <p:sp>
        <p:nvSpPr>
          <p:cNvPr id="5" name="Footer Placeholder 4">
            <a:extLst>
              <a:ext uri="{FF2B5EF4-FFF2-40B4-BE49-F238E27FC236}">
                <a16:creationId xmlns:a16="http://schemas.microsoft.com/office/drawing/2014/main" id="{1F0291BD-FD13-40E3-961A-7E11E513DD63}"/>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0431380-FF58-4107-B29E-9F3E11F6FB3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A6469A-A676-4EA7-802C-E44E1C793649}" type="slidenum">
              <a:rPr lang="en-US" smtClean="0"/>
              <a:t>‹#›</a:t>
            </a:fld>
            <a:endParaRPr lang="en-US"/>
          </a:p>
        </p:txBody>
      </p:sp>
    </p:spTree>
    <p:extLst>
      <p:ext uri="{BB962C8B-B14F-4D97-AF65-F5344CB8AC3E}">
        <p14:creationId xmlns:p14="http://schemas.microsoft.com/office/powerpoint/2010/main" val="33420981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23FEB0-C2B1-4BF9-8C13-00413818E85D}"/>
              </a:ext>
            </a:extLst>
          </p:cNvPr>
          <p:cNvSpPr>
            <a:spLocks noGrp="1"/>
          </p:cNvSpPr>
          <p:nvPr>
            <p:ph type="ctrTitle"/>
          </p:nvPr>
        </p:nvSpPr>
        <p:spPr/>
        <p:txBody>
          <a:bodyPr/>
          <a:lstStyle/>
          <a:p>
            <a:r>
              <a:rPr lang="en-US" dirty="0"/>
              <a:t>Procedure complications</a:t>
            </a:r>
          </a:p>
        </p:txBody>
      </p:sp>
    </p:spTree>
    <p:extLst>
      <p:ext uri="{BB962C8B-B14F-4D97-AF65-F5344CB8AC3E}">
        <p14:creationId xmlns:p14="http://schemas.microsoft.com/office/powerpoint/2010/main" val="478625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D60FE-ADC6-4CC4-901A-5270D8CB7C25}"/>
              </a:ext>
            </a:extLst>
          </p:cNvPr>
          <p:cNvSpPr>
            <a:spLocks noGrp="1"/>
          </p:cNvSpPr>
          <p:nvPr>
            <p:ph type="title"/>
          </p:nvPr>
        </p:nvSpPr>
        <p:spPr/>
        <p:txBody>
          <a:bodyPr>
            <a:normAutofit fontScale="90000"/>
          </a:bodyPr>
          <a:lstStyle/>
          <a:p>
            <a:br>
              <a:rPr lang="en-US" dirty="0"/>
            </a:br>
            <a:r>
              <a:rPr lang="en-US" dirty="0"/>
              <a:t>Decisions regarding procedure complications from ECE meeting in KL</a:t>
            </a:r>
            <a:br>
              <a:rPr lang="en-US" dirty="0"/>
            </a:br>
            <a:endParaRPr lang="en-US" dirty="0"/>
          </a:p>
        </p:txBody>
      </p:sp>
      <p:sp>
        <p:nvSpPr>
          <p:cNvPr id="3" name="Content Placeholder 2">
            <a:extLst>
              <a:ext uri="{FF2B5EF4-FFF2-40B4-BE49-F238E27FC236}">
                <a16:creationId xmlns:a16="http://schemas.microsoft.com/office/drawing/2014/main" id="{12F9555C-BC98-475C-9F02-4A5018F72C59}"/>
              </a:ext>
            </a:extLst>
          </p:cNvPr>
          <p:cNvSpPr>
            <a:spLocks noGrp="1"/>
          </p:cNvSpPr>
          <p:nvPr>
            <p:ph idx="1"/>
          </p:nvPr>
        </p:nvSpPr>
        <p:spPr/>
        <p:txBody>
          <a:bodyPr>
            <a:normAutofit fontScale="92500" lnSpcReduction="20000"/>
          </a:bodyPr>
          <a:lstStyle/>
          <a:p>
            <a:r>
              <a:rPr lang="en-US" dirty="0"/>
              <a:t>All disorders temporally related to procedures (except surgical procedures) would be considered to have a causal relationship to that procedure and thus be considered to be complications</a:t>
            </a:r>
          </a:p>
          <a:p>
            <a:r>
              <a:rPr lang="en-US" dirty="0"/>
              <a:t>For surgical procedures, an unanticipated outcome temporally related to the surgery would have a parent of 116223007 |Complication (disorder)|but no due to relationship to &lt;&lt;387713003 |Surgical procedure (procedure)|(e.g. postoperative or intraoperative complications) unless specifically stated or implied by the FSN as being due to the surgery.</a:t>
            </a:r>
          </a:p>
          <a:p>
            <a:pPr lvl="1"/>
            <a:r>
              <a:rPr lang="en-US" dirty="0"/>
              <a:t>735923005 |Cataract lens fragments in vitreous of eye due to and following cataract surgery (disorder)|</a:t>
            </a:r>
          </a:p>
          <a:p>
            <a:pPr lvl="1"/>
            <a:r>
              <a:rPr lang="en-US" dirty="0"/>
              <a:t>724867005 |Complication due to and following cosmetic surgery (disorder)|</a:t>
            </a:r>
          </a:p>
          <a:p>
            <a:r>
              <a:rPr lang="en-US" dirty="0"/>
              <a:t>For surgical procedures with an anticipated outcome following surgery, use 362977000 |Sequela (disorder)|as a parent.</a:t>
            </a:r>
          </a:p>
        </p:txBody>
      </p:sp>
    </p:spTree>
    <p:extLst>
      <p:ext uri="{BB962C8B-B14F-4D97-AF65-F5344CB8AC3E}">
        <p14:creationId xmlns:p14="http://schemas.microsoft.com/office/powerpoint/2010/main" val="42000034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6EF243-EEC5-4AB0-A4FA-76EFBF4CE912}"/>
              </a:ext>
            </a:extLst>
          </p:cNvPr>
          <p:cNvSpPr>
            <a:spLocks noGrp="1"/>
          </p:cNvSpPr>
          <p:nvPr>
            <p:ph type="title"/>
          </p:nvPr>
        </p:nvSpPr>
        <p:spPr/>
        <p:txBody>
          <a:bodyPr/>
          <a:lstStyle/>
          <a:p>
            <a:r>
              <a:rPr lang="en-US" dirty="0"/>
              <a:t>Issues</a:t>
            </a:r>
          </a:p>
        </p:txBody>
      </p:sp>
      <p:sp>
        <p:nvSpPr>
          <p:cNvPr id="3" name="Content Placeholder 2">
            <a:extLst>
              <a:ext uri="{FF2B5EF4-FFF2-40B4-BE49-F238E27FC236}">
                <a16:creationId xmlns:a16="http://schemas.microsoft.com/office/drawing/2014/main" id="{4AB8E77D-8F4C-4FA9-84DB-7C50D1FDEC57}"/>
              </a:ext>
            </a:extLst>
          </p:cNvPr>
          <p:cNvSpPr>
            <a:spLocks noGrp="1"/>
          </p:cNvSpPr>
          <p:nvPr>
            <p:ph idx="1"/>
          </p:nvPr>
        </p:nvSpPr>
        <p:spPr/>
        <p:txBody>
          <a:bodyPr>
            <a:normAutofit fontScale="85000" lnSpcReduction="10000"/>
          </a:bodyPr>
          <a:lstStyle/>
          <a:p>
            <a:r>
              <a:rPr lang="en-US" dirty="0"/>
              <a:t>Expected outcomes of non surgical procedures (Disorders that universally occur or occur at a very high frequency following a nonsurgical procedure)</a:t>
            </a:r>
          </a:p>
          <a:p>
            <a:pPr lvl="1"/>
            <a:r>
              <a:rPr lang="en-US" dirty="0"/>
              <a:t>767658000 |Neutropenia due to and following chemotherapy (disorder)|</a:t>
            </a:r>
          </a:p>
          <a:p>
            <a:pPr lvl="1"/>
            <a:r>
              <a:rPr lang="en-US" dirty="0"/>
              <a:t>109257007 |Mucositis following radiation therapy (disorder)|</a:t>
            </a:r>
          </a:p>
          <a:p>
            <a:r>
              <a:rPr lang="en-US" dirty="0"/>
              <a:t>Outcomes that may or may not be due a procedure</a:t>
            </a:r>
          </a:p>
          <a:p>
            <a:pPr lvl="1"/>
            <a:r>
              <a:rPr lang="en-US" dirty="0"/>
              <a:t> 139851000119105 |Anaphylaxis due to allergen immunotherapy (disorder)|.</a:t>
            </a:r>
          </a:p>
          <a:p>
            <a:pPr lvl="2"/>
            <a:r>
              <a:rPr lang="en-US" dirty="0"/>
              <a:t>The disorder can be due to the procedure e.g., the nurse administers a wrong dose or related to allergen exposure prior to the procedure such as exposed to a cat before receiving the treatment. </a:t>
            </a:r>
          </a:p>
          <a:p>
            <a:pPr lvl="1"/>
            <a:r>
              <a:rPr lang="en-US" dirty="0"/>
              <a:t>&lt;&lt; 269295009 |Transplanted organ failure (disorder)|</a:t>
            </a:r>
          </a:p>
          <a:p>
            <a:pPr lvl="2"/>
            <a:r>
              <a:rPr lang="en-US" dirty="0"/>
              <a:t>The failure may have nothing to do with the transplantation procedure but rather to the transplanted organ or the host response</a:t>
            </a:r>
          </a:p>
          <a:p>
            <a:pPr lvl="1"/>
            <a:r>
              <a:rPr lang="en-US" dirty="0"/>
              <a:t>Device complications</a:t>
            </a:r>
          </a:p>
          <a:p>
            <a:pPr lvl="2"/>
            <a:r>
              <a:rPr lang="en-US" dirty="0"/>
              <a:t>&lt;&lt; 473023007 |Complication associated with device (disorder)|</a:t>
            </a:r>
          </a:p>
          <a:p>
            <a:pPr lvl="3"/>
            <a:r>
              <a:rPr lang="en-US" dirty="0"/>
              <a:t>Many of these are not due to the procedure to place the device but rather to intrinsic problems with the device itself</a:t>
            </a:r>
          </a:p>
          <a:p>
            <a:pPr lvl="2"/>
            <a:endParaRPr lang="en-US" dirty="0"/>
          </a:p>
        </p:txBody>
      </p:sp>
    </p:spTree>
    <p:extLst>
      <p:ext uri="{BB962C8B-B14F-4D97-AF65-F5344CB8AC3E}">
        <p14:creationId xmlns:p14="http://schemas.microsoft.com/office/powerpoint/2010/main" val="25815576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639507-3122-404B-A31B-C92EB13EE666}"/>
              </a:ext>
            </a:extLst>
          </p:cNvPr>
          <p:cNvSpPr>
            <a:spLocks noGrp="1"/>
          </p:cNvSpPr>
          <p:nvPr>
            <p:ph type="title"/>
          </p:nvPr>
        </p:nvSpPr>
        <p:spPr/>
        <p:txBody>
          <a:bodyPr>
            <a:normAutofit fontScale="90000"/>
          </a:bodyPr>
          <a:lstStyle/>
          <a:p>
            <a:br>
              <a:rPr lang="en-US" dirty="0"/>
            </a:br>
            <a:r>
              <a:rPr lang="en-US" dirty="0"/>
              <a:t>&lt;&lt; 269295009 |Transplanted organ failure (disorder)|</a:t>
            </a:r>
            <a:br>
              <a:rPr lang="en-US" dirty="0"/>
            </a:br>
            <a:endParaRPr lang="en-US" dirty="0"/>
          </a:p>
        </p:txBody>
      </p:sp>
      <p:pic>
        <p:nvPicPr>
          <p:cNvPr id="4" name="Content Placeholder 3">
            <a:extLst>
              <a:ext uri="{FF2B5EF4-FFF2-40B4-BE49-F238E27FC236}">
                <a16:creationId xmlns:a16="http://schemas.microsoft.com/office/drawing/2014/main" id="{762657B0-F5E5-4DC9-B14B-DFD983038BF3}"/>
              </a:ext>
            </a:extLst>
          </p:cNvPr>
          <p:cNvPicPr>
            <a:picLocks noGrp="1" noChangeAspect="1"/>
          </p:cNvPicPr>
          <p:nvPr>
            <p:ph idx="1"/>
          </p:nvPr>
        </p:nvPicPr>
        <p:blipFill>
          <a:blip r:embed="rId2"/>
          <a:stretch>
            <a:fillRect/>
          </a:stretch>
        </p:blipFill>
        <p:spPr>
          <a:xfrm>
            <a:off x="1797088" y="1825625"/>
            <a:ext cx="8597824" cy="4351338"/>
          </a:xfrm>
          <a:prstGeom prst="rect">
            <a:avLst/>
          </a:prstGeom>
        </p:spPr>
      </p:pic>
      <p:sp>
        <p:nvSpPr>
          <p:cNvPr id="5" name="TextBox 4">
            <a:extLst>
              <a:ext uri="{FF2B5EF4-FFF2-40B4-BE49-F238E27FC236}">
                <a16:creationId xmlns:a16="http://schemas.microsoft.com/office/drawing/2014/main" id="{F50057B8-8591-4992-95E5-9F234C683735}"/>
              </a:ext>
            </a:extLst>
          </p:cNvPr>
          <p:cNvSpPr txBox="1"/>
          <p:nvPr/>
        </p:nvSpPr>
        <p:spPr>
          <a:xfrm>
            <a:off x="5167618" y="4597166"/>
            <a:ext cx="3414320" cy="1384995"/>
          </a:xfrm>
          <a:prstGeom prst="rect">
            <a:avLst/>
          </a:prstGeom>
          <a:noFill/>
        </p:spPr>
        <p:txBody>
          <a:bodyPr wrap="square" rtlCol="0">
            <a:spAutoFit/>
          </a:bodyPr>
          <a:lstStyle/>
          <a:p>
            <a:r>
              <a:rPr lang="en-US" sz="1400" dirty="0"/>
              <a:t>Modeled like a postoperative complication without a due to relationship to 77465005 |Transplantation (procedure)| and 77465005 |Transplantation (procedure)| is not a subtype of 387713003 |Surgical procedure (procedure</a:t>
            </a:r>
          </a:p>
        </p:txBody>
      </p:sp>
    </p:spTree>
    <p:extLst>
      <p:ext uri="{BB962C8B-B14F-4D97-AF65-F5344CB8AC3E}">
        <p14:creationId xmlns:p14="http://schemas.microsoft.com/office/powerpoint/2010/main" val="19441696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1DA8B4-546C-434C-9BE4-627AB349C9B2}"/>
              </a:ext>
            </a:extLst>
          </p:cNvPr>
          <p:cNvSpPr>
            <a:spLocks noGrp="1"/>
          </p:cNvSpPr>
          <p:nvPr>
            <p:ph type="title"/>
          </p:nvPr>
        </p:nvSpPr>
        <p:spPr/>
        <p:txBody>
          <a:bodyPr/>
          <a:lstStyle/>
          <a:p>
            <a:r>
              <a:rPr lang="en-US" dirty="0"/>
              <a:t>19220005 |Complication of implant (disorder)|</a:t>
            </a:r>
          </a:p>
        </p:txBody>
      </p:sp>
      <p:pic>
        <p:nvPicPr>
          <p:cNvPr id="4" name="Content Placeholder 3">
            <a:extLst>
              <a:ext uri="{FF2B5EF4-FFF2-40B4-BE49-F238E27FC236}">
                <a16:creationId xmlns:a16="http://schemas.microsoft.com/office/drawing/2014/main" id="{9E13EE71-778E-460D-984D-98C7429A701E}"/>
              </a:ext>
            </a:extLst>
          </p:cNvPr>
          <p:cNvPicPr>
            <a:picLocks noGrp="1" noChangeAspect="1"/>
          </p:cNvPicPr>
          <p:nvPr>
            <p:ph idx="1"/>
          </p:nvPr>
        </p:nvPicPr>
        <p:blipFill>
          <a:blip r:embed="rId2"/>
          <a:stretch>
            <a:fillRect/>
          </a:stretch>
        </p:blipFill>
        <p:spPr>
          <a:xfrm>
            <a:off x="3062445" y="1825625"/>
            <a:ext cx="6067109" cy="4351338"/>
          </a:xfrm>
          <a:prstGeom prst="rect">
            <a:avLst/>
          </a:prstGeom>
        </p:spPr>
      </p:pic>
    </p:spTree>
    <p:extLst>
      <p:ext uri="{BB962C8B-B14F-4D97-AF65-F5344CB8AC3E}">
        <p14:creationId xmlns:p14="http://schemas.microsoft.com/office/powerpoint/2010/main" val="2989495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53FE00-48B8-4932-B9F1-E44512E923CE}"/>
              </a:ext>
            </a:extLst>
          </p:cNvPr>
          <p:cNvSpPr>
            <a:spLocks noGrp="1"/>
          </p:cNvSpPr>
          <p:nvPr>
            <p:ph type="title"/>
          </p:nvPr>
        </p:nvSpPr>
        <p:spPr/>
        <p:txBody>
          <a:bodyPr/>
          <a:lstStyle/>
          <a:p>
            <a:r>
              <a:rPr lang="en-US" dirty="0"/>
              <a:t>Proposal 1</a:t>
            </a:r>
          </a:p>
        </p:txBody>
      </p:sp>
      <p:sp>
        <p:nvSpPr>
          <p:cNvPr id="3" name="Content Placeholder 2">
            <a:extLst>
              <a:ext uri="{FF2B5EF4-FFF2-40B4-BE49-F238E27FC236}">
                <a16:creationId xmlns:a16="http://schemas.microsoft.com/office/drawing/2014/main" id="{B55F682D-B6BC-4CA8-87EE-9846086C59CD}"/>
              </a:ext>
            </a:extLst>
          </p:cNvPr>
          <p:cNvSpPr>
            <a:spLocks noGrp="1"/>
          </p:cNvSpPr>
          <p:nvPr>
            <p:ph idx="1"/>
          </p:nvPr>
        </p:nvSpPr>
        <p:spPr/>
        <p:txBody>
          <a:bodyPr>
            <a:normAutofit fontScale="92500" lnSpcReduction="20000"/>
          </a:bodyPr>
          <a:lstStyle/>
          <a:p>
            <a:endParaRPr lang="en-US" dirty="0"/>
          </a:p>
          <a:p>
            <a:r>
              <a:rPr lang="en-US" dirty="0"/>
              <a:t>The following represent agreements reached at the April 2017 London meeting</a:t>
            </a:r>
          </a:p>
          <a:p>
            <a:pPr lvl="1"/>
            <a:r>
              <a:rPr lang="en-US" dirty="0"/>
              <a:t>Eliminate the use of complication and sequela in FSNs and model all content using causal and or temporal relationships with FSNs reflecting the ECE naming conventions for combined disorders and disorders with procedures. Complication and sequela can be used as synonyms or perhaps as preferred terms as required.</a:t>
            </a:r>
          </a:p>
          <a:p>
            <a:pPr lvl="2"/>
            <a:r>
              <a:rPr lang="en-US" dirty="0"/>
              <a:t>Guillermo had some reservations about using complication and sequela as synonyms for due to especially for non-English speaking countries.</a:t>
            </a:r>
          </a:p>
          <a:p>
            <a:pPr lvl="1"/>
            <a:r>
              <a:rPr lang="en-US" dirty="0"/>
              <a:t>Model all complications and sequela using the existing editorial guidelines for combined disorders/procedures</a:t>
            </a:r>
          </a:p>
          <a:p>
            <a:pPr lvl="1"/>
            <a:r>
              <a:rPr lang="en-US" dirty="0"/>
              <a:t>116223007 |Complication (disorder)| and 362977000 |Sequela (disorder)| will not be retired due to common usage</a:t>
            </a:r>
          </a:p>
          <a:p>
            <a:pPr lvl="1"/>
            <a:endParaRPr lang="en-US" dirty="0"/>
          </a:p>
          <a:p>
            <a:pPr marL="0" indent="0">
              <a:buNone/>
            </a:pPr>
            <a:r>
              <a:rPr lang="en-US" sz="1900" b="1" dirty="0">
                <a:solidFill>
                  <a:srgbClr val="FF0000"/>
                </a:solidFill>
              </a:rPr>
              <a:t>Above favored by BGO and JCA</a:t>
            </a:r>
          </a:p>
        </p:txBody>
      </p:sp>
    </p:spTree>
    <p:extLst>
      <p:ext uri="{BB962C8B-B14F-4D97-AF65-F5344CB8AC3E}">
        <p14:creationId xmlns:p14="http://schemas.microsoft.com/office/powerpoint/2010/main" val="306293286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8AE831-A69D-4F1E-AA6C-1479C77D63A5}"/>
              </a:ext>
            </a:extLst>
          </p:cNvPr>
          <p:cNvSpPr>
            <a:spLocks noGrp="1"/>
          </p:cNvSpPr>
          <p:nvPr>
            <p:ph type="title"/>
          </p:nvPr>
        </p:nvSpPr>
        <p:spPr>
          <a:xfrm>
            <a:off x="838200" y="152400"/>
            <a:ext cx="10515600" cy="1325563"/>
          </a:xfrm>
        </p:spPr>
        <p:txBody>
          <a:bodyPr/>
          <a:lstStyle/>
          <a:p>
            <a:r>
              <a:rPr lang="en-US" dirty="0"/>
              <a:t>Proposal 2</a:t>
            </a:r>
          </a:p>
        </p:txBody>
      </p:sp>
      <p:sp>
        <p:nvSpPr>
          <p:cNvPr id="3" name="Content Placeholder 2">
            <a:extLst>
              <a:ext uri="{FF2B5EF4-FFF2-40B4-BE49-F238E27FC236}">
                <a16:creationId xmlns:a16="http://schemas.microsoft.com/office/drawing/2014/main" id="{D41D722E-C69D-43BD-AF53-463E304688DA}"/>
              </a:ext>
            </a:extLst>
          </p:cNvPr>
          <p:cNvSpPr>
            <a:spLocks noGrp="1"/>
          </p:cNvSpPr>
          <p:nvPr>
            <p:ph idx="1"/>
          </p:nvPr>
        </p:nvSpPr>
        <p:spPr>
          <a:xfrm>
            <a:off x="838200" y="1656659"/>
            <a:ext cx="10515600" cy="4879975"/>
          </a:xfrm>
        </p:spPr>
        <p:txBody>
          <a:bodyPr/>
          <a:lstStyle/>
          <a:p>
            <a:r>
              <a:rPr lang="en-US" dirty="0"/>
              <a:t>Eliminate the use of complication and sequela in FSNs and model all content using causal and or temporal relationships with FSNs reflecting the ECE naming conventions for combined disorders and disorders with procedures.</a:t>
            </a:r>
          </a:p>
          <a:p>
            <a:r>
              <a:rPr lang="en-US" dirty="0"/>
              <a:t>Retain current heuristics for Perioperative complications and surgical sequelae due to common usage</a:t>
            </a:r>
          </a:p>
          <a:p>
            <a:pPr lvl="1"/>
            <a:r>
              <a:rPr lang="en-US" dirty="0"/>
              <a:t>Surgical complication(s) - About 1,510,000 results on Google</a:t>
            </a:r>
          </a:p>
          <a:p>
            <a:pPr lvl="1"/>
            <a:r>
              <a:rPr lang="en-US" dirty="0"/>
              <a:t>Surgical sequelae - About 11,200 results on Google</a:t>
            </a:r>
          </a:p>
          <a:p>
            <a:pPr lvl="1"/>
            <a:r>
              <a:rPr lang="en-US" dirty="0"/>
              <a:t>Perioperative complication(s) – About 599,000 results on Google</a:t>
            </a:r>
          </a:p>
          <a:p>
            <a:pPr lvl="1"/>
            <a:r>
              <a:rPr lang="en-US" dirty="0"/>
              <a:t>Postoperative complication(s) - About 3,270,000 results on Google</a:t>
            </a:r>
          </a:p>
          <a:p>
            <a:pPr lvl="1"/>
            <a:r>
              <a:rPr lang="en-US" dirty="0"/>
              <a:t>Intraoperative complication(s) - About 471,000 results on Google</a:t>
            </a:r>
          </a:p>
          <a:p>
            <a:pPr lvl="1"/>
            <a:r>
              <a:rPr lang="en-US" dirty="0"/>
              <a:t>Preoperative complication - About 27,300 results on Google</a:t>
            </a:r>
          </a:p>
        </p:txBody>
      </p:sp>
      <p:sp>
        <p:nvSpPr>
          <p:cNvPr id="5" name="Rectangle 2">
            <a:extLst>
              <a:ext uri="{FF2B5EF4-FFF2-40B4-BE49-F238E27FC236}">
                <a16:creationId xmlns:a16="http://schemas.microsoft.com/office/drawing/2014/main" id="{9BDEDF97-07B2-43A7-9FCD-3C20768FFD55}"/>
              </a:ext>
            </a:extLst>
          </p:cNvPr>
          <p:cNvSpPr>
            <a:spLocks noChangeArrowheads="1"/>
          </p:cNvSpPr>
          <p:nvPr/>
        </p:nvSpPr>
        <p:spPr bwMode="auto">
          <a:xfrm>
            <a:off x="152400" y="-32266"/>
            <a:ext cx="271228"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a:ln>
                  <a:noFill/>
                </a:ln>
                <a:solidFill>
                  <a:schemeClr val="tx1"/>
                </a:solidFill>
                <a:effectLst/>
              </a:rPr>
              <a:t> </a:t>
            </a:r>
            <a:r>
              <a:rPr kumimoji="0" lang="en-US" altLang="en-US" sz="1800" b="0" i="0" u="none" strike="noStrike" cap="none" normalizeH="0" baseline="0" dirty="0">
                <a:ln>
                  <a:noFill/>
                </a:ln>
                <a:solidFill>
                  <a:schemeClr val="tx1"/>
                </a:solidFill>
                <a:effectLst/>
                <a:latin typeface="Arial" panose="020B0604020202020204" pitchFamily="34" charset="0"/>
              </a:rPr>
              <a:t> </a:t>
            </a:r>
          </a:p>
        </p:txBody>
      </p:sp>
    </p:spTree>
    <p:extLst>
      <p:ext uri="{BB962C8B-B14F-4D97-AF65-F5344CB8AC3E}">
        <p14:creationId xmlns:p14="http://schemas.microsoft.com/office/powerpoint/2010/main" val="20140305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67B56D-F61F-4D52-AA27-98D97F91D308}"/>
              </a:ext>
            </a:extLst>
          </p:cNvPr>
          <p:cNvSpPr>
            <a:spLocks noGrp="1"/>
          </p:cNvSpPr>
          <p:nvPr>
            <p:ph type="title"/>
          </p:nvPr>
        </p:nvSpPr>
        <p:spPr/>
        <p:txBody>
          <a:bodyPr/>
          <a:lstStyle/>
          <a:p>
            <a:r>
              <a:rPr lang="en-US" dirty="0"/>
              <a:t>What about Disorders for which a causal relationship to surgery is explicitly stated in the FSN ?</a:t>
            </a:r>
          </a:p>
        </p:txBody>
      </p:sp>
      <p:sp>
        <p:nvSpPr>
          <p:cNvPr id="3" name="Content Placeholder 2">
            <a:extLst>
              <a:ext uri="{FF2B5EF4-FFF2-40B4-BE49-F238E27FC236}">
                <a16:creationId xmlns:a16="http://schemas.microsoft.com/office/drawing/2014/main" id="{E5516B1E-2F9A-4911-8E3D-861BA94898CD}"/>
              </a:ext>
            </a:extLst>
          </p:cNvPr>
          <p:cNvSpPr>
            <a:spLocks noGrp="1"/>
          </p:cNvSpPr>
          <p:nvPr>
            <p:ph idx="1"/>
          </p:nvPr>
        </p:nvSpPr>
        <p:spPr>
          <a:xfrm>
            <a:off x="838200" y="2141537"/>
            <a:ext cx="10515600" cy="4351338"/>
          </a:xfrm>
        </p:spPr>
        <p:txBody>
          <a:bodyPr/>
          <a:lstStyle/>
          <a:p>
            <a:r>
              <a:rPr lang="en-US" dirty="0"/>
              <a:t>Should these be allowed?</a:t>
            </a:r>
          </a:p>
          <a:p>
            <a:pPr lvl="1"/>
            <a:r>
              <a:rPr lang="en-US" dirty="0"/>
              <a:t>213306005 |Air embolism due to surgery (disorder)|</a:t>
            </a:r>
          </a:p>
          <a:p>
            <a:pPr lvl="1"/>
            <a:r>
              <a:rPr lang="en-US" dirty="0"/>
              <a:t>724867005 |Complication due to and following cosmetic surgery (disorder)|</a:t>
            </a:r>
          </a:p>
          <a:p>
            <a:pPr lvl="1"/>
            <a:r>
              <a:rPr lang="en-US" dirty="0"/>
              <a:t>735924004 |Cataract lens fragments in anterior chamber of eye due to and following cataract surgery (finding)|</a:t>
            </a:r>
          </a:p>
          <a:p>
            <a:pPr lvl="1"/>
            <a:r>
              <a:rPr lang="en-US" dirty="0"/>
              <a:t>My inclination is not to give these a parent of 116223007 |Complication (disorder)|</a:t>
            </a:r>
          </a:p>
          <a:p>
            <a:pPr lvl="1"/>
            <a:endParaRPr lang="en-US" dirty="0"/>
          </a:p>
        </p:txBody>
      </p:sp>
    </p:spTree>
    <p:extLst>
      <p:ext uri="{BB962C8B-B14F-4D97-AF65-F5344CB8AC3E}">
        <p14:creationId xmlns:p14="http://schemas.microsoft.com/office/powerpoint/2010/main" val="7230444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88EF3D-D7A9-4C46-907A-7B23A117B4E8}"/>
              </a:ext>
            </a:extLst>
          </p:cNvPr>
          <p:cNvSpPr>
            <a:spLocks noGrp="1"/>
          </p:cNvSpPr>
          <p:nvPr>
            <p:ph type="title"/>
          </p:nvPr>
        </p:nvSpPr>
        <p:spPr/>
        <p:txBody>
          <a:bodyPr/>
          <a:lstStyle/>
          <a:p>
            <a:r>
              <a:rPr lang="en-US" dirty="0"/>
              <a:t>Parent grid for disorders related to procedures </a:t>
            </a:r>
          </a:p>
        </p:txBody>
      </p:sp>
      <p:graphicFrame>
        <p:nvGraphicFramePr>
          <p:cNvPr id="4" name="Table 3">
            <a:extLst>
              <a:ext uri="{FF2B5EF4-FFF2-40B4-BE49-F238E27FC236}">
                <a16:creationId xmlns:a16="http://schemas.microsoft.com/office/drawing/2014/main" id="{24D44A26-A9A6-FC4F-BC5E-D084229EDA3A}"/>
              </a:ext>
            </a:extLst>
          </p:cNvPr>
          <p:cNvGraphicFramePr>
            <a:graphicFrameLocks noGrp="1"/>
          </p:cNvGraphicFramePr>
          <p:nvPr>
            <p:extLst>
              <p:ext uri="{D42A27DB-BD31-4B8C-83A1-F6EECF244321}">
                <p14:modId xmlns:p14="http://schemas.microsoft.com/office/powerpoint/2010/main" val="3082164949"/>
              </p:ext>
            </p:extLst>
          </p:nvPr>
        </p:nvGraphicFramePr>
        <p:xfrm>
          <a:off x="838200" y="1793092"/>
          <a:ext cx="10515600" cy="4942840"/>
        </p:xfrm>
        <a:graphic>
          <a:graphicData uri="http://schemas.openxmlformats.org/drawingml/2006/table">
            <a:tbl>
              <a:tblPr firstRow="1" bandRow="1">
                <a:tableStyleId>{5C22544A-7EE6-4342-B048-85BDC9FD1C3A}</a:tableStyleId>
              </a:tblPr>
              <a:tblGrid>
                <a:gridCol w="2628900">
                  <a:extLst>
                    <a:ext uri="{9D8B030D-6E8A-4147-A177-3AD203B41FA5}">
                      <a16:colId xmlns:a16="http://schemas.microsoft.com/office/drawing/2014/main" val="3133731679"/>
                    </a:ext>
                  </a:extLst>
                </a:gridCol>
                <a:gridCol w="2628900">
                  <a:extLst>
                    <a:ext uri="{9D8B030D-6E8A-4147-A177-3AD203B41FA5}">
                      <a16:colId xmlns:a16="http://schemas.microsoft.com/office/drawing/2014/main" val="1073969367"/>
                    </a:ext>
                  </a:extLst>
                </a:gridCol>
                <a:gridCol w="2628900">
                  <a:extLst>
                    <a:ext uri="{9D8B030D-6E8A-4147-A177-3AD203B41FA5}">
                      <a16:colId xmlns:a16="http://schemas.microsoft.com/office/drawing/2014/main" val="949061412"/>
                    </a:ext>
                  </a:extLst>
                </a:gridCol>
                <a:gridCol w="2628900">
                  <a:extLst>
                    <a:ext uri="{9D8B030D-6E8A-4147-A177-3AD203B41FA5}">
                      <a16:colId xmlns:a16="http://schemas.microsoft.com/office/drawing/2014/main" val="398630888"/>
                    </a:ext>
                  </a:extLst>
                </a:gridCol>
              </a:tblGrid>
              <a:tr h="370840">
                <a:tc>
                  <a:txBody>
                    <a:bodyPr/>
                    <a:lstStyle/>
                    <a:p>
                      <a:endParaRPr lang="en-US" dirty="0"/>
                    </a:p>
                  </a:txBody>
                  <a:tcPr/>
                </a:tc>
                <a:tc>
                  <a:txBody>
                    <a:bodyPr/>
                    <a:lstStyle/>
                    <a:p>
                      <a:r>
                        <a:rPr lang="en-US" sz="1800" u="none" strike="noStrike" dirty="0">
                          <a:effectLst/>
                        </a:rPr>
                        <a:t>116223007 |Complication (disorder)|</a:t>
                      </a:r>
                      <a:endParaRPr 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800" u="none" strike="noStrike" dirty="0">
                          <a:effectLst/>
                        </a:rPr>
                        <a:t>362977000 |Sequela (disorder)|</a:t>
                      </a:r>
                      <a:endParaRPr lang="en-US" sz="1800" b="0" i="0" u="none" strike="noStrike" dirty="0">
                        <a:solidFill>
                          <a:srgbClr val="000000"/>
                        </a:solidFill>
                        <a:effectLst/>
                        <a:latin typeface="Calibri" panose="020F0502020204030204" pitchFamily="34" charset="0"/>
                      </a:endParaRPr>
                    </a:p>
                    <a:p>
                      <a:endParaRPr lang="en-US" dirty="0"/>
                    </a:p>
                  </a:txBody>
                  <a:tcPr/>
                </a:tc>
                <a:tc>
                  <a:txBody>
                    <a:bodyPr/>
                    <a:lstStyle/>
                    <a:p>
                      <a:r>
                        <a:rPr lang="en-US" dirty="0"/>
                        <a:t>Comments</a:t>
                      </a:r>
                    </a:p>
                  </a:txBody>
                  <a:tcPr/>
                </a:tc>
                <a:extLst>
                  <a:ext uri="{0D108BD9-81ED-4DB2-BD59-A6C34878D82A}">
                    <a16:rowId xmlns:a16="http://schemas.microsoft.com/office/drawing/2014/main" val="2086362336"/>
                  </a:ext>
                </a:extLst>
              </a:tr>
              <a:tr h="501964">
                <a:tc>
                  <a:txBody>
                    <a:bodyPr/>
                    <a:lstStyle/>
                    <a:p>
                      <a:r>
                        <a:rPr lang="en-US" dirty="0"/>
                        <a:t>X finding/disorder due to Y nonsurgical procedure</a:t>
                      </a:r>
                    </a:p>
                  </a:txBody>
                  <a:tcPr/>
                </a:tc>
                <a:tc>
                  <a:txBody>
                    <a:bodyPr/>
                    <a:lstStyle/>
                    <a:p>
                      <a:r>
                        <a:rPr lang="en-US" dirty="0"/>
                        <a:t>no</a:t>
                      </a:r>
                    </a:p>
                  </a:txBody>
                  <a:tcPr/>
                </a:tc>
                <a:tc>
                  <a:txBody>
                    <a:bodyPr/>
                    <a:lstStyle/>
                    <a:p>
                      <a:r>
                        <a:rPr lang="en-US" dirty="0"/>
                        <a:t>no</a:t>
                      </a:r>
                    </a:p>
                  </a:txBody>
                  <a:tcPr/>
                </a:tc>
                <a:tc>
                  <a:txBody>
                    <a:bodyPr/>
                    <a:lstStyle/>
                    <a:p>
                      <a:endParaRPr lang="en-US" dirty="0"/>
                    </a:p>
                  </a:txBody>
                  <a:tcPr/>
                </a:tc>
                <a:extLst>
                  <a:ext uri="{0D108BD9-81ED-4DB2-BD59-A6C34878D82A}">
                    <a16:rowId xmlns:a16="http://schemas.microsoft.com/office/drawing/2014/main" val="4250486210"/>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X finding/disorder due to and following Y nonsurgical procedure</a:t>
                      </a:r>
                    </a:p>
                  </a:txBody>
                  <a:tcPr/>
                </a:tc>
                <a:tc>
                  <a:txBody>
                    <a:bodyPr/>
                    <a:lstStyle/>
                    <a:p>
                      <a:r>
                        <a:rPr lang="en-US" dirty="0"/>
                        <a:t>no</a:t>
                      </a:r>
                    </a:p>
                  </a:txBody>
                  <a:tcPr/>
                </a:tc>
                <a:tc>
                  <a:txBody>
                    <a:bodyPr/>
                    <a:lstStyle/>
                    <a:p>
                      <a:r>
                        <a:rPr lang="en-US" dirty="0"/>
                        <a:t>no</a:t>
                      </a:r>
                    </a:p>
                  </a:txBody>
                  <a:tcPr/>
                </a:tc>
                <a:tc>
                  <a:txBody>
                    <a:bodyPr/>
                    <a:lstStyle/>
                    <a:p>
                      <a:endParaRPr lang="en-US"/>
                    </a:p>
                  </a:txBody>
                  <a:tcPr/>
                </a:tc>
                <a:extLst>
                  <a:ext uri="{0D108BD9-81ED-4DB2-BD59-A6C34878D82A}">
                    <a16:rowId xmlns:a16="http://schemas.microsoft.com/office/drawing/2014/main" val="3330295129"/>
                  </a:ext>
                </a:extLst>
              </a:tr>
              <a:tr h="370840">
                <a:tc>
                  <a:txBody>
                    <a:bodyPr/>
                    <a:lstStyle/>
                    <a:p>
                      <a:endParaRPr lang="en-US"/>
                    </a:p>
                  </a:txBody>
                  <a:tcPr/>
                </a:tc>
                <a:tc>
                  <a:txBody>
                    <a:bodyPr/>
                    <a:lstStyle/>
                    <a:p>
                      <a:endParaRPr lang="en-US"/>
                    </a:p>
                  </a:txBody>
                  <a:tcPr/>
                </a:tc>
                <a:tc>
                  <a:txBody>
                    <a:bodyPr/>
                    <a:lstStyle/>
                    <a:p>
                      <a:endParaRPr lang="en-US"/>
                    </a:p>
                  </a:txBody>
                  <a:tcPr/>
                </a:tc>
                <a:tc>
                  <a:txBody>
                    <a:bodyPr/>
                    <a:lstStyle/>
                    <a:p>
                      <a:endParaRPr lang="en-US"/>
                    </a:p>
                  </a:txBody>
                  <a:tcPr/>
                </a:tc>
                <a:extLst>
                  <a:ext uri="{0D108BD9-81ED-4DB2-BD59-A6C34878D82A}">
                    <a16:rowId xmlns:a16="http://schemas.microsoft.com/office/drawing/2014/main" val="3527911711"/>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Unexpected/undesired X finding/disorder temporally related to/during/</a:t>
                      </a:r>
                      <a:r>
                        <a:rPr lang="en-US" dirty="0">
                          <a:solidFill>
                            <a:srgbClr val="FF0000"/>
                          </a:solidFill>
                        </a:rPr>
                        <a:t>following</a:t>
                      </a:r>
                      <a:r>
                        <a:rPr lang="en-US" dirty="0"/>
                        <a:t> Y surgical procedure</a:t>
                      </a:r>
                    </a:p>
                  </a:txBody>
                  <a:tcPr/>
                </a:tc>
                <a:tc>
                  <a:txBody>
                    <a:bodyPr/>
                    <a:lstStyle/>
                    <a:p>
                      <a:r>
                        <a:rPr lang="en-US" dirty="0"/>
                        <a:t>yes</a:t>
                      </a:r>
                    </a:p>
                  </a:txBody>
                  <a:tcPr/>
                </a:tc>
                <a:tc>
                  <a:txBody>
                    <a:bodyPr/>
                    <a:lstStyle/>
                    <a:p>
                      <a:r>
                        <a:rPr lang="en-US" dirty="0">
                          <a:solidFill>
                            <a:srgbClr val="FF0000"/>
                          </a:solidFill>
                        </a:rPr>
                        <a:t>no</a:t>
                      </a:r>
                    </a:p>
                  </a:txBody>
                  <a:tcPr/>
                </a:tc>
                <a:tc>
                  <a:txBody>
                    <a:bodyPr/>
                    <a:lstStyle/>
                    <a:p>
                      <a:r>
                        <a:rPr lang="en-US" dirty="0"/>
                        <a:t>Perioperative/intraoperative/postoperative complications. Causal relationship may not be to surgical procedure</a:t>
                      </a:r>
                    </a:p>
                  </a:txBody>
                  <a:tcPr/>
                </a:tc>
                <a:extLst>
                  <a:ext uri="{0D108BD9-81ED-4DB2-BD59-A6C34878D82A}">
                    <a16:rowId xmlns:a16="http://schemas.microsoft.com/office/drawing/2014/main" val="1953823994"/>
                  </a:ext>
                </a:extLst>
              </a:tr>
              <a:tr h="370840">
                <a:tc>
                  <a:txBody>
                    <a:bodyPr/>
                    <a:lstStyle/>
                    <a:p>
                      <a:r>
                        <a:rPr lang="en-US" dirty="0"/>
                        <a:t>Expected X following surgical procedure </a:t>
                      </a:r>
                    </a:p>
                  </a:txBody>
                  <a:tcPr/>
                </a:tc>
                <a:tc>
                  <a:txBody>
                    <a:bodyPr/>
                    <a:lstStyle/>
                    <a:p>
                      <a:r>
                        <a:rPr lang="en-US" dirty="0"/>
                        <a:t>no</a:t>
                      </a:r>
                    </a:p>
                  </a:txBody>
                  <a:tcPr/>
                </a:tc>
                <a:tc>
                  <a:txBody>
                    <a:bodyPr/>
                    <a:lstStyle/>
                    <a:p>
                      <a:r>
                        <a:rPr lang="en-US" dirty="0"/>
                        <a:t>yes</a:t>
                      </a:r>
                    </a:p>
                  </a:txBody>
                  <a:tcPr/>
                </a:tc>
                <a:tc>
                  <a:txBody>
                    <a:bodyPr/>
                    <a:lstStyle/>
                    <a:p>
                      <a:endParaRPr lang="en-US" dirty="0"/>
                    </a:p>
                  </a:txBody>
                  <a:tcPr/>
                </a:tc>
                <a:extLst>
                  <a:ext uri="{0D108BD9-81ED-4DB2-BD59-A6C34878D82A}">
                    <a16:rowId xmlns:a16="http://schemas.microsoft.com/office/drawing/2014/main" val="476601429"/>
                  </a:ext>
                </a:extLst>
              </a:tr>
            </a:tbl>
          </a:graphicData>
        </a:graphic>
      </p:graphicFrame>
    </p:spTree>
    <p:extLst>
      <p:ext uri="{BB962C8B-B14F-4D97-AF65-F5344CB8AC3E}">
        <p14:creationId xmlns:p14="http://schemas.microsoft.com/office/powerpoint/2010/main" val="385392075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9D76EF74C4364448567650AF73B84F3" ma:contentTypeVersion="12" ma:contentTypeDescription="Create a new document." ma:contentTypeScope="" ma:versionID="461f13f4448b5c6653219dcb97fd0116">
  <xsd:schema xmlns:xsd="http://www.w3.org/2001/XMLSchema" xmlns:xs="http://www.w3.org/2001/XMLSchema" xmlns:p="http://schemas.microsoft.com/office/2006/metadata/properties" xmlns:ns3="f2c2fa78-0794-4f7c-a905-5cc6544b17ac" xmlns:ns4="05b56cde-6708-4a4a-9721-8a20e4a46b18" targetNamespace="http://schemas.microsoft.com/office/2006/metadata/properties" ma:root="true" ma:fieldsID="d0891d6d75e68917d1324e80bcd024dd" ns3:_="" ns4:_="">
    <xsd:import namespace="f2c2fa78-0794-4f7c-a905-5cc6544b17ac"/>
    <xsd:import namespace="05b56cde-6708-4a4a-9721-8a20e4a46b18"/>
    <xsd:element name="properties">
      <xsd:complexType>
        <xsd:sequence>
          <xsd:element name="documentManagement">
            <xsd:complexType>
              <xsd:all>
                <xsd:element ref="ns3:MediaServiceMetadata" minOccurs="0"/>
                <xsd:element ref="ns3:MediaServiceFastMetadata" minOccurs="0"/>
                <xsd:element ref="ns3:MediaServiceAutoTags" minOccurs="0"/>
                <xsd:element ref="ns3:MediaServiceOCR" minOccurs="0"/>
                <xsd:element ref="ns3:MediaServiceDateTaken" minOccurs="0"/>
                <xsd:element ref="ns3:MediaServiceEventHashCode" minOccurs="0"/>
                <xsd:element ref="ns3:MediaServiceGenerationTime" minOccurs="0"/>
                <xsd:element ref="ns3:MediaServiceAutoKeyPoints" minOccurs="0"/>
                <xsd:element ref="ns3:MediaServiceKeyPoints"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2c2fa78-0794-4f7c-a905-5cc6544b17ac"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element name="MediaServiceAutoTags" ma:index="10" nillable="true" ma:displayName="MediaServiceAutoTags" ma:internalName="MediaServiceAutoTags" ma:readOnly="true">
      <xsd:simpleType>
        <xsd:restriction base="dms:Text"/>
      </xsd:simpleType>
    </xsd:element>
    <xsd:element name="MediaServiceOCR" ma:index="11" nillable="true" ma:displayName="MediaServiceOCR"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05b56cde-6708-4a4a-9721-8a20e4a46b18"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SharingHintHash" ma:index="19"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4F01068B-2DD5-4B23-B443-9495FE647AB1}">
  <ds:schemaRefs>
    <ds:schemaRef ds:uri="http://schemas.openxmlformats.org/package/2006/metadata/core-properties"/>
    <ds:schemaRef ds:uri="http://purl.org/dc/elements/1.1/"/>
    <ds:schemaRef ds:uri="http://schemas.microsoft.com/office/infopath/2007/PartnerControls"/>
    <ds:schemaRef ds:uri="http://purl.org/dc/terms/"/>
    <ds:schemaRef ds:uri="05b56cde-6708-4a4a-9721-8a20e4a46b18"/>
    <ds:schemaRef ds:uri="http://purl.org/dc/dcmitype/"/>
    <ds:schemaRef ds:uri="http://www.w3.org/XML/1998/namespace"/>
    <ds:schemaRef ds:uri="http://schemas.microsoft.com/office/2006/documentManagement/types"/>
    <ds:schemaRef ds:uri="f2c2fa78-0794-4f7c-a905-5cc6544b17ac"/>
    <ds:schemaRef ds:uri="http://schemas.microsoft.com/office/2006/metadata/properties"/>
  </ds:schemaRefs>
</ds:datastoreItem>
</file>

<file path=customXml/itemProps2.xml><?xml version="1.0" encoding="utf-8"?>
<ds:datastoreItem xmlns:ds="http://schemas.openxmlformats.org/officeDocument/2006/customXml" ds:itemID="{7FD397E6-FEF0-43A4-B75A-72A98F33170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2c2fa78-0794-4f7c-a905-5cc6544b17ac"/>
    <ds:schemaRef ds:uri="05b56cde-6708-4a4a-9721-8a20e4a46b1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DF15B1AF-4A25-4E2C-81BB-029C5E2BFE71}">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320</TotalTime>
  <Words>775</Words>
  <Application>Microsoft Macintosh PowerPoint</Application>
  <PresentationFormat>Widescreen</PresentationFormat>
  <Paragraphs>64</Paragraphs>
  <Slides>9</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9</vt:i4>
      </vt:variant>
    </vt:vector>
  </HeadingPairs>
  <TitlesOfParts>
    <vt:vector size="13" baseType="lpstr">
      <vt:lpstr>Arial</vt:lpstr>
      <vt:lpstr>Calibri</vt:lpstr>
      <vt:lpstr>Calibri Light</vt:lpstr>
      <vt:lpstr>Office Theme</vt:lpstr>
      <vt:lpstr>Procedure complications</vt:lpstr>
      <vt:lpstr> Decisions regarding procedure complications from ECE meeting in KL </vt:lpstr>
      <vt:lpstr>Issues</vt:lpstr>
      <vt:lpstr> &lt;&lt; 269295009 |Transplanted organ failure (disorder)| </vt:lpstr>
      <vt:lpstr>19220005 |Complication of implant (disorder)|</vt:lpstr>
      <vt:lpstr>Proposal 1</vt:lpstr>
      <vt:lpstr>Proposal 2</vt:lpstr>
      <vt:lpstr>What about Disorders for which a causal relationship to surgery is explicitly stated in the FSN ?</vt:lpstr>
      <vt:lpstr>Parent grid for disorders related to procedures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Procedure complications</dc:title>
  <dc:creator>Bruce J Goldberg</dc:creator>
  <cp:lastModifiedBy>Bruce J Goldberg</cp:lastModifiedBy>
  <cp:revision>14</cp:revision>
  <dcterms:created xsi:type="dcterms:W3CDTF">2020-01-20T20:33:03Z</dcterms:created>
  <dcterms:modified xsi:type="dcterms:W3CDTF">2020-02-26T17:29:13Z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0x01010099D76EF74C4364448567650AF73B84F3</vt:lpwstr>
  </property>
</Properties>
</file>